
<file path=[Content_Types].xml><?xml version="1.0" encoding="utf-8"?>
<Types xmlns="http://schemas.openxmlformats.org/package/2006/content-types">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1.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2.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32.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 id="2147483663" r:id="rId2"/>
  </p:sldMasterIdLst>
  <p:notesMasterIdLst>
    <p:notesMasterId r:id="rId59"/>
  </p:notesMasterIdLst>
  <p:sldIdLst>
    <p:sldId id="296" r:id="rId3"/>
    <p:sldId id="760" r:id="rId4"/>
    <p:sldId id="618" r:id="rId5"/>
    <p:sldId id="638" r:id="rId6"/>
    <p:sldId id="729" r:id="rId7"/>
    <p:sldId id="756" r:id="rId8"/>
    <p:sldId id="858" r:id="rId9"/>
    <p:sldId id="891" r:id="rId10"/>
    <p:sldId id="892" r:id="rId11"/>
    <p:sldId id="864" r:id="rId12"/>
    <p:sldId id="778" r:id="rId13"/>
    <p:sldId id="796" r:id="rId14"/>
    <p:sldId id="837" r:id="rId15"/>
    <p:sldId id="838" r:id="rId16"/>
    <p:sldId id="893" r:id="rId17"/>
    <p:sldId id="894" r:id="rId18"/>
    <p:sldId id="895" r:id="rId19"/>
    <p:sldId id="917" r:id="rId20"/>
    <p:sldId id="918" r:id="rId21"/>
    <p:sldId id="919" r:id="rId22"/>
    <p:sldId id="920" r:id="rId23"/>
    <p:sldId id="921" r:id="rId24"/>
    <p:sldId id="922" r:id="rId25"/>
    <p:sldId id="923" r:id="rId26"/>
    <p:sldId id="924" r:id="rId27"/>
    <p:sldId id="885" r:id="rId28"/>
    <p:sldId id="886" r:id="rId29"/>
    <p:sldId id="913" r:id="rId30"/>
    <p:sldId id="914" r:id="rId31"/>
    <p:sldId id="915" r:id="rId32"/>
    <p:sldId id="896" r:id="rId33"/>
    <p:sldId id="916" r:id="rId34"/>
    <p:sldId id="899" r:id="rId35"/>
    <p:sldId id="897" r:id="rId36"/>
    <p:sldId id="898" r:id="rId37"/>
    <p:sldId id="900" r:id="rId38"/>
    <p:sldId id="872" r:id="rId39"/>
    <p:sldId id="725" r:id="rId40"/>
    <p:sldId id="847" r:id="rId41"/>
    <p:sldId id="848" r:id="rId42"/>
    <p:sldId id="849" r:id="rId43"/>
    <p:sldId id="852" r:id="rId44"/>
    <p:sldId id="853" r:id="rId45"/>
    <p:sldId id="902" r:id="rId46"/>
    <p:sldId id="854" r:id="rId47"/>
    <p:sldId id="903" r:id="rId48"/>
    <p:sldId id="855" r:id="rId49"/>
    <p:sldId id="904" r:id="rId50"/>
    <p:sldId id="856" r:id="rId51"/>
    <p:sldId id="905" r:id="rId52"/>
    <p:sldId id="875" r:id="rId53"/>
    <p:sldId id="759" r:id="rId54"/>
    <p:sldId id="726" r:id="rId55"/>
    <p:sldId id="262" r:id="rId56"/>
    <p:sldId id="833" r:id="rId57"/>
    <p:sldId id="835" r:id="rId5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DE95618B-3D9D-40D7-921C-B8BFA2FB0DA1}">
          <p14:sldIdLst>
            <p14:sldId id="296"/>
            <p14:sldId id="760"/>
            <p14:sldId id="618"/>
            <p14:sldId id="638"/>
            <p14:sldId id="729"/>
            <p14:sldId id="756"/>
            <p14:sldId id="858"/>
            <p14:sldId id="891"/>
            <p14:sldId id="892"/>
            <p14:sldId id="864"/>
            <p14:sldId id="778"/>
            <p14:sldId id="796"/>
            <p14:sldId id="837"/>
            <p14:sldId id="838"/>
            <p14:sldId id="893"/>
            <p14:sldId id="894"/>
            <p14:sldId id="895"/>
            <p14:sldId id="917"/>
            <p14:sldId id="918"/>
            <p14:sldId id="919"/>
            <p14:sldId id="920"/>
            <p14:sldId id="921"/>
            <p14:sldId id="922"/>
            <p14:sldId id="923"/>
            <p14:sldId id="924"/>
            <p14:sldId id="885"/>
            <p14:sldId id="886"/>
            <p14:sldId id="913"/>
            <p14:sldId id="914"/>
            <p14:sldId id="915"/>
            <p14:sldId id="896"/>
            <p14:sldId id="916"/>
            <p14:sldId id="899"/>
            <p14:sldId id="897"/>
            <p14:sldId id="898"/>
            <p14:sldId id="900"/>
            <p14:sldId id="872"/>
            <p14:sldId id="725"/>
            <p14:sldId id="847"/>
            <p14:sldId id="848"/>
            <p14:sldId id="849"/>
            <p14:sldId id="852"/>
            <p14:sldId id="853"/>
            <p14:sldId id="902"/>
            <p14:sldId id="854"/>
            <p14:sldId id="903"/>
            <p14:sldId id="855"/>
            <p14:sldId id="904"/>
            <p14:sldId id="856"/>
            <p14:sldId id="905"/>
            <p14:sldId id="875"/>
            <p14:sldId id="759"/>
            <p14:sldId id="726"/>
            <p14:sldId id="262"/>
            <p14:sldId id="833"/>
            <p14:sldId id="83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icrosoft Office 用户" initials="Microsof [7]" lastIdx="1" clrIdx="6">
    <p:extLst/>
  </p:cmAuthor>
  <p:cmAuthor id="1" name="Microsoft Office 用户" initials="Microsof" lastIdx="1" clrIdx="0">
    <p:extLst/>
  </p:cmAuthor>
  <p:cmAuthor id="8" name="Microsoft Office 用户" initials="Microsof [8]" lastIdx="1" clrIdx="7">
    <p:extLst/>
  </p:cmAuthor>
  <p:cmAuthor id="2" name="Microsoft Office 用户" initials="Microsof [2]" lastIdx="1" clrIdx="1">
    <p:extLst/>
  </p:cmAuthor>
  <p:cmAuthor id="9" name="Microsoft Office 用户" initials="Microsof [9]" lastIdx="1" clrIdx="8">
    <p:extLst/>
  </p:cmAuthor>
  <p:cmAuthor id="3" name="Microsoft Office 用户" initials="Microsof [3]" lastIdx="1" clrIdx="2">
    <p:extLst/>
  </p:cmAuthor>
  <p:cmAuthor id="4" name="Microsoft Office 用户" initials="Microsof [4]" lastIdx="4" clrIdx="3">
    <p:extLst/>
  </p:cmAuthor>
  <p:cmAuthor id="5" name="Microsoft Office 用户" initials="Microsof [5]" lastIdx="1" clrIdx="4">
    <p:extLst/>
  </p:cmAuthor>
  <p:cmAuthor id="6" name="Microsoft Office 用户" initials="Microsof [6]" lastIdx="1"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33A8C7"/>
    <a:srgbClr val="FFFFFF"/>
    <a:srgbClr val="F98A28"/>
    <a:srgbClr val="EEEEEE"/>
    <a:srgbClr val="F2F2F2"/>
    <a:srgbClr val="F7F7F7"/>
    <a:srgbClr val="FBFBFB"/>
    <a:srgbClr val="E2E2E2"/>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深色样式 1 - 强调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16" autoAdjust="0"/>
    <p:restoredTop sz="64035" autoAdjust="0"/>
  </p:normalViewPr>
  <p:slideViewPr>
    <p:cSldViewPr>
      <p:cViewPr varScale="1">
        <p:scale>
          <a:sx n="74" d="100"/>
          <a:sy n="74" d="100"/>
        </p:scale>
        <p:origin x="1428" y="54"/>
      </p:cViewPr>
      <p:guideLst>
        <p:guide orient="horz" pos="2160"/>
        <p:guide pos="2880"/>
      </p:guideLst>
    </p:cSldViewPr>
  </p:slideViewPr>
  <p:outlineViewPr>
    <p:cViewPr>
      <p:scale>
        <a:sx n="33" d="100"/>
        <a:sy n="33" d="100"/>
      </p:scale>
      <p:origin x="0" y="-3174"/>
    </p:cViewPr>
  </p:outlineViewPr>
  <p:notesTextViewPr>
    <p:cViewPr>
      <p:scale>
        <a:sx n="3" d="2"/>
        <a:sy n="3" d="2"/>
      </p:scale>
      <p:origin x="0" y="0"/>
    </p:cViewPr>
  </p:notesTextViewPr>
  <p:sorterViewPr>
    <p:cViewPr>
      <p:scale>
        <a:sx n="100" d="100"/>
        <a:sy n="100" d="100"/>
      </p:scale>
      <p:origin x="0" y="-5184"/>
    </p:cViewPr>
  </p:sorterViewPr>
  <p:notesViewPr>
    <p:cSldViewPr>
      <p:cViewPr varScale="1">
        <p:scale>
          <a:sx n="57" d="100"/>
          <a:sy n="57" d="100"/>
        </p:scale>
        <p:origin x="2808" y="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s>
</file>

<file path=ppt/diagrams/_rels/data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diagrams/_rels/drawing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accent3">
            <a:lumMod val="75000"/>
          </a:schemeClr>
        </a:solidFill>
      </dgm:spPr>
      <dgm:t>
        <a:bodyPr/>
        <a:lstStyle/>
        <a:p>
          <a:r>
            <a:rPr lang="en-US" altLang="zh-CN" dirty="0"/>
            <a:t>2.</a:t>
          </a:r>
          <a:r>
            <a:rPr lang="zh-CN" altLang="en-US" dirty="0"/>
            <a:t>最新工作进展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2">
            <a:lumMod val="60000"/>
            <a:lumOff val="40000"/>
          </a:schemeClr>
        </a:solidFill>
      </dgm:spPr>
      <dgm:t>
        <a:bodyPr/>
        <a:lstStyle/>
        <a:p>
          <a:r>
            <a:rPr lang="en-US" altLang="zh-CN" dirty="0"/>
            <a:t>3.</a:t>
          </a:r>
          <a:r>
            <a:rPr lang="zh-CN" altLang="en-US" dirty="0"/>
            <a:t>未来工作</a:t>
          </a:r>
          <a:r>
            <a:rPr lang="zh-Hans" altLang="en-US" b="0" dirty="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t>
        <a:bodyPr/>
        <a:lstStyle/>
        <a:p>
          <a:endParaRPr lang="zh-CN" altLang="en-US"/>
        </a:p>
      </dgm:t>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t>
        <a:bodyPr/>
        <a:lstStyle/>
        <a:p>
          <a:endParaRPr lang="zh-CN" altLang="en-US"/>
        </a:p>
      </dgm:t>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t>
        <a:bodyPr/>
        <a:lstStyle/>
        <a:p>
          <a:endParaRPr lang="zh-CN" altLang="en-US"/>
        </a:p>
      </dgm:t>
    </dgm:pt>
  </dgm:ptLst>
  <dgm:cxnLst>
    <dgm:cxn modelId="{7AA89391-72D2-44ED-93B0-C828064DACCD}" type="presOf" srcId="{FE0B8CEE-7931-4C6C-ABAD-786E9B835F96}" destId="{25B85B47-B55F-40A6-95E0-5ED6A9B870BF}"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325A3985-4B9B-49D4-98A2-FED433F78CCA}" type="presOf" srcId="{09FEEF98-66D8-4266-9535-59667BCA2E50}" destId="{D7A831F6-224E-4255-B33E-DD2359E3B625}" srcOrd="0" destOrd="0" presId="urn:microsoft.com/office/officeart/2005/8/layout/vList2"/>
    <dgm:cxn modelId="{F5C591F7-B2F1-4AC7-8260-48D56EA9B0D6}" type="presOf" srcId="{ED717D3C-12D7-4C82-9A24-C9144B86E759}" destId="{0BD9CFF3-BD5C-4496-A5C0-71614AF6C6BB}" srcOrd="0" destOrd="0" presId="urn:microsoft.com/office/officeart/2005/8/layout/vList2"/>
    <dgm:cxn modelId="{F47B8026-3A9A-40F3-B4A8-FCC0DCA6A730}" srcId="{A6AD3BAA-9012-48AF-8113-54AD8DB43514}" destId="{FE0B8CEE-7931-4C6C-ABAD-786E9B835F96}" srcOrd="2" destOrd="0" parTransId="{7E84AF53-2FA2-4DF4-96A1-DC3CD900E0A3}" sibTransId="{1FA52AE0-DFB7-42CE-A86F-60A71B16BDF1}"/>
    <dgm:cxn modelId="{F60F51DF-5B2E-4888-BC32-02F717A43F93}" type="presOf" srcId="{A6AD3BAA-9012-48AF-8113-54AD8DB43514}" destId="{E31A7A90-9CD5-4F7D-BB1D-2BA0EB5BD2C5}"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61004ACF-A6AD-4F0A-9C13-9A713FA253FA}" type="presParOf" srcId="{E31A7A90-9CD5-4F7D-BB1D-2BA0EB5BD2C5}" destId="{D7A831F6-224E-4255-B33E-DD2359E3B625}" srcOrd="0" destOrd="0" presId="urn:microsoft.com/office/officeart/2005/8/layout/vList2"/>
    <dgm:cxn modelId="{7DB7892E-8329-47A6-8F2F-5F76E3BF645A}" type="presParOf" srcId="{E31A7A90-9CD5-4F7D-BB1D-2BA0EB5BD2C5}" destId="{FBF90EA1-6824-4341-A626-EC96D220F96E}" srcOrd="1" destOrd="0" presId="urn:microsoft.com/office/officeart/2005/8/layout/vList2"/>
    <dgm:cxn modelId="{D68FE9BE-FFD4-460F-928F-099F3FC4DFA3}" type="presParOf" srcId="{E31A7A90-9CD5-4F7D-BB1D-2BA0EB5BD2C5}" destId="{0BD9CFF3-BD5C-4496-A5C0-71614AF6C6BB}" srcOrd="2" destOrd="0" presId="urn:microsoft.com/office/officeart/2005/8/layout/vList2"/>
    <dgm:cxn modelId="{BBA1517B-551C-4453-A48B-D9CCC04051A3}" type="presParOf" srcId="{E31A7A90-9CD5-4F7D-BB1D-2BA0EB5BD2C5}" destId="{464742A5-F16D-480B-AB99-23EA79FE0EF8}" srcOrd="3" destOrd="0" presId="urn:microsoft.com/office/officeart/2005/8/layout/vList2"/>
    <dgm:cxn modelId="{98C2DB97-0723-48AF-9459-7E0D550184E3}"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4C581BC-4126-4227-A9D1-307CD7127985}" type="doc">
      <dgm:prSet loTypeId="urn:microsoft.com/office/officeart/2008/layout/CaptionedPictures" loCatId="picture" qsTypeId="urn:microsoft.com/office/officeart/2005/8/quickstyle/simple2" qsCatId="simple" csTypeId="urn:microsoft.com/office/officeart/2005/8/colors/colorful5" csCatId="colorful" phldr="1"/>
      <dgm:spPr/>
      <dgm:t>
        <a:bodyPr/>
        <a:lstStyle/>
        <a:p>
          <a:endParaRPr lang="zh-CN" altLang="en-US"/>
        </a:p>
      </dgm:t>
    </dgm:pt>
    <dgm:pt modelId="{589EDF21-D452-49EA-A421-28DA92A6EDB2}">
      <dgm:prSet phldrT="[文本]" phldr="1"/>
      <dgm:spPr/>
      <dgm:t>
        <a:bodyPr/>
        <a:lstStyle/>
        <a:p>
          <a:endParaRPr lang="zh-CN" altLang="en-US"/>
        </a:p>
      </dgm:t>
    </dgm:pt>
    <dgm:pt modelId="{7D1A6A37-EADD-4D4B-B46E-8BB6E5AD050E}" type="parTrans" cxnId="{E7E7C2B5-A5B2-4826-9DBA-D3E750388ED1}">
      <dgm:prSet/>
      <dgm:spPr/>
      <dgm:t>
        <a:bodyPr/>
        <a:lstStyle/>
        <a:p>
          <a:endParaRPr lang="zh-CN" altLang="en-US"/>
        </a:p>
      </dgm:t>
    </dgm:pt>
    <dgm:pt modelId="{D75072C3-67ED-4D25-8E18-8C43AA9CB9C0}" type="sibTrans" cxnId="{E7E7C2B5-A5B2-4826-9DBA-D3E750388ED1}">
      <dgm:prSet/>
      <dgm:spPr/>
      <dgm:t>
        <a:bodyPr/>
        <a:lstStyle/>
        <a:p>
          <a:endParaRPr lang="zh-CN" altLang="en-US"/>
        </a:p>
      </dgm:t>
    </dgm:pt>
    <dgm:pt modelId="{8F4E7E76-AC66-4BFB-8D95-897CCB40BDD9}">
      <dgm:prSet phldrT="[文本]"/>
      <dgm:spPr/>
      <dgm:t>
        <a:bodyPr/>
        <a:lstStyle/>
        <a:p>
          <a:r>
            <a:rPr lang="zh-CN" altLang="en-US" dirty="0"/>
            <a:t>算法</a:t>
          </a:r>
          <a:r>
            <a:rPr lang="en-US" altLang="zh-CN" dirty="0"/>
            <a:t>jar</a:t>
          </a:r>
          <a:r>
            <a:rPr lang="zh-CN" altLang="en-US" dirty="0"/>
            <a:t>包</a:t>
          </a:r>
        </a:p>
      </dgm:t>
    </dgm:pt>
    <dgm:pt modelId="{C512C5C6-320D-41AE-8918-6F549A081811}" type="parTrans" cxnId="{E22A0309-1AE1-4987-BF2A-12F7044B9BEC}">
      <dgm:prSet/>
      <dgm:spPr/>
      <dgm:t>
        <a:bodyPr/>
        <a:lstStyle/>
        <a:p>
          <a:endParaRPr lang="zh-CN" altLang="en-US"/>
        </a:p>
      </dgm:t>
    </dgm:pt>
    <dgm:pt modelId="{BE0FFFA1-AFAA-4574-A574-25E61EBD8A87}" type="sibTrans" cxnId="{E22A0309-1AE1-4987-BF2A-12F7044B9BEC}">
      <dgm:prSet/>
      <dgm:spPr/>
      <dgm:t>
        <a:bodyPr/>
        <a:lstStyle/>
        <a:p>
          <a:endParaRPr lang="zh-CN" altLang="en-US"/>
        </a:p>
      </dgm:t>
    </dgm:pt>
    <dgm:pt modelId="{32E7CBD2-DBA5-454E-B679-093053784D82}">
      <dgm:prSet phldrT="[文本]" phldr="1"/>
      <dgm:spPr/>
      <dgm:t>
        <a:bodyPr/>
        <a:lstStyle/>
        <a:p>
          <a:endParaRPr lang="zh-CN" altLang="en-US" dirty="0"/>
        </a:p>
      </dgm:t>
    </dgm:pt>
    <dgm:pt modelId="{DE993D8D-402A-4F4A-B187-DE5BDDA3B391}" type="parTrans" cxnId="{663EDA6A-4A40-4684-889D-69E34EBC7CD6}">
      <dgm:prSet/>
      <dgm:spPr/>
      <dgm:t>
        <a:bodyPr/>
        <a:lstStyle/>
        <a:p>
          <a:endParaRPr lang="zh-CN" altLang="en-US"/>
        </a:p>
      </dgm:t>
    </dgm:pt>
    <dgm:pt modelId="{34F7E22B-663D-4A51-8B31-E007A0BD121C}" type="sibTrans" cxnId="{663EDA6A-4A40-4684-889D-69E34EBC7CD6}">
      <dgm:prSet/>
      <dgm:spPr/>
      <dgm:t>
        <a:bodyPr/>
        <a:lstStyle/>
        <a:p>
          <a:endParaRPr lang="zh-CN" altLang="en-US"/>
        </a:p>
      </dgm:t>
    </dgm:pt>
    <dgm:pt modelId="{65C3DC24-C9D2-4EE2-AB62-F0A78509C15B}">
      <dgm:prSet phldrT="[文本]"/>
      <dgm:spPr/>
      <dgm:t>
        <a:bodyPr/>
        <a:lstStyle/>
        <a:p>
          <a:r>
            <a:rPr lang="zh-CN" altLang="en-US" dirty="0"/>
            <a:t>算法类</a:t>
          </a:r>
        </a:p>
      </dgm:t>
    </dgm:pt>
    <dgm:pt modelId="{DA4EDE5B-5A76-4C1C-A388-2E160CA6DAC6}" type="parTrans" cxnId="{E5F21421-6E27-4DDE-9018-68D1C8C81E62}">
      <dgm:prSet/>
      <dgm:spPr/>
      <dgm:t>
        <a:bodyPr/>
        <a:lstStyle/>
        <a:p>
          <a:endParaRPr lang="zh-CN" altLang="en-US"/>
        </a:p>
      </dgm:t>
    </dgm:pt>
    <dgm:pt modelId="{29D8579A-58BA-44A8-8BEE-F5629F9A5036}" type="sibTrans" cxnId="{E5F21421-6E27-4DDE-9018-68D1C8C81E62}">
      <dgm:prSet/>
      <dgm:spPr/>
      <dgm:t>
        <a:bodyPr/>
        <a:lstStyle/>
        <a:p>
          <a:endParaRPr lang="zh-CN" altLang="en-US"/>
        </a:p>
      </dgm:t>
    </dgm:pt>
    <dgm:pt modelId="{0C0D4577-E306-4B99-948A-2D938FE32805}">
      <dgm:prSet phldrT="[文本]" phldr="1"/>
      <dgm:spPr/>
      <dgm:t>
        <a:bodyPr/>
        <a:lstStyle/>
        <a:p>
          <a:endParaRPr lang="zh-CN" altLang="en-US"/>
        </a:p>
      </dgm:t>
    </dgm:pt>
    <dgm:pt modelId="{FEB32107-E498-40E8-AA6E-A210917C9CA8}" type="parTrans" cxnId="{6811738F-4EF4-4DDE-B58D-E850271F95C1}">
      <dgm:prSet/>
      <dgm:spPr/>
      <dgm:t>
        <a:bodyPr/>
        <a:lstStyle/>
        <a:p>
          <a:endParaRPr lang="zh-CN" altLang="en-US"/>
        </a:p>
      </dgm:t>
    </dgm:pt>
    <dgm:pt modelId="{678AFFC5-197C-4955-B571-89EBC9B744D9}" type="sibTrans" cxnId="{6811738F-4EF4-4DDE-B58D-E850271F95C1}">
      <dgm:prSet/>
      <dgm:spPr/>
      <dgm:t>
        <a:bodyPr/>
        <a:lstStyle/>
        <a:p>
          <a:endParaRPr lang="zh-CN" altLang="en-US"/>
        </a:p>
      </dgm:t>
    </dgm:pt>
    <dgm:pt modelId="{9D75CB47-EFC4-4B95-93E1-1114FCF154FF}">
      <dgm:prSet phldrT="[文本]"/>
      <dgm:spPr/>
      <dgm:t>
        <a:bodyPr/>
        <a:lstStyle/>
        <a:p>
          <a:r>
            <a:rPr lang="zh-CN" altLang="en-US" dirty="0"/>
            <a:t>算法接口说明</a:t>
          </a:r>
        </a:p>
      </dgm:t>
    </dgm:pt>
    <dgm:pt modelId="{4CE6D85A-4372-471F-ACC8-05C806548189}" type="parTrans" cxnId="{1556019A-1E49-4BB2-99FE-DEB2146934EA}">
      <dgm:prSet/>
      <dgm:spPr/>
      <dgm:t>
        <a:bodyPr/>
        <a:lstStyle/>
        <a:p>
          <a:endParaRPr lang="zh-CN" altLang="en-US"/>
        </a:p>
      </dgm:t>
    </dgm:pt>
    <dgm:pt modelId="{5EB0F083-23A1-4800-BB9D-80CD1C044454}" type="sibTrans" cxnId="{1556019A-1E49-4BB2-99FE-DEB2146934EA}">
      <dgm:prSet/>
      <dgm:spPr/>
      <dgm:t>
        <a:bodyPr/>
        <a:lstStyle/>
        <a:p>
          <a:endParaRPr lang="zh-CN" altLang="en-US"/>
        </a:p>
      </dgm:t>
    </dgm:pt>
    <dgm:pt modelId="{ABFFAF91-3822-403F-A689-A4C96BA1FC7F}" type="pres">
      <dgm:prSet presAssocID="{94C581BC-4126-4227-A9D1-307CD7127985}" presName="Name0" presStyleCnt="0">
        <dgm:presLayoutVars>
          <dgm:chMax/>
          <dgm:chPref/>
          <dgm:dir/>
        </dgm:presLayoutVars>
      </dgm:prSet>
      <dgm:spPr/>
      <dgm:t>
        <a:bodyPr/>
        <a:lstStyle/>
        <a:p>
          <a:endParaRPr lang="zh-CN" altLang="en-US"/>
        </a:p>
      </dgm:t>
    </dgm:pt>
    <dgm:pt modelId="{BAB98161-2FC2-46CB-8F4E-37BD3EB1903E}" type="pres">
      <dgm:prSet presAssocID="{589EDF21-D452-49EA-A421-28DA92A6EDB2}" presName="composite" presStyleCnt="0">
        <dgm:presLayoutVars>
          <dgm:chMax val="1"/>
          <dgm:chPref val="1"/>
        </dgm:presLayoutVars>
      </dgm:prSet>
      <dgm:spPr/>
    </dgm:pt>
    <dgm:pt modelId="{BE75281E-69A8-4514-9071-8DB630A32FB7}" type="pres">
      <dgm:prSet presAssocID="{589EDF21-D452-49EA-A421-28DA92A6EDB2}" presName="Accent" presStyleLbl="trAlignAcc1" presStyleIdx="0" presStyleCnt="3" custScaleY="90050">
        <dgm:presLayoutVars>
          <dgm:chMax val="0"/>
          <dgm:chPref val="0"/>
        </dgm:presLayoutVars>
      </dgm:prSet>
      <dgm:spPr/>
    </dgm:pt>
    <dgm:pt modelId="{AAB13539-A34F-4237-A450-FD07D983CF2B}" type="pres">
      <dgm:prSet presAssocID="{589EDF21-D452-49EA-A421-28DA92A6EDB2}" presName="Image" presStyleLbl="alignImgPlace1" presStyleIdx="0" presStyleCnt="3" custScaleX="103992" custScaleY="51825">
        <dgm:presLayoutVars>
          <dgm:chMax val="0"/>
          <dgm:chPref val="0"/>
        </dgm:presLayoutVars>
      </dgm:prSet>
      <dgm:spPr>
        <a:blipFill rotWithShape="1">
          <a:blip xmlns:r="http://schemas.openxmlformats.org/officeDocument/2006/relationships" r:embed="rId1"/>
          <a:stretch>
            <a:fillRect/>
          </a:stretch>
        </a:blipFill>
      </dgm:spPr>
    </dgm:pt>
    <dgm:pt modelId="{A0354219-78C6-414F-885B-532885F2928A}" type="pres">
      <dgm:prSet presAssocID="{589EDF21-D452-49EA-A421-28DA92A6EDB2}" presName="ChildComposite" presStyleCnt="0"/>
      <dgm:spPr/>
    </dgm:pt>
    <dgm:pt modelId="{A2316A29-2B91-40FE-BB22-AFE684D9F9DA}" type="pres">
      <dgm:prSet presAssocID="{589EDF21-D452-49EA-A421-28DA92A6EDB2}" presName="Child" presStyleLbl="node1" presStyleIdx="0" presStyleCnt="3">
        <dgm:presLayoutVars>
          <dgm:chMax val="0"/>
          <dgm:chPref val="0"/>
          <dgm:bulletEnabled val="1"/>
        </dgm:presLayoutVars>
      </dgm:prSet>
      <dgm:spPr/>
      <dgm:t>
        <a:bodyPr/>
        <a:lstStyle/>
        <a:p>
          <a:endParaRPr lang="zh-CN" altLang="en-US"/>
        </a:p>
      </dgm:t>
    </dgm:pt>
    <dgm:pt modelId="{92643E68-9BEE-4958-85EB-5D2904F4F80D}" type="pres">
      <dgm:prSet presAssocID="{589EDF21-D452-49EA-A421-28DA92A6EDB2}" presName="Parent" presStyleLbl="revTx" presStyleIdx="0" presStyleCnt="3">
        <dgm:presLayoutVars>
          <dgm:chMax val="1"/>
          <dgm:chPref val="0"/>
          <dgm:bulletEnabled val="1"/>
        </dgm:presLayoutVars>
      </dgm:prSet>
      <dgm:spPr/>
      <dgm:t>
        <a:bodyPr/>
        <a:lstStyle/>
        <a:p>
          <a:endParaRPr lang="zh-CN" altLang="en-US"/>
        </a:p>
      </dgm:t>
    </dgm:pt>
    <dgm:pt modelId="{4E361C76-147A-442C-9005-331298290BB7}" type="pres">
      <dgm:prSet presAssocID="{D75072C3-67ED-4D25-8E18-8C43AA9CB9C0}" presName="sibTrans" presStyleCnt="0"/>
      <dgm:spPr/>
    </dgm:pt>
    <dgm:pt modelId="{74F8BB37-1157-499A-8F99-6CA31A696A6A}" type="pres">
      <dgm:prSet presAssocID="{32E7CBD2-DBA5-454E-B679-093053784D82}" presName="composite" presStyleCnt="0">
        <dgm:presLayoutVars>
          <dgm:chMax val="1"/>
          <dgm:chPref val="1"/>
        </dgm:presLayoutVars>
      </dgm:prSet>
      <dgm:spPr/>
    </dgm:pt>
    <dgm:pt modelId="{DF2806BF-C887-4380-A34B-9628A847EFA7}" type="pres">
      <dgm:prSet presAssocID="{32E7CBD2-DBA5-454E-B679-093053784D82}" presName="Accent" presStyleLbl="trAlignAcc1" presStyleIdx="1" presStyleCnt="3">
        <dgm:presLayoutVars>
          <dgm:chMax val="0"/>
          <dgm:chPref val="0"/>
        </dgm:presLayoutVars>
      </dgm:prSet>
      <dgm:spPr/>
    </dgm:pt>
    <dgm:pt modelId="{26E025EC-9DB3-4D9B-9BD5-ECD1A06E620D}" type="pres">
      <dgm:prSet presAssocID="{32E7CBD2-DBA5-454E-B679-093053784D82}" presName="Image" presStyleLbl="alignImgPlace1" presStyleIdx="1" presStyleCnt="3" custScaleX="108621" custScaleY="91378">
        <dgm:presLayoutVars>
          <dgm:chMax val="0"/>
          <dgm:chPref val="0"/>
        </dgm:presLayoutVars>
      </dgm:prSet>
      <dgm:spPr>
        <a:blipFill rotWithShape="1">
          <a:blip xmlns:r="http://schemas.openxmlformats.org/officeDocument/2006/relationships" r:embed="rId2"/>
          <a:stretch>
            <a:fillRect/>
          </a:stretch>
        </a:blipFill>
      </dgm:spPr>
    </dgm:pt>
    <dgm:pt modelId="{396B9C4D-63F6-445D-AFCA-44325742ED06}" type="pres">
      <dgm:prSet presAssocID="{32E7CBD2-DBA5-454E-B679-093053784D82}" presName="ChildComposite" presStyleCnt="0"/>
      <dgm:spPr/>
    </dgm:pt>
    <dgm:pt modelId="{B102E6B8-3955-46DA-8110-8A0C627B1F95}" type="pres">
      <dgm:prSet presAssocID="{32E7CBD2-DBA5-454E-B679-093053784D82}" presName="Child" presStyleLbl="node1" presStyleIdx="1" presStyleCnt="3">
        <dgm:presLayoutVars>
          <dgm:chMax val="0"/>
          <dgm:chPref val="0"/>
          <dgm:bulletEnabled val="1"/>
        </dgm:presLayoutVars>
      </dgm:prSet>
      <dgm:spPr/>
      <dgm:t>
        <a:bodyPr/>
        <a:lstStyle/>
        <a:p>
          <a:endParaRPr lang="zh-CN" altLang="en-US"/>
        </a:p>
      </dgm:t>
    </dgm:pt>
    <dgm:pt modelId="{A2941941-898A-4CDC-8D24-7861806B0B26}" type="pres">
      <dgm:prSet presAssocID="{32E7CBD2-DBA5-454E-B679-093053784D82}" presName="Parent" presStyleLbl="revTx" presStyleIdx="1" presStyleCnt="3">
        <dgm:presLayoutVars>
          <dgm:chMax val="1"/>
          <dgm:chPref val="0"/>
          <dgm:bulletEnabled val="1"/>
        </dgm:presLayoutVars>
      </dgm:prSet>
      <dgm:spPr/>
      <dgm:t>
        <a:bodyPr/>
        <a:lstStyle/>
        <a:p>
          <a:endParaRPr lang="zh-CN" altLang="en-US"/>
        </a:p>
      </dgm:t>
    </dgm:pt>
    <dgm:pt modelId="{2E3F9B9A-85EE-42F7-9CC4-3427C812DEF5}" type="pres">
      <dgm:prSet presAssocID="{34F7E22B-663D-4A51-8B31-E007A0BD121C}" presName="sibTrans" presStyleCnt="0"/>
      <dgm:spPr/>
    </dgm:pt>
    <dgm:pt modelId="{B73661BF-6EC4-4AAC-86B4-3BBFDF1613AA}" type="pres">
      <dgm:prSet presAssocID="{0C0D4577-E306-4B99-948A-2D938FE32805}" presName="composite" presStyleCnt="0">
        <dgm:presLayoutVars>
          <dgm:chMax val="1"/>
          <dgm:chPref val="1"/>
        </dgm:presLayoutVars>
      </dgm:prSet>
      <dgm:spPr/>
    </dgm:pt>
    <dgm:pt modelId="{A88284D9-0731-4E7D-8024-03380EC2AD12}" type="pres">
      <dgm:prSet presAssocID="{0C0D4577-E306-4B99-948A-2D938FE32805}" presName="Accent" presStyleLbl="trAlignAcc1" presStyleIdx="2" presStyleCnt="3">
        <dgm:presLayoutVars>
          <dgm:chMax val="0"/>
          <dgm:chPref val="0"/>
        </dgm:presLayoutVars>
      </dgm:prSet>
      <dgm:spPr/>
    </dgm:pt>
    <dgm:pt modelId="{339EF129-54C7-4074-920C-150E51B2C589}" type="pres">
      <dgm:prSet presAssocID="{0C0D4577-E306-4B99-948A-2D938FE32805}" presName="Image" presStyleLbl="alignImgPlace1" presStyleIdx="2" presStyleCnt="3" custScaleX="104848" custLinFactNeighborX="4025" custLinFactNeighborY="-633">
        <dgm:presLayoutVars>
          <dgm:chMax val="0"/>
          <dgm:chPref val="0"/>
        </dgm:presLayoutVars>
      </dgm:prSet>
      <dgm:spPr>
        <a:blipFill rotWithShape="1">
          <a:blip xmlns:r="http://schemas.openxmlformats.org/officeDocument/2006/relationships" r:embed="rId3"/>
          <a:stretch>
            <a:fillRect/>
          </a:stretch>
        </a:blipFill>
      </dgm:spPr>
    </dgm:pt>
    <dgm:pt modelId="{25FD02B9-B1EC-48F9-B487-D3B60C8CC0FF}" type="pres">
      <dgm:prSet presAssocID="{0C0D4577-E306-4B99-948A-2D938FE32805}" presName="ChildComposite" presStyleCnt="0"/>
      <dgm:spPr/>
    </dgm:pt>
    <dgm:pt modelId="{85FB0DFD-BDB7-42E7-B51A-A9EDA431B9CE}" type="pres">
      <dgm:prSet presAssocID="{0C0D4577-E306-4B99-948A-2D938FE32805}" presName="Child" presStyleLbl="node1" presStyleIdx="2" presStyleCnt="3">
        <dgm:presLayoutVars>
          <dgm:chMax val="0"/>
          <dgm:chPref val="0"/>
          <dgm:bulletEnabled val="1"/>
        </dgm:presLayoutVars>
      </dgm:prSet>
      <dgm:spPr/>
      <dgm:t>
        <a:bodyPr/>
        <a:lstStyle/>
        <a:p>
          <a:endParaRPr lang="zh-CN" altLang="en-US"/>
        </a:p>
      </dgm:t>
    </dgm:pt>
    <dgm:pt modelId="{067AB27D-936A-4F15-B275-3B420C014A32}" type="pres">
      <dgm:prSet presAssocID="{0C0D4577-E306-4B99-948A-2D938FE32805}" presName="Parent" presStyleLbl="revTx" presStyleIdx="2" presStyleCnt="3">
        <dgm:presLayoutVars>
          <dgm:chMax val="1"/>
          <dgm:chPref val="0"/>
          <dgm:bulletEnabled val="1"/>
        </dgm:presLayoutVars>
      </dgm:prSet>
      <dgm:spPr/>
      <dgm:t>
        <a:bodyPr/>
        <a:lstStyle/>
        <a:p>
          <a:endParaRPr lang="zh-CN" altLang="en-US"/>
        </a:p>
      </dgm:t>
    </dgm:pt>
  </dgm:ptLst>
  <dgm:cxnLst>
    <dgm:cxn modelId="{663EDA6A-4A40-4684-889D-69E34EBC7CD6}" srcId="{94C581BC-4126-4227-A9D1-307CD7127985}" destId="{32E7CBD2-DBA5-454E-B679-093053784D82}" srcOrd="1" destOrd="0" parTransId="{DE993D8D-402A-4F4A-B187-DE5BDDA3B391}" sibTransId="{34F7E22B-663D-4A51-8B31-E007A0BD121C}"/>
    <dgm:cxn modelId="{C911EE01-B36C-4274-8C1B-6C59CE179FC4}" type="presOf" srcId="{94C581BC-4126-4227-A9D1-307CD7127985}" destId="{ABFFAF91-3822-403F-A689-A4C96BA1FC7F}" srcOrd="0" destOrd="0" presId="urn:microsoft.com/office/officeart/2008/layout/CaptionedPictures"/>
    <dgm:cxn modelId="{538F1AC3-2BDA-4002-BEFB-DEC24D1EE86F}" type="presOf" srcId="{589EDF21-D452-49EA-A421-28DA92A6EDB2}" destId="{92643E68-9BEE-4958-85EB-5D2904F4F80D}" srcOrd="0" destOrd="0" presId="urn:microsoft.com/office/officeart/2008/layout/CaptionedPictures"/>
    <dgm:cxn modelId="{6811738F-4EF4-4DDE-B58D-E850271F95C1}" srcId="{94C581BC-4126-4227-A9D1-307CD7127985}" destId="{0C0D4577-E306-4B99-948A-2D938FE32805}" srcOrd="2" destOrd="0" parTransId="{FEB32107-E498-40E8-AA6E-A210917C9CA8}" sibTransId="{678AFFC5-197C-4955-B571-89EBC9B744D9}"/>
    <dgm:cxn modelId="{2B9466BD-8C40-472F-AB02-A02A3F559B05}" type="presOf" srcId="{32E7CBD2-DBA5-454E-B679-093053784D82}" destId="{A2941941-898A-4CDC-8D24-7861806B0B26}" srcOrd="0" destOrd="0" presId="urn:microsoft.com/office/officeart/2008/layout/CaptionedPictures"/>
    <dgm:cxn modelId="{C191CD12-CD84-405E-8A33-4B6B89558A49}" type="presOf" srcId="{0C0D4577-E306-4B99-948A-2D938FE32805}" destId="{067AB27D-936A-4F15-B275-3B420C014A32}" srcOrd="0" destOrd="0" presId="urn:microsoft.com/office/officeart/2008/layout/CaptionedPictures"/>
    <dgm:cxn modelId="{1556019A-1E49-4BB2-99FE-DEB2146934EA}" srcId="{0C0D4577-E306-4B99-948A-2D938FE32805}" destId="{9D75CB47-EFC4-4B95-93E1-1114FCF154FF}" srcOrd="0" destOrd="0" parTransId="{4CE6D85A-4372-471F-ACC8-05C806548189}" sibTransId="{5EB0F083-23A1-4800-BB9D-80CD1C044454}"/>
    <dgm:cxn modelId="{39A81D2B-C3AF-4EF4-87E6-E5E20FC0C039}" type="presOf" srcId="{65C3DC24-C9D2-4EE2-AB62-F0A78509C15B}" destId="{B102E6B8-3955-46DA-8110-8A0C627B1F95}" srcOrd="0" destOrd="0" presId="urn:microsoft.com/office/officeart/2008/layout/CaptionedPictures"/>
    <dgm:cxn modelId="{E7E7C2B5-A5B2-4826-9DBA-D3E750388ED1}" srcId="{94C581BC-4126-4227-A9D1-307CD7127985}" destId="{589EDF21-D452-49EA-A421-28DA92A6EDB2}" srcOrd="0" destOrd="0" parTransId="{7D1A6A37-EADD-4D4B-B46E-8BB6E5AD050E}" sibTransId="{D75072C3-67ED-4D25-8E18-8C43AA9CB9C0}"/>
    <dgm:cxn modelId="{E5F21421-6E27-4DDE-9018-68D1C8C81E62}" srcId="{32E7CBD2-DBA5-454E-B679-093053784D82}" destId="{65C3DC24-C9D2-4EE2-AB62-F0A78509C15B}" srcOrd="0" destOrd="0" parTransId="{DA4EDE5B-5A76-4C1C-A388-2E160CA6DAC6}" sibTransId="{29D8579A-58BA-44A8-8BEE-F5629F9A5036}"/>
    <dgm:cxn modelId="{5EABAFC1-E6DB-4564-A7E6-782AFDDA611C}" type="presOf" srcId="{8F4E7E76-AC66-4BFB-8D95-897CCB40BDD9}" destId="{A2316A29-2B91-40FE-BB22-AFE684D9F9DA}" srcOrd="0" destOrd="0" presId="urn:microsoft.com/office/officeart/2008/layout/CaptionedPictures"/>
    <dgm:cxn modelId="{39C59683-97B5-4F46-9C47-C651B263D8CA}" type="presOf" srcId="{9D75CB47-EFC4-4B95-93E1-1114FCF154FF}" destId="{85FB0DFD-BDB7-42E7-B51A-A9EDA431B9CE}" srcOrd="0" destOrd="0" presId="urn:microsoft.com/office/officeart/2008/layout/CaptionedPictures"/>
    <dgm:cxn modelId="{E22A0309-1AE1-4987-BF2A-12F7044B9BEC}" srcId="{589EDF21-D452-49EA-A421-28DA92A6EDB2}" destId="{8F4E7E76-AC66-4BFB-8D95-897CCB40BDD9}" srcOrd="0" destOrd="0" parTransId="{C512C5C6-320D-41AE-8918-6F549A081811}" sibTransId="{BE0FFFA1-AFAA-4574-A574-25E61EBD8A87}"/>
    <dgm:cxn modelId="{6528C25C-0342-4403-B8AF-7BAFB1AC38A7}" type="presParOf" srcId="{ABFFAF91-3822-403F-A689-A4C96BA1FC7F}" destId="{BAB98161-2FC2-46CB-8F4E-37BD3EB1903E}" srcOrd="0" destOrd="0" presId="urn:microsoft.com/office/officeart/2008/layout/CaptionedPictures"/>
    <dgm:cxn modelId="{A0EA58D8-8A46-4B5F-97EB-3CACAC950BD0}" type="presParOf" srcId="{BAB98161-2FC2-46CB-8F4E-37BD3EB1903E}" destId="{BE75281E-69A8-4514-9071-8DB630A32FB7}" srcOrd="0" destOrd="0" presId="urn:microsoft.com/office/officeart/2008/layout/CaptionedPictures"/>
    <dgm:cxn modelId="{0652D1C3-BF06-4580-B874-E936D46A56B6}" type="presParOf" srcId="{BAB98161-2FC2-46CB-8F4E-37BD3EB1903E}" destId="{AAB13539-A34F-4237-A450-FD07D983CF2B}" srcOrd="1" destOrd="0" presId="urn:microsoft.com/office/officeart/2008/layout/CaptionedPictures"/>
    <dgm:cxn modelId="{00AE867D-7A92-4079-8EFD-F539D02B13BE}" type="presParOf" srcId="{BAB98161-2FC2-46CB-8F4E-37BD3EB1903E}" destId="{A0354219-78C6-414F-885B-532885F2928A}" srcOrd="2" destOrd="0" presId="urn:microsoft.com/office/officeart/2008/layout/CaptionedPictures"/>
    <dgm:cxn modelId="{51D0BE3F-878D-4CC5-95E6-605B9195DCFB}" type="presParOf" srcId="{A0354219-78C6-414F-885B-532885F2928A}" destId="{A2316A29-2B91-40FE-BB22-AFE684D9F9DA}" srcOrd="0" destOrd="0" presId="urn:microsoft.com/office/officeart/2008/layout/CaptionedPictures"/>
    <dgm:cxn modelId="{793C9443-ADCB-43A4-8EDA-82F6425DEF9C}" type="presParOf" srcId="{A0354219-78C6-414F-885B-532885F2928A}" destId="{92643E68-9BEE-4958-85EB-5D2904F4F80D}" srcOrd="1" destOrd="0" presId="urn:microsoft.com/office/officeart/2008/layout/CaptionedPictures"/>
    <dgm:cxn modelId="{717A8875-BA92-424F-A5FE-80ADB9DE20E1}" type="presParOf" srcId="{ABFFAF91-3822-403F-A689-A4C96BA1FC7F}" destId="{4E361C76-147A-442C-9005-331298290BB7}" srcOrd="1" destOrd="0" presId="urn:microsoft.com/office/officeart/2008/layout/CaptionedPictures"/>
    <dgm:cxn modelId="{E0A49176-B28E-4056-91C3-C66DDC508441}" type="presParOf" srcId="{ABFFAF91-3822-403F-A689-A4C96BA1FC7F}" destId="{74F8BB37-1157-499A-8F99-6CA31A696A6A}" srcOrd="2" destOrd="0" presId="urn:microsoft.com/office/officeart/2008/layout/CaptionedPictures"/>
    <dgm:cxn modelId="{96C457C5-1E72-4F02-96EE-E27586AC6DAA}" type="presParOf" srcId="{74F8BB37-1157-499A-8F99-6CA31A696A6A}" destId="{DF2806BF-C887-4380-A34B-9628A847EFA7}" srcOrd="0" destOrd="0" presId="urn:microsoft.com/office/officeart/2008/layout/CaptionedPictures"/>
    <dgm:cxn modelId="{43D265DD-34F5-46B0-BDAC-942ADDD0EA0B}" type="presParOf" srcId="{74F8BB37-1157-499A-8F99-6CA31A696A6A}" destId="{26E025EC-9DB3-4D9B-9BD5-ECD1A06E620D}" srcOrd="1" destOrd="0" presId="urn:microsoft.com/office/officeart/2008/layout/CaptionedPictures"/>
    <dgm:cxn modelId="{D8E543BB-A1DF-498E-B3F4-68B27B93AAAE}" type="presParOf" srcId="{74F8BB37-1157-499A-8F99-6CA31A696A6A}" destId="{396B9C4D-63F6-445D-AFCA-44325742ED06}" srcOrd="2" destOrd="0" presId="urn:microsoft.com/office/officeart/2008/layout/CaptionedPictures"/>
    <dgm:cxn modelId="{6614944A-8425-4396-83F2-5D66FDA3CBA5}" type="presParOf" srcId="{396B9C4D-63F6-445D-AFCA-44325742ED06}" destId="{B102E6B8-3955-46DA-8110-8A0C627B1F95}" srcOrd="0" destOrd="0" presId="urn:microsoft.com/office/officeart/2008/layout/CaptionedPictures"/>
    <dgm:cxn modelId="{759650D7-8E71-43F1-8166-C08145DEB460}" type="presParOf" srcId="{396B9C4D-63F6-445D-AFCA-44325742ED06}" destId="{A2941941-898A-4CDC-8D24-7861806B0B26}" srcOrd="1" destOrd="0" presId="urn:microsoft.com/office/officeart/2008/layout/CaptionedPictures"/>
    <dgm:cxn modelId="{B86EEC00-23EB-4078-9C0D-B055D7F446A7}" type="presParOf" srcId="{ABFFAF91-3822-403F-A689-A4C96BA1FC7F}" destId="{2E3F9B9A-85EE-42F7-9CC4-3427C812DEF5}" srcOrd="3" destOrd="0" presId="urn:microsoft.com/office/officeart/2008/layout/CaptionedPictures"/>
    <dgm:cxn modelId="{4DD74D06-7E0D-42C1-8F4A-BA177F5B6485}" type="presParOf" srcId="{ABFFAF91-3822-403F-A689-A4C96BA1FC7F}" destId="{B73661BF-6EC4-4AAC-86B4-3BBFDF1613AA}" srcOrd="4" destOrd="0" presId="urn:microsoft.com/office/officeart/2008/layout/CaptionedPictures"/>
    <dgm:cxn modelId="{4F589F6A-473B-44BB-B2B0-83E82857228C}" type="presParOf" srcId="{B73661BF-6EC4-4AAC-86B4-3BBFDF1613AA}" destId="{A88284D9-0731-4E7D-8024-03380EC2AD12}" srcOrd="0" destOrd="0" presId="urn:microsoft.com/office/officeart/2008/layout/CaptionedPictures"/>
    <dgm:cxn modelId="{8E193A76-9ED3-438B-930F-84C38CBDD331}" type="presParOf" srcId="{B73661BF-6EC4-4AAC-86B4-3BBFDF1613AA}" destId="{339EF129-54C7-4074-920C-150E51B2C589}" srcOrd="1" destOrd="0" presId="urn:microsoft.com/office/officeart/2008/layout/CaptionedPictures"/>
    <dgm:cxn modelId="{85F2A890-1813-4611-BB73-F11145332E76}" type="presParOf" srcId="{B73661BF-6EC4-4AAC-86B4-3BBFDF1613AA}" destId="{25FD02B9-B1EC-48F9-B487-D3B60C8CC0FF}" srcOrd="2" destOrd="0" presId="urn:microsoft.com/office/officeart/2008/layout/CaptionedPictures"/>
    <dgm:cxn modelId="{8F8BF627-9ED1-469A-8B4B-11A882C9BA6D}" type="presParOf" srcId="{25FD02B9-B1EC-48F9-B487-D3B60C8CC0FF}" destId="{85FB0DFD-BDB7-42E7-B51A-A9EDA431B9CE}" srcOrd="0" destOrd="0" presId="urn:microsoft.com/office/officeart/2008/layout/CaptionedPictures"/>
    <dgm:cxn modelId="{26CAEACA-34C7-4A2F-A0D8-90D886D7179A}" type="presParOf" srcId="{25FD02B9-B1EC-48F9-B487-D3B60C8CC0FF}" destId="{067AB27D-936A-4F15-B275-3B420C014A32}" srcOrd="1" destOrd="0" presId="urn:microsoft.com/office/officeart/2008/layout/CaptionedPicture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a:t>数据采集和存储</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bg1">
            <a:lumMod val="65000"/>
          </a:schemeClr>
        </a:solidFill>
      </dgm:spPr>
      <dgm:t>
        <a:bodyPr/>
        <a:lstStyle/>
        <a:p>
          <a:r>
            <a:rPr lang="zh-CN" altLang="en-US" sz="2400" dirty="0"/>
            <a:t>数据驱动的机器学习</a:t>
          </a:r>
          <a:r>
            <a:rPr lang="en-US" altLang="zh-CN" sz="2400" dirty="0"/>
            <a:t>/</a:t>
          </a:r>
          <a:r>
            <a:rPr lang="zh-CN" altLang="en-US" sz="2400" dirty="0"/>
            <a:t>数据挖掘算法研究</a:t>
          </a:r>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accent5">
            <a:lumMod val="75000"/>
          </a:schemeClr>
        </a:solidFill>
      </dgm:spPr>
      <dgm:t>
        <a:bodyPr/>
        <a:lstStyle/>
        <a:p>
          <a:r>
            <a:rPr lang="zh-CN" altLang="en-US" sz="1400" b="1" dirty="0">
              <a:solidFill>
                <a:srgbClr val="FFFF00"/>
              </a:solidFill>
            </a:rPr>
            <a:t>面向高温合金的机器学习方法及其应用</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299514BF-5A8F-4E5C-AC20-705FAD970C57}">
      <dgm:prSet phldrT="[文本]" custT="1"/>
      <dgm:spPr>
        <a:solidFill>
          <a:schemeClr val="accent5">
            <a:lumMod val="75000"/>
          </a:schemeClr>
        </a:solidFill>
      </dgm:spPr>
      <dgm:t>
        <a:bodyPr/>
        <a:lstStyle/>
        <a:p>
          <a:r>
            <a:rPr lang="zh-CN" altLang="en-US" sz="1000" b="1" dirty="0">
              <a:solidFill>
                <a:srgbClr val="FFFF00"/>
              </a:solidFill>
            </a:rPr>
            <a:t>基于聚类的最优回归集成学习方法</a:t>
          </a:r>
        </a:p>
      </dgm:t>
    </dgm:pt>
    <dgm:pt modelId="{3CF1E8CF-6C4C-4B0F-B22C-4E8EDB9C7C60}" type="parTrans" cxnId="{81844523-5C48-460A-922D-E960DB747C5E}">
      <dgm:prSet/>
      <dgm:spPr/>
      <dgm:t>
        <a:bodyPr/>
        <a:lstStyle/>
        <a:p>
          <a:endParaRPr lang="zh-CN" altLang="en-US"/>
        </a:p>
      </dgm:t>
    </dgm:pt>
    <dgm:pt modelId="{8F419448-0960-45AD-BEB8-03E2571861C2}" type="sibTrans" cxnId="{81844523-5C48-460A-922D-E960DB747C5E}">
      <dgm:prSet/>
      <dgm:spPr/>
      <dgm:t>
        <a:bodyPr/>
        <a:lstStyle/>
        <a:p>
          <a:endParaRPr lang="zh-CN" altLang="en-US"/>
        </a:p>
      </dgm:t>
    </dgm:pt>
    <dgm:pt modelId="{EEC4CF63-C19C-4428-A191-567F637D3731}">
      <dgm:prSet phldrT="[文本]" custT="1"/>
      <dgm:spPr>
        <a:solidFill>
          <a:schemeClr val="accent5">
            <a:lumMod val="75000"/>
          </a:schemeClr>
        </a:solidFill>
      </dgm:spPr>
      <dgm:t>
        <a:bodyPr/>
        <a:lstStyle/>
        <a:p>
          <a:r>
            <a:rPr lang="zh-CN" altLang="en-US" sz="1000" b="1" dirty="0">
              <a:solidFill>
                <a:srgbClr val="FFFF00"/>
              </a:solidFill>
            </a:rPr>
            <a:t>蠕变数</a:t>
          </a:r>
          <a:r>
            <a:rPr lang="zh-CN" altLang="en-US" sz="1000" b="1" dirty="0" smtClean="0">
              <a:solidFill>
                <a:srgbClr val="FFFF00"/>
              </a:solidFill>
            </a:rPr>
            <a:t>据的搜</a:t>
          </a:r>
          <a:r>
            <a:rPr lang="zh-CN" altLang="en-US" sz="1000" b="1" dirty="0">
              <a:solidFill>
                <a:srgbClr val="FFFF00"/>
              </a:solidFill>
            </a:rPr>
            <a:t>集</a:t>
          </a:r>
        </a:p>
      </dgm:t>
    </dgm:pt>
    <dgm:pt modelId="{3D4E9064-C56A-4E72-A945-2AF14A22D37B}" type="parTrans" cxnId="{75C433EC-BE55-4FD4-965F-E2D77AE68563}">
      <dgm:prSet/>
      <dgm:spPr/>
      <dgm:t>
        <a:bodyPr/>
        <a:lstStyle/>
        <a:p>
          <a:endParaRPr lang="zh-CN" altLang="en-US"/>
        </a:p>
      </dgm:t>
    </dgm:pt>
    <dgm:pt modelId="{2D4DDDAD-D1DB-49AB-9A94-4AC78712627A}" type="sibTrans" cxnId="{75C433EC-BE55-4FD4-965F-E2D77AE68563}">
      <dgm:prSet/>
      <dgm:spPr/>
      <dgm:t>
        <a:bodyPr/>
        <a:lstStyle/>
        <a:p>
          <a:endParaRPr lang="zh-CN" altLang="en-US"/>
        </a:p>
      </dgm:t>
    </dgm:pt>
    <dgm:pt modelId="{D91B23D0-43B5-4C6B-BF71-684C58D6394F}">
      <dgm:prSet phldrT="[文本]" custT="1"/>
      <dgm:spPr>
        <a:solidFill>
          <a:schemeClr val="accent5">
            <a:lumMod val="75000"/>
          </a:schemeClr>
        </a:solidFill>
      </dgm:spPr>
      <dgm:t>
        <a:bodyPr/>
        <a:lstStyle/>
        <a:p>
          <a:r>
            <a:rPr lang="zh-CN" altLang="en-US" sz="1200" b="1" dirty="0">
              <a:solidFill>
                <a:schemeClr val="bg1">
                  <a:lumMod val="75000"/>
                </a:schemeClr>
              </a:solidFill>
            </a:rPr>
            <a:t>基于主动学习的多层级交互式特征分析方法</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694AAE21-0482-4E8A-9463-89CF7B53C843}">
      <dgm:prSet phldrT="[文本]" custT="1"/>
      <dgm:spPr>
        <a:solidFill>
          <a:schemeClr val="accent5">
            <a:lumMod val="75000"/>
          </a:schemeClr>
        </a:solidFill>
      </dgm:spPr>
      <dgm:t>
        <a:bodyPr/>
        <a:lstStyle/>
        <a:p>
          <a:r>
            <a:rPr lang="zh-CN" altLang="en-US" sz="1000" b="1" dirty="0">
              <a:solidFill>
                <a:srgbClr val="FFFF00"/>
              </a:solidFill>
            </a:rPr>
            <a:t>数据预处理</a:t>
          </a:r>
        </a:p>
      </dgm:t>
    </dgm:pt>
    <dgm:pt modelId="{85F98DEC-539C-41C5-A615-025B1FDF80C0}" type="parTrans" cxnId="{5C7EDF80-5403-42AA-9995-ABC5B284EB75}">
      <dgm:prSet/>
      <dgm:spPr/>
      <dgm:t>
        <a:bodyPr/>
        <a:lstStyle/>
        <a:p>
          <a:endParaRPr lang="zh-CN" altLang="en-US"/>
        </a:p>
      </dgm:t>
    </dgm:pt>
    <dgm:pt modelId="{2354B003-7D15-4E27-9D40-CA84D938975D}" type="sibTrans" cxnId="{5C7EDF80-5403-42AA-9995-ABC5B284EB75}">
      <dgm:prSet/>
      <dgm:spPr/>
      <dgm:t>
        <a:bodyPr/>
        <a:lstStyle/>
        <a:p>
          <a:endParaRPr lang="zh-CN" altLang="en-US"/>
        </a:p>
      </dgm:t>
    </dgm:pt>
    <dgm:pt modelId="{FFBB17D4-724F-468B-A254-5CBB63CDF060}">
      <dgm:prSet phldrT="[文本]" custT="1"/>
      <dgm:spPr>
        <a:solidFill>
          <a:schemeClr val="accent5">
            <a:lumMod val="75000"/>
          </a:schemeClr>
        </a:solidFill>
      </dgm:spPr>
      <dgm:t>
        <a:bodyPr/>
        <a:lstStyle/>
        <a:p>
          <a:r>
            <a:rPr lang="zh-CN" altLang="en-US" sz="1000" b="1" dirty="0">
              <a:solidFill>
                <a:srgbClr val="FFFF00"/>
              </a:solidFill>
            </a:rPr>
            <a:t>新属性的构造</a:t>
          </a:r>
        </a:p>
      </dgm:t>
    </dgm:pt>
    <dgm:pt modelId="{D10A7444-D160-489D-B6E8-81E4395770AA}" type="parTrans" cxnId="{7FCE46EC-D0E0-4155-BE75-E3CCB3A528E3}">
      <dgm:prSet/>
      <dgm:spPr/>
      <dgm:t>
        <a:bodyPr/>
        <a:lstStyle/>
        <a:p>
          <a:endParaRPr lang="zh-CN" altLang="en-US"/>
        </a:p>
      </dgm:t>
    </dgm:pt>
    <dgm:pt modelId="{B073C83D-F026-44B0-95CD-89251580B5EB}" type="sibTrans" cxnId="{7FCE46EC-D0E0-4155-BE75-E3CCB3A528E3}">
      <dgm:prSet/>
      <dgm:spPr/>
      <dgm:t>
        <a:bodyPr/>
        <a:lstStyle/>
        <a:p>
          <a:endParaRPr lang="zh-CN" altLang="en-US"/>
        </a:p>
      </dgm:t>
    </dgm:pt>
    <dgm:pt modelId="{946ADB4A-A10A-482D-8D84-4C921EDB96BD}">
      <dgm:prSet phldrT="[文本]" custT="1"/>
      <dgm:spPr>
        <a:solidFill>
          <a:schemeClr val="accent5">
            <a:lumMod val="75000"/>
          </a:schemeClr>
        </a:solidFill>
      </dgm:spPr>
      <dgm:t>
        <a:bodyPr/>
        <a:lstStyle/>
        <a:p>
          <a:r>
            <a:rPr lang="zh-CN" altLang="en-US" sz="1000" b="1" dirty="0" smtClean="0">
              <a:solidFill>
                <a:srgbClr val="FFFF00"/>
              </a:solidFill>
            </a:rPr>
            <a:t>蠕</a:t>
          </a:r>
          <a:r>
            <a:rPr lang="zh-CN" altLang="en-US" sz="1000" b="1" dirty="0">
              <a:solidFill>
                <a:srgbClr val="FFFF00"/>
              </a:solidFill>
            </a:rPr>
            <a:t>变断裂寿</a:t>
          </a:r>
          <a:r>
            <a:rPr lang="zh-CN" altLang="en-US" sz="1000" b="1" dirty="0" smtClean="0">
              <a:solidFill>
                <a:srgbClr val="FFFF00"/>
              </a:solidFill>
            </a:rPr>
            <a:t>命的预</a:t>
          </a:r>
          <a:r>
            <a:rPr lang="zh-CN" altLang="en-US" sz="1000" b="1" dirty="0">
              <a:solidFill>
                <a:srgbClr val="FFFF00"/>
              </a:solidFill>
            </a:rPr>
            <a:t>测</a:t>
          </a:r>
        </a:p>
      </dgm:t>
    </dgm:pt>
    <dgm:pt modelId="{46E669E5-370C-4FB7-B7AD-039367EBD5CB}" type="parTrans" cxnId="{7996E37E-C678-49D7-A3B3-0C75833BE454}">
      <dgm:prSet/>
      <dgm:spPr/>
      <dgm:t>
        <a:bodyPr/>
        <a:lstStyle/>
        <a:p>
          <a:endParaRPr lang="zh-CN" altLang="en-US"/>
        </a:p>
      </dgm:t>
    </dgm:pt>
    <dgm:pt modelId="{4F530ABE-8451-4AD0-BCCC-764D89FF359D}" type="sibTrans" cxnId="{7996E37E-C678-49D7-A3B3-0C75833BE454}">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pt>
    <dgm:pt modelId="{0ADD1677-4BB9-411B-9F55-C6A8BB4AEFFE}" type="pres">
      <dgm:prSet presAssocID="{EB89F287-1E2B-4D7B-B849-A9AFDC62F93B}" presName="text_2" presStyleLbl="node1" presStyleIdx="1" presStyleCnt="4">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908" custScaleY="187089">
        <dgm:presLayoutVars>
          <dgm:bulletEnabled val="1"/>
        </dgm:presLayoutVars>
      </dgm:prSet>
      <dgm:spPr/>
      <dgm:t>
        <a:bodyPr/>
        <a:lstStyle/>
        <a:p>
          <a:endParaRPr lang="zh-CN" altLang="en-US"/>
        </a:p>
      </dgm:t>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t>
        <a:bodyPr/>
        <a:lstStyle/>
        <a:p>
          <a:endParaRPr lang="zh-CN" altLang="en-US"/>
        </a:p>
      </dgm:t>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pt>
  </dgm:ptLst>
  <dgm:cxnLst>
    <dgm:cxn modelId="{A146D05D-33D8-4CF3-B4DF-56E7A6C4CA2B}" type="presOf" srcId="{D7A9A80B-B499-4CE9-B8B6-42D8B19FB683}" destId="{25CC8F4A-1A1B-4C3E-B9C9-3B2A7A2D0F66}" srcOrd="0" destOrd="0" presId="urn:microsoft.com/office/officeart/2008/layout/VerticalCurvedList"/>
    <dgm:cxn modelId="{E85346CC-307E-46E9-A171-BEA9F5F4D24A}" type="presOf" srcId="{EB89F287-1E2B-4D7B-B849-A9AFDC62F93B}" destId="{0ADD1677-4BB9-411B-9F55-C6A8BB4AEFFE}" srcOrd="0" destOrd="0" presId="urn:microsoft.com/office/officeart/2008/layout/VerticalCurvedList"/>
    <dgm:cxn modelId="{9A0DE231-4A43-460E-B2E1-2D76ECF9FE2B}" type="presOf" srcId="{8D427307-CEAF-4DD7-BB85-8785E2DCDB7F}" destId="{2AC453B5-CEF3-4FE2-AB06-0646F5A88E84}" srcOrd="0" destOrd="0" presId="urn:microsoft.com/office/officeart/2008/layout/VerticalCurvedList"/>
    <dgm:cxn modelId="{5C7EDF80-5403-42AA-9995-ABC5B284EB75}" srcId="{299514BF-5A8F-4E5C-AC20-705FAD970C57}" destId="{694AAE21-0482-4E8A-9463-89CF7B53C843}" srcOrd="1" destOrd="0" parTransId="{85F98DEC-539C-41C5-A615-025B1FDF80C0}" sibTransId="{2354B003-7D15-4E27-9D40-CA84D938975D}"/>
    <dgm:cxn modelId="{7B299893-5953-4365-9BE7-B58FFBEC4218}" type="presOf" srcId="{0C6CA62A-2507-4191-8334-84E9AE83554B}" destId="{49F3C08A-059A-4944-B0BE-9FED64C38273}" srcOrd="0" destOrd="0" presId="urn:microsoft.com/office/officeart/2008/layout/VerticalCurvedList"/>
    <dgm:cxn modelId="{9222344A-F755-43E0-9BAF-F1D5A587A9DA}" srcId="{534D5989-8F4D-4258-8225-B724768E9233}" destId="{0C6CA62A-2507-4191-8334-84E9AE83554B}" srcOrd="3" destOrd="0" parTransId="{DC45ABA5-A405-4793-88D7-75BEFB225DD7}" sibTransId="{F414A7C2-4F25-4DAE-8997-2244E8C3A188}"/>
    <dgm:cxn modelId="{D5F83693-3626-4E7C-898D-DBBAD6EE5AFB}" type="presOf" srcId="{EEC4CF63-C19C-4428-A191-567F637D3731}" destId="{2AC453B5-CEF3-4FE2-AB06-0646F5A88E84}" srcOrd="0" destOrd="2" presId="urn:microsoft.com/office/officeart/2008/layout/VerticalCurvedList"/>
    <dgm:cxn modelId="{EC7F20FF-B5EE-4948-A645-D1F977FB534F}" type="presOf" srcId="{D91B23D0-43B5-4C6B-BF71-684C58D6394F}" destId="{2AC453B5-CEF3-4FE2-AB06-0646F5A88E84}" srcOrd="0" destOrd="6" presId="urn:microsoft.com/office/officeart/2008/layout/VerticalCurvedList"/>
    <dgm:cxn modelId="{0DB673E2-BE87-4B41-9F7B-74E679F5FDBE}" type="presOf" srcId="{A031629A-C912-46DE-9250-B3AB97DBFEF3}" destId="{4973CE0B-830B-42A8-8F41-45A257AA0B8B}" srcOrd="0" destOrd="0" presId="urn:microsoft.com/office/officeart/2008/layout/VerticalCurvedList"/>
    <dgm:cxn modelId="{AA5293E3-A03E-47EA-9F6B-70E01F57A136}" type="presOf" srcId="{534D5989-8F4D-4258-8225-B724768E9233}" destId="{777E6480-BB94-44CE-B407-D0500462E337}" srcOrd="0" destOrd="0" presId="urn:microsoft.com/office/officeart/2008/layout/VerticalCurvedList"/>
    <dgm:cxn modelId="{75C433EC-BE55-4FD4-965F-E2D77AE68563}" srcId="{299514BF-5A8F-4E5C-AC20-705FAD970C57}" destId="{EEC4CF63-C19C-4428-A191-567F637D3731}" srcOrd="0" destOrd="0" parTransId="{3D4E9064-C56A-4E72-A945-2AF14A22D37B}" sibTransId="{2D4DDDAD-D1DB-49AB-9A94-4AC78712627A}"/>
    <dgm:cxn modelId="{0D7DC292-F747-431E-9A2C-D14140752D73}" srcId="{8D427307-CEAF-4DD7-BB85-8785E2DCDB7F}" destId="{D91B23D0-43B5-4C6B-BF71-684C58D6394F}" srcOrd="1" destOrd="0" parTransId="{57F29065-E162-4208-AC61-5EF590A06F6B}" sibTransId="{F8024E43-F817-471D-8AB8-67323A7C0293}"/>
    <dgm:cxn modelId="{9D5A0FE1-E111-4E5E-BF14-005848CBD399}" srcId="{534D5989-8F4D-4258-8225-B724768E9233}" destId="{A031629A-C912-46DE-9250-B3AB97DBFEF3}" srcOrd="0" destOrd="0" parTransId="{D4DB4B43-FE32-40E2-A322-C82FEF4FD8CF}" sibTransId="{D7A9A80B-B499-4CE9-B8B6-42D8B19FB683}"/>
    <dgm:cxn modelId="{106FBA57-2BB7-4902-BE0B-D2689E94B3EC}" type="presOf" srcId="{299514BF-5A8F-4E5C-AC20-705FAD970C57}" destId="{2AC453B5-CEF3-4FE2-AB06-0646F5A88E84}" srcOrd="0" destOrd="1" presId="urn:microsoft.com/office/officeart/2008/layout/VerticalCurvedList"/>
    <dgm:cxn modelId="{7FCE46EC-D0E0-4155-BE75-E3CCB3A528E3}" srcId="{299514BF-5A8F-4E5C-AC20-705FAD970C57}" destId="{FFBB17D4-724F-468B-A254-5CBB63CDF060}" srcOrd="2" destOrd="0" parTransId="{D10A7444-D160-489D-B6E8-81E4395770AA}" sibTransId="{B073C83D-F026-44B0-95CD-89251580B5EB}"/>
    <dgm:cxn modelId="{7996E37E-C678-49D7-A3B3-0C75833BE454}" srcId="{299514BF-5A8F-4E5C-AC20-705FAD970C57}" destId="{946ADB4A-A10A-482D-8D84-4C921EDB96BD}" srcOrd="3" destOrd="0" parTransId="{46E669E5-370C-4FB7-B7AD-039367EBD5CB}" sibTransId="{4F530ABE-8451-4AD0-BCCC-764D89FF359D}"/>
    <dgm:cxn modelId="{A86C4AC0-1526-42CD-9931-A047E5B4C7E7}" type="presOf" srcId="{946ADB4A-A10A-482D-8D84-4C921EDB96BD}" destId="{2AC453B5-CEF3-4FE2-AB06-0646F5A88E84}" srcOrd="0" destOrd="5" presId="urn:microsoft.com/office/officeart/2008/layout/VerticalCurvedList"/>
    <dgm:cxn modelId="{DE59890B-4735-41BB-BEF5-3085338F335E}" srcId="{534D5989-8F4D-4258-8225-B724768E9233}" destId="{EB89F287-1E2B-4D7B-B849-A9AFDC62F93B}" srcOrd="1" destOrd="0" parTransId="{00C42D0B-B035-453B-9E41-E8146F1CB2D7}" sibTransId="{0694A177-C62B-4B8C-B037-AC2CD5D826EF}"/>
    <dgm:cxn modelId="{81844523-5C48-460A-922D-E960DB747C5E}" srcId="{8D427307-CEAF-4DD7-BB85-8785E2DCDB7F}" destId="{299514BF-5A8F-4E5C-AC20-705FAD970C57}" srcOrd="0" destOrd="0" parTransId="{3CF1E8CF-6C4C-4B0F-B22C-4E8EDB9C7C60}" sibTransId="{8F419448-0960-45AD-BEB8-03E2571861C2}"/>
    <dgm:cxn modelId="{7BA02BD2-D2CF-4085-890A-152819A5B236}" type="presOf" srcId="{FFBB17D4-724F-468B-A254-5CBB63CDF060}" destId="{2AC453B5-CEF3-4FE2-AB06-0646F5A88E84}" srcOrd="0" destOrd="4" presId="urn:microsoft.com/office/officeart/2008/layout/VerticalCurvedList"/>
    <dgm:cxn modelId="{EF38A171-E92A-4C10-AAC8-41A560DA1FE8}" type="presOf" srcId="{694AAE21-0482-4E8A-9463-89CF7B53C843}" destId="{2AC453B5-CEF3-4FE2-AB06-0646F5A88E84}" srcOrd="0" destOrd="3" presId="urn:microsoft.com/office/officeart/2008/layout/VerticalCurvedList"/>
    <dgm:cxn modelId="{73923DEE-B041-4548-81F3-DCB0EC174DF0}" srcId="{534D5989-8F4D-4258-8225-B724768E9233}" destId="{8D427307-CEAF-4DD7-BB85-8785E2DCDB7F}" srcOrd="2" destOrd="0" parTransId="{82F61772-1C04-4322-8790-54D95F2EEAF1}" sibTransId="{C89D5316-09E0-4799-A018-26A1EB22C526}"/>
    <dgm:cxn modelId="{D6C62F95-F042-4E4C-BD62-F9B9E8FC5C8C}" type="presParOf" srcId="{777E6480-BB94-44CE-B407-D0500462E337}" destId="{029663F2-6083-4943-A4B6-B75B1725BCEF}" srcOrd="0" destOrd="0" presId="urn:microsoft.com/office/officeart/2008/layout/VerticalCurvedList"/>
    <dgm:cxn modelId="{1FA35E99-A9B5-429B-90CD-F806FD64923F}" type="presParOf" srcId="{029663F2-6083-4943-A4B6-B75B1725BCEF}" destId="{D211633A-16B4-4697-B79D-94EAD020AF0A}" srcOrd="0" destOrd="0" presId="urn:microsoft.com/office/officeart/2008/layout/VerticalCurvedList"/>
    <dgm:cxn modelId="{0E60E95B-9EF8-49FA-ABAE-BA39F2C6F64F}" type="presParOf" srcId="{D211633A-16B4-4697-B79D-94EAD020AF0A}" destId="{2B0DD12D-6EF4-4BF8-B02D-398F02F66379}" srcOrd="0" destOrd="0" presId="urn:microsoft.com/office/officeart/2008/layout/VerticalCurvedList"/>
    <dgm:cxn modelId="{510E3A50-10AC-46D8-B84D-498F04C405E5}" type="presParOf" srcId="{D211633A-16B4-4697-B79D-94EAD020AF0A}" destId="{25CC8F4A-1A1B-4C3E-B9C9-3B2A7A2D0F66}" srcOrd="1" destOrd="0" presId="urn:microsoft.com/office/officeart/2008/layout/VerticalCurvedList"/>
    <dgm:cxn modelId="{6490755B-8EDD-472D-8F55-F9CE14BDB334}" type="presParOf" srcId="{D211633A-16B4-4697-B79D-94EAD020AF0A}" destId="{3901E994-EF88-4B55-B333-8B5DC2C1FE64}" srcOrd="2" destOrd="0" presId="urn:microsoft.com/office/officeart/2008/layout/VerticalCurvedList"/>
    <dgm:cxn modelId="{37A16949-1502-4B78-9270-17AF3E5C3E64}" type="presParOf" srcId="{D211633A-16B4-4697-B79D-94EAD020AF0A}" destId="{8EACEE7C-B326-44FB-9A91-8726F31EDF2B}" srcOrd="3" destOrd="0" presId="urn:microsoft.com/office/officeart/2008/layout/VerticalCurvedList"/>
    <dgm:cxn modelId="{6AACCBD6-8AD3-4D12-B7C1-3F1501E59107}" type="presParOf" srcId="{029663F2-6083-4943-A4B6-B75B1725BCEF}" destId="{4973CE0B-830B-42A8-8F41-45A257AA0B8B}" srcOrd="1" destOrd="0" presId="urn:microsoft.com/office/officeart/2008/layout/VerticalCurvedList"/>
    <dgm:cxn modelId="{B7A7AFB2-E38B-4F9F-9474-D5A751FFCEE6}" type="presParOf" srcId="{029663F2-6083-4943-A4B6-B75B1725BCEF}" destId="{966750C1-A861-452C-9609-15612A3DFCF5}" srcOrd="2" destOrd="0" presId="urn:microsoft.com/office/officeart/2008/layout/VerticalCurvedList"/>
    <dgm:cxn modelId="{2E0C8B82-0BDD-4F2D-8E76-19B757BFA7AC}" type="presParOf" srcId="{966750C1-A861-452C-9609-15612A3DFCF5}" destId="{2C32AA3C-C21E-444B-8009-13B7F44A3DFC}" srcOrd="0" destOrd="0" presId="urn:microsoft.com/office/officeart/2008/layout/VerticalCurvedList"/>
    <dgm:cxn modelId="{B4E5AD2E-9641-40A5-86C1-D7B95EFBFCAD}" type="presParOf" srcId="{029663F2-6083-4943-A4B6-B75B1725BCEF}" destId="{0ADD1677-4BB9-411B-9F55-C6A8BB4AEFFE}" srcOrd="3" destOrd="0" presId="urn:microsoft.com/office/officeart/2008/layout/VerticalCurvedList"/>
    <dgm:cxn modelId="{30DB48F0-B78C-4F8C-BBD2-EB226951DAF9}" type="presParOf" srcId="{029663F2-6083-4943-A4B6-B75B1725BCEF}" destId="{A9BE9254-C053-4EAB-8F29-0CEF5AEEC494}" srcOrd="4" destOrd="0" presId="urn:microsoft.com/office/officeart/2008/layout/VerticalCurvedList"/>
    <dgm:cxn modelId="{83990395-02FE-41DF-AD47-7C00C8BBB059}" type="presParOf" srcId="{A9BE9254-C053-4EAB-8F29-0CEF5AEEC494}" destId="{D5EA4CD6-8560-493F-8996-3B38ECA26A5D}" srcOrd="0" destOrd="0" presId="urn:microsoft.com/office/officeart/2008/layout/VerticalCurvedList"/>
    <dgm:cxn modelId="{F1E7349E-99DA-4F47-810F-DE5BC0842C35}" type="presParOf" srcId="{029663F2-6083-4943-A4B6-B75B1725BCEF}" destId="{2AC453B5-CEF3-4FE2-AB06-0646F5A88E84}" srcOrd="5" destOrd="0" presId="urn:microsoft.com/office/officeart/2008/layout/VerticalCurvedList"/>
    <dgm:cxn modelId="{DDDD29B0-76FF-4FD9-A235-84FA859490F0}" type="presParOf" srcId="{029663F2-6083-4943-A4B6-B75B1725BCEF}" destId="{1B5A28ED-1C55-46F1-99FA-328BCE561B4A}" srcOrd="6" destOrd="0" presId="urn:microsoft.com/office/officeart/2008/layout/VerticalCurvedList"/>
    <dgm:cxn modelId="{A26BD78C-5300-47D9-882C-BBAF74EF1EEF}" type="presParOf" srcId="{1B5A28ED-1C55-46F1-99FA-328BCE561B4A}" destId="{2E10788D-F76E-483E-B3FF-9B6A38A71BF2}" srcOrd="0" destOrd="0" presId="urn:microsoft.com/office/officeart/2008/layout/VerticalCurvedList"/>
    <dgm:cxn modelId="{939C9415-8B91-4130-8666-39177169FF99}" type="presParOf" srcId="{029663F2-6083-4943-A4B6-B75B1725BCEF}" destId="{49F3C08A-059A-4944-B0BE-9FED64C38273}" srcOrd="7" destOrd="0" presId="urn:microsoft.com/office/officeart/2008/layout/VerticalCurvedList"/>
    <dgm:cxn modelId="{FAAB5ABF-BE97-4105-9FE9-1A2CEF4BFB7D}" type="presParOf" srcId="{029663F2-6083-4943-A4B6-B75B1725BCEF}" destId="{31FCCC1D-41B1-4F4D-AD60-B8479B1A58C5}" srcOrd="8" destOrd="0" presId="urn:microsoft.com/office/officeart/2008/layout/VerticalCurvedList"/>
    <dgm:cxn modelId="{6AC4977D-26C2-4638-9951-CDB880BD9664}"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2FFC75B-D0CF-42C1-8782-6232026BCEE9}" type="doc">
      <dgm:prSet loTypeId="urn:microsoft.com/office/officeart/2005/8/layout/hierarchy3" loCatId="list" qsTypeId="urn:microsoft.com/office/officeart/2005/8/quickstyle/3d3" qsCatId="3D" csTypeId="urn:microsoft.com/office/officeart/2005/8/colors/colorful2" csCatId="colorful" phldr="1"/>
      <dgm:spPr/>
      <dgm:t>
        <a:bodyPr/>
        <a:lstStyle/>
        <a:p>
          <a:endParaRPr lang="zh-CN" altLang="en-US"/>
        </a:p>
      </dgm:t>
    </dgm:pt>
    <dgm:pt modelId="{0DB4C500-93C1-4CE4-AC56-6DD2FAE06FFE}">
      <dgm:prSet phldrT="[文本]" custT="1"/>
      <dgm:spPr/>
      <dgm:t>
        <a:bodyPr/>
        <a:lstStyle/>
        <a:p>
          <a:r>
            <a:rPr lang="zh-CN" altLang="en-US" sz="2000" dirty="0"/>
            <a:t>外文文献</a:t>
          </a:r>
          <a:endParaRPr lang="en-US" altLang="zh-CN" sz="2000" dirty="0"/>
        </a:p>
        <a:p>
          <a:r>
            <a:rPr lang="zh-CN" altLang="en-US" sz="2000" dirty="0"/>
            <a:t>（</a:t>
          </a:r>
          <a:r>
            <a:rPr lang="en-US" altLang="zh-CN" sz="2000" dirty="0"/>
            <a:t>39</a:t>
          </a:r>
          <a:r>
            <a:rPr lang="zh-CN" altLang="en-US" sz="2000" dirty="0"/>
            <a:t>篇）</a:t>
          </a:r>
        </a:p>
      </dgm:t>
    </dgm:pt>
    <dgm:pt modelId="{614C35A5-CA4B-4538-BA9B-476312CE9608}" type="parTrans" cxnId="{2A3C5745-FAA8-4EBF-8FC6-AB931BA6044B}">
      <dgm:prSet/>
      <dgm:spPr/>
      <dgm:t>
        <a:bodyPr/>
        <a:lstStyle/>
        <a:p>
          <a:endParaRPr lang="zh-CN" altLang="en-US"/>
        </a:p>
      </dgm:t>
    </dgm:pt>
    <dgm:pt modelId="{4BB243A7-762B-446D-83F6-9DC105001E6D}" type="sibTrans" cxnId="{2A3C5745-FAA8-4EBF-8FC6-AB931BA6044B}">
      <dgm:prSet/>
      <dgm:spPr/>
      <dgm:t>
        <a:bodyPr/>
        <a:lstStyle/>
        <a:p>
          <a:endParaRPr lang="zh-CN" altLang="en-US"/>
        </a:p>
      </dgm:t>
    </dgm:pt>
    <dgm:pt modelId="{2B1A0796-63CE-4E96-9C4C-E6B3CA4669EB}">
      <dgm:prSet phldrT="[文本]"/>
      <dgm:spPr/>
      <dgm:t>
        <a:bodyPr/>
        <a:lstStyle/>
        <a:p>
          <a:r>
            <a:rPr lang="en-US" altLang="zh-CN" dirty="0"/>
            <a:t>Web of science</a:t>
          </a:r>
        </a:p>
        <a:p>
          <a:endParaRPr lang="en-US" altLang="zh-CN" dirty="0"/>
        </a:p>
      </dgm:t>
    </dgm:pt>
    <dgm:pt modelId="{C7707E2C-2F2A-4CEE-AA33-D0C89E9EABEB}" type="parTrans" cxnId="{F0FDCB95-F4DA-4EA5-AB91-4D53C4779F5A}">
      <dgm:prSet/>
      <dgm:spPr/>
      <dgm:t>
        <a:bodyPr/>
        <a:lstStyle/>
        <a:p>
          <a:endParaRPr lang="zh-CN" altLang="en-US"/>
        </a:p>
      </dgm:t>
    </dgm:pt>
    <dgm:pt modelId="{15B0F96F-76D2-4806-9D52-E76A90C5D37E}" type="sibTrans" cxnId="{F0FDCB95-F4DA-4EA5-AB91-4D53C4779F5A}">
      <dgm:prSet/>
      <dgm:spPr/>
      <dgm:t>
        <a:bodyPr/>
        <a:lstStyle/>
        <a:p>
          <a:endParaRPr lang="zh-CN" altLang="en-US"/>
        </a:p>
      </dgm:t>
    </dgm:pt>
    <dgm:pt modelId="{905714E7-D3D1-4916-886E-DC6E1FF73A16}">
      <dgm:prSet phldrT="[文本]"/>
      <dgm:spPr/>
      <dgm:t>
        <a:bodyPr/>
        <a:lstStyle/>
        <a:p>
          <a:r>
            <a:rPr lang="en-US" altLang="zh-CN" dirty="0"/>
            <a:t>Google</a:t>
          </a:r>
          <a:r>
            <a:rPr lang="zh-CN" altLang="en-US" dirty="0"/>
            <a:t>学术</a:t>
          </a:r>
        </a:p>
      </dgm:t>
    </dgm:pt>
    <dgm:pt modelId="{91754EBC-0421-4EA7-BAD6-989EEBD5CEE6}" type="parTrans" cxnId="{F4255CA9-98BE-4CA4-AE29-E7CFAA6CE307}">
      <dgm:prSet/>
      <dgm:spPr/>
      <dgm:t>
        <a:bodyPr/>
        <a:lstStyle/>
        <a:p>
          <a:endParaRPr lang="zh-CN" altLang="en-US"/>
        </a:p>
      </dgm:t>
    </dgm:pt>
    <dgm:pt modelId="{A7572E83-5D7D-4CB3-8F9F-C9C5087D5632}" type="sibTrans" cxnId="{F4255CA9-98BE-4CA4-AE29-E7CFAA6CE307}">
      <dgm:prSet/>
      <dgm:spPr/>
      <dgm:t>
        <a:bodyPr/>
        <a:lstStyle/>
        <a:p>
          <a:endParaRPr lang="zh-CN" altLang="en-US"/>
        </a:p>
      </dgm:t>
    </dgm:pt>
    <dgm:pt modelId="{21C51405-76E8-4A00-845A-86800666BB67}">
      <dgm:prSet phldrT="[文本]" custT="1"/>
      <dgm:spPr/>
      <dgm:t>
        <a:bodyPr/>
        <a:lstStyle/>
        <a:p>
          <a:r>
            <a:rPr lang="zh-CN" altLang="en-US" sz="2000" dirty="0"/>
            <a:t>中文文献</a:t>
          </a:r>
          <a:endParaRPr lang="en-US" altLang="zh-CN" sz="2000" dirty="0"/>
        </a:p>
        <a:p>
          <a:r>
            <a:rPr lang="zh-CN" altLang="en-US" sz="2000" dirty="0"/>
            <a:t>（</a:t>
          </a:r>
          <a:r>
            <a:rPr lang="en-US" altLang="zh-CN" sz="2000" dirty="0"/>
            <a:t>18</a:t>
          </a:r>
          <a:r>
            <a:rPr lang="zh-CN" altLang="en-US" sz="2000" dirty="0"/>
            <a:t>篇</a:t>
          </a:r>
          <a:r>
            <a:rPr lang="zh-CN" altLang="en-US" sz="2400" dirty="0"/>
            <a:t>）</a:t>
          </a:r>
        </a:p>
      </dgm:t>
    </dgm:pt>
    <dgm:pt modelId="{C652A865-934F-462E-9DEF-E556AF277D6E}" type="parTrans" cxnId="{883F2F54-B35F-4894-AEC6-0FCFBD6275BC}">
      <dgm:prSet/>
      <dgm:spPr/>
      <dgm:t>
        <a:bodyPr/>
        <a:lstStyle/>
        <a:p>
          <a:endParaRPr lang="zh-CN" altLang="en-US"/>
        </a:p>
      </dgm:t>
    </dgm:pt>
    <dgm:pt modelId="{EAA3CD5A-54C2-4312-9F80-EF8579BDC2A0}" type="sibTrans" cxnId="{883F2F54-B35F-4894-AEC6-0FCFBD6275BC}">
      <dgm:prSet/>
      <dgm:spPr/>
      <dgm:t>
        <a:bodyPr/>
        <a:lstStyle/>
        <a:p>
          <a:endParaRPr lang="zh-CN" altLang="en-US"/>
        </a:p>
      </dgm:t>
    </dgm:pt>
    <dgm:pt modelId="{5BBEADFB-A26D-48B4-975E-C1D4E01E260D}">
      <dgm:prSet phldrT="[文本]"/>
      <dgm:spPr/>
      <dgm:t>
        <a:bodyPr/>
        <a:lstStyle/>
        <a:p>
          <a:r>
            <a:rPr lang="zh-CN" altLang="en-US" dirty="0"/>
            <a:t>百度学术</a:t>
          </a:r>
          <a:endParaRPr lang="en-US" altLang="zh-CN" dirty="0"/>
        </a:p>
      </dgm:t>
    </dgm:pt>
    <dgm:pt modelId="{8D42EC4D-7F27-4A8C-B61C-9A6F05BA267F}" type="parTrans" cxnId="{6DE1F285-DF0D-4774-9190-607282CFEE8C}">
      <dgm:prSet/>
      <dgm:spPr/>
      <dgm:t>
        <a:bodyPr/>
        <a:lstStyle/>
        <a:p>
          <a:endParaRPr lang="zh-CN" altLang="en-US"/>
        </a:p>
      </dgm:t>
    </dgm:pt>
    <dgm:pt modelId="{620A30E5-D11D-4D6A-A084-63947F505A1A}" type="sibTrans" cxnId="{6DE1F285-DF0D-4774-9190-607282CFEE8C}">
      <dgm:prSet/>
      <dgm:spPr/>
      <dgm:t>
        <a:bodyPr/>
        <a:lstStyle/>
        <a:p>
          <a:endParaRPr lang="zh-CN" altLang="en-US"/>
        </a:p>
      </dgm:t>
    </dgm:pt>
    <dgm:pt modelId="{C56580E1-8BC4-4F33-9F2B-5F2E13A105A0}">
      <dgm:prSet phldrT="[文本]"/>
      <dgm:spPr/>
      <dgm:t>
        <a:bodyPr/>
        <a:lstStyle/>
        <a:p>
          <a:r>
            <a:rPr lang="zh-CN" altLang="en-US" dirty="0"/>
            <a:t>知网</a:t>
          </a:r>
        </a:p>
      </dgm:t>
    </dgm:pt>
    <dgm:pt modelId="{2DC0D404-4DFC-491C-B95B-724920B420A3}" type="parTrans" cxnId="{9979E924-9E49-4E4D-A442-9EDE4EBCB08D}">
      <dgm:prSet/>
      <dgm:spPr/>
      <dgm:t>
        <a:bodyPr/>
        <a:lstStyle/>
        <a:p>
          <a:endParaRPr lang="zh-CN" altLang="en-US"/>
        </a:p>
      </dgm:t>
    </dgm:pt>
    <dgm:pt modelId="{ECE0EC69-6CB2-4E6A-B01B-CD627DED9241}" type="sibTrans" cxnId="{9979E924-9E49-4E4D-A442-9EDE4EBCB08D}">
      <dgm:prSet/>
      <dgm:spPr/>
      <dgm:t>
        <a:bodyPr/>
        <a:lstStyle/>
        <a:p>
          <a:endParaRPr lang="zh-CN" altLang="en-US"/>
        </a:p>
      </dgm:t>
    </dgm:pt>
    <dgm:pt modelId="{DCC8A619-A2A6-4B91-AB49-1D64A6E26C15}">
      <dgm:prSet phldrT="[文本]" custT="1"/>
      <dgm:spPr/>
      <dgm:t>
        <a:bodyPr/>
        <a:lstStyle/>
        <a:p>
          <a:r>
            <a:rPr lang="zh-CN" altLang="en-US" sz="2000" dirty="0"/>
            <a:t>专利</a:t>
          </a:r>
          <a:endParaRPr lang="en-US" altLang="zh-CN" sz="2000" dirty="0"/>
        </a:p>
        <a:p>
          <a:r>
            <a:rPr lang="zh-CN" altLang="en-US" sz="2000" dirty="0"/>
            <a:t>（</a:t>
          </a:r>
          <a:r>
            <a:rPr lang="en-US" altLang="zh-CN" sz="2000" dirty="0"/>
            <a:t>21</a:t>
          </a:r>
          <a:r>
            <a:rPr lang="zh-CN" altLang="en-US" sz="2000" dirty="0"/>
            <a:t>篇）</a:t>
          </a:r>
        </a:p>
      </dgm:t>
    </dgm:pt>
    <dgm:pt modelId="{82248326-86CE-4213-AA2F-12599B5954C6}" type="parTrans" cxnId="{D1380A81-67BF-461D-A0D5-D976BF44D8CE}">
      <dgm:prSet/>
      <dgm:spPr/>
      <dgm:t>
        <a:bodyPr/>
        <a:lstStyle/>
        <a:p>
          <a:endParaRPr lang="zh-CN" altLang="en-US"/>
        </a:p>
      </dgm:t>
    </dgm:pt>
    <dgm:pt modelId="{44BB3C15-166E-49FB-9BAF-4A9C9DC3D3E7}" type="sibTrans" cxnId="{D1380A81-67BF-461D-A0D5-D976BF44D8CE}">
      <dgm:prSet/>
      <dgm:spPr/>
      <dgm:t>
        <a:bodyPr/>
        <a:lstStyle/>
        <a:p>
          <a:endParaRPr lang="zh-CN" altLang="en-US"/>
        </a:p>
      </dgm:t>
    </dgm:pt>
    <dgm:pt modelId="{94237239-E2AD-412D-83B5-47475A3443C5}">
      <dgm:prSet phldrT="[文本]"/>
      <dgm:spPr/>
      <dgm:t>
        <a:bodyPr/>
        <a:lstStyle/>
        <a:p>
          <a:r>
            <a:rPr lang="en-US" altLang="zh-CN" dirty="0"/>
            <a:t>Google  patent</a:t>
          </a:r>
          <a:endParaRPr lang="zh-CN" altLang="en-US" dirty="0"/>
        </a:p>
      </dgm:t>
    </dgm:pt>
    <dgm:pt modelId="{6A880E6D-DCE9-497A-B26E-EC2134FC4437}" type="parTrans" cxnId="{B32F7BCB-3412-4E08-BAE8-AFF4ADF03C5B}">
      <dgm:prSet/>
      <dgm:spPr/>
      <dgm:t>
        <a:bodyPr/>
        <a:lstStyle/>
        <a:p>
          <a:endParaRPr lang="zh-CN" altLang="en-US"/>
        </a:p>
      </dgm:t>
    </dgm:pt>
    <dgm:pt modelId="{FB253503-AB85-4017-AFBF-10D792FF5B46}" type="sibTrans" cxnId="{B32F7BCB-3412-4E08-BAE8-AFF4ADF03C5B}">
      <dgm:prSet/>
      <dgm:spPr/>
      <dgm:t>
        <a:bodyPr/>
        <a:lstStyle/>
        <a:p>
          <a:endParaRPr lang="zh-CN" altLang="en-US"/>
        </a:p>
      </dgm:t>
    </dgm:pt>
    <dgm:pt modelId="{4D032C26-803F-4E1C-864A-6B0EA0993CFC}">
      <dgm:prSet phldrT="[文本]"/>
      <dgm:spPr/>
      <dgm:t>
        <a:bodyPr/>
        <a:lstStyle/>
        <a:p>
          <a:r>
            <a:rPr lang="zh-CN" altLang="en-US" dirty="0"/>
            <a:t>文献中引用的专利</a:t>
          </a:r>
        </a:p>
      </dgm:t>
    </dgm:pt>
    <dgm:pt modelId="{5DDE0134-6DA6-4DC7-8494-7F57ED4EB05C}" type="parTrans" cxnId="{FA6577D3-5039-4A43-B3A2-1050A62B91FC}">
      <dgm:prSet/>
      <dgm:spPr/>
      <dgm:t>
        <a:bodyPr/>
        <a:lstStyle/>
        <a:p>
          <a:endParaRPr lang="zh-CN" altLang="en-US"/>
        </a:p>
      </dgm:t>
    </dgm:pt>
    <dgm:pt modelId="{B2691EF0-B918-442D-A9DD-C15B49E5F637}" type="sibTrans" cxnId="{FA6577D3-5039-4A43-B3A2-1050A62B91FC}">
      <dgm:prSet/>
      <dgm:spPr/>
      <dgm:t>
        <a:bodyPr/>
        <a:lstStyle/>
        <a:p>
          <a:endParaRPr lang="zh-CN" altLang="en-US"/>
        </a:p>
      </dgm:t>
    </dgm:pt>
    <dgm:pt modelId="{423306B9-6C0F-40E8-8797-AC413DB05B7C}" type="pres">
      <dgm:prSet presAssocID="{62FFC75B-D0CF-42C1-8782-6232026BCEE9}" presName="diagram" presStyleCnt="0">
        <dgm:presLayoutVars>
          <dgm:chPref val="1"/>
          <dgm:dir/>
          <dgm:animOne val="branch"/>
          <dgm:animLvl val="lvl"/>
          <dgm:resizeHandles/>
        </dgm:presLayoutVars>
      </dgm:prSet>
      <dgm:spPr/>
      <dgm:t>
        <a:bodyPr/>
        <a:lstStyle/>
        <a:p>
          <a:endParaRPr lang="zh-CN" altLang="en-US"/>
        </a:p>
      </dgm:t>
    </dgm:pt>
    <dgm:pt modelId="{43259CBC-8528-45DF-B7BB-1C263489412C}" type="pres">
      <dgm:prSet presAssocID="{0DB4C500-93C1-4CE4-AC56-6DD2FAE06FFE}" presName="root" presStyleCnt="0"/>
      <dgm:spPr/>
    </dgm:pt>
    <dgm:pt modelId="{86660FFC-531D-440F-BF16-49F2DCF07CFB}" type="pres">
      <dgm:prSet presAssocID="{0DB4C500-93C1-4CE4-AC56-6DD2FAE06FFE}" presName="rootComposite" presStyleCnt="0"/>
      <dgm:spPr/>
    </dgm:pt>
    <dgm:pt modelId="{2122DD0E-AB83-4413-BC1E-F9D93DCEE517}" type="pres">
      <dgm:prSet presAssocID="{0DB4C500-93C1-4CE4-AC56-6DD2FAE06FFE}" presName="rootText" presStyleLbl="node1" presStyleIdx="0" presStyleCnt="3"/>
      <dgm:spPr/>
      <dgm:t>
        <a:bodyPr/>
        <a:lstStyle/>
        <a:p>
          <a:endParaRPr lang="zh-CN" altLang="en-US"/>
        </a:p>
      </dgm:t>
    </dgm:pt>
    <dgm:pt modelId="{ACDA8352-C935-4395-A1ED-363F3D3463B7}" type="pres">
      <dgm:prSet presAssocID="{0DB4C500-93C1-4CE4-AC56-6DD2FAE06FFE}" presName="rootConnector" presStyleLbl="node1" presStyleIdx="0" presStyleCnt="3"/>
      <dgm:spPr/>
      <dgm:t>
        <a:bodyPr/>
        <a:lstStyle/>
        <a:p>
          <a:endParaRPr lang="zh-CN" altLang="en-US"/>
        </a:p>
      </dgm:t>
    </dgm:pt>
    <dgm:pt modelId="{C98EE6A4-7B0E-40C3-9965-831FD6224565}" type="pres">
      <dgm:prSet presAssocID="{0DB4C500-93C1-4CE4-AC56-6DD2FAE06FFE}" presName="childShape" presStyleCnt="0"/>
      <dgm:spPr/>
    </dgm:pt>
    <dgm:pt modelId="{660A3C24-5BAF-4B03-B030-D64B68CAD622}" type="pres">
      <dgm:prSet presAssocID="{C7707E2C-2F2A-4CEE-AA33-D0C89E9EABEB}" presName="Name13" presStyleLbl="parChTrans1D2" presStyleIdx="0" presStyleCnt="6"/>
      <dgm:spPr/>
      <dgm:t>
        <a:bodyPr/>
        <a:lstStyle/>
        <a:p>
          <a:endParaRPr lang="zh-CN" altLang="en-US"/>
        </a:p>
      </dgm:t>
    </dgm:pt>
    <dgm:pt modelId="{DA89D0B9-4088-4B1F-BA45-49A961AF3E62}" type="pres">
      <dgm:prSet presAssocID="{2B1A0796-63CE-4E96-9C4C-E6B3CA4669EB}" presName="childText" presStyleLbl="bgAcc1" presStyleIdx="0" presStyleCnt="6">
        <dgm:presLayoutVars>
          <dgm:bulletEnabled val="1"/>
        </dgm:presLayoutVars>
      </dgm:prSet>
      <dgm:spPr/>
      <dgm:t>
        <a:bodyPr/>
        <a:lstStyle/>
        <a:p>
          <a:endParaRPr lang="zh-CN" altLang="en-US"/>
        </a:p>
      </dgm:t>
    </dgm:pt>
    <dgm:pt modelId="{85FD7CF3-84BF-4E34-B90F-F20EB29CCB5F}" type="pres">
      <dgm:prSet presAssocID="{91754EBC-0421-4EA7-BAD6-989EEBD5CEE6}" presName="Name13" presStyleLbl="parChTrans1D2" presStyleIdx="1" presStyleCnt="6"/>
      <dgm:spPr/>
      <dgm:t>
        <a:bodyPr/>
        <a:lstStyle/>
        <a:p>
          <a:endParaRPr lang="zh-CN" altLang="en-US"/>
        </a:p>
      </dgm:t>
    </dgm:pt>
    <dgm:pt modelId="{D6D0C84B-22FC-4FA7-8096-4ECF2B94127E}" type="pres">
      <dgm:prSet presAssocID="{905714E7-D3D1-4916-886E-DC6E1FF73A16}" presName="childText" presStyleLbl="bgAcc1" presStyleIdx="1" presStyleCnt="6">
        <dgm:presLayoutVars>
          <dgm:bulletEnabled val="1"/>
        </dgm:presLayoutVars>
      </dgm:prSet>
      <dgm:spPr/>
      <dgm:t>
        <a:bodyPr/>
        <a:lstStyle/>
        <a:p>
          <a:endParaRPr lang="zh-CN" altLang="en-US"/>
        </a:p>
      </dgm:t>
    </dgm:pt>
    <dgm:pt modelId="{FDE64862-A61F-4E74-9C3F-981C72F8F80A}" type="pres">
      <dgm:prSet presAssocID="{21C51405-76E8-4A00-845A-86800666BB67}" presName="root" presStyleCnt="0"/>
      <dgm:spPr/>
    </dgm:pt>
    <dgm:pt modelId="{27509FA1-32BF-4AB7-A7D5-3BB42E5BE98A}" type="pres">
      <dgm:prSet presAssocID="{21C51405-76E8-4A00-845A-86800666BB67}" presName="rootComposite" presStyleCnt="0"/>
      <dgm:spPr/>
    </dgm:pt>
    <dgm:pt modelId="{92746ED9-4F62-47FF-BAB1-3ED559BE362E}" type="pres">
      <dgm:prSet presAssocID="{21C51405-76E8-4A00-845A-86800666BB67}" presName="rootText" presStyleLbl="node1" presStyleIdx="1" presStyleCnt="3"/>
      <dgm:spPr/>
      <dgm:t>
        <a:bodyPr/>
        <a:lstStyle/>
        <a:p>
          <a:endParaRPr lang="zh-CN" altLang="en-US"/>
        </a:p>
      </dgm:t>
    </dgm:pt>
    <dgm:pt modelId="{DA7FEB6A-E6E1-4B2E-94AC-17763021845B}" type="pres">
      <dgm:prSet presAssocID="{21C51405-76E8-4A00-845A-86800666BB67}" presName="rootConnector" presStyleLbl="node1" presStyleIdx="1" presStyleCnt="3"/>
      <dgm:spPr/>
      <dgm:t>
        <a:bodyPr/>
        <a:lstStyle/>
        <a:p>
          <a:endParaRPr lang="zh-CN" altLang="en-US"/>
        </a:p>
      </dgm:t>
    </dgm:pt>
    <dgm:pt modelId="{E43D3BC4-380D-4548-A68D-96E1FFC4274F}" type="pres">
      <dgm:prSet presAssocID="{21C51405-76E8-4A00-845A-86800666BB67}" presName="childShape" presStyleCnt="0"/>
      <dgm:spPr/>
    </dgm:pt>
    <dgm:pt modelId="{9A970488-2247-4EB7-A492-AEAA6C8FA329}" type="pres">
      <dgm:prSet presAssocID="{8D42EC4D-7F27-4A8C-B61C-9A6F05BA267F}" presName="Name13" presStyleLbl="parChTrans1D2" presStyleIdx="2" presStyleCnt="6"/>
      <dgm:spPr/>
      <dgm:t>
        <a:bodyPr/>
        <a:lstStyle/>
        <a:p>
          <a:endParaRPr lang="zh-CN" altLang="en-US"/>
        </a:p>
      </dgm:t>
    </dgm:pt>
    <dgm:pt modelId="{446E69E0-5647-45F4-A910-5F42E67674DE}" type="pres">
      <dgm:prSet presAssocID="{5BBEADFB-A26D-48B4-975E-C1D4E01E260D}" presName="childText" presStyleLbl="bgAcc1" presStyleIdx="2" presStyleCnt="6">
        <dgm:presLayoutVars>
          <dgm:bulletEnabled val="1"/>
        </dgm:presLayoutVars>
      </dgm:prSet>
      <dgm:spPr/>
      <dgm:t>
        <a:bodyPr/>
        <a:lstStyle/>
        <a:p>
          <a:endParaRPr lang="zh-CN" altLang="en-US"/>
        </a:p>
      </dgm:t>
    </dgm:pt>
    <dgm:pt modelId="{71580D6D-C17D-4923-94E4-94BC22B40C7A}" type="pres">
      <dgm:prSet presAssocID="{2DC0D404-4DFC-491C-B95B-724920B420A3}" presName="Name13" presStyleLbl="parChTrans1D2" presStyleIdx="3" presStyleCnt="6"/>
      <dgm:spPr/>
      <dgm:t>
        <a:bodyPr/>
        <a:lstStyle/>
        <a:p>
          <a:endParaRPr lang="zh-CN" altLang="en-US"/>
        </a:p>
      </dgm:t>
    </dgm:pt>
    <dgm:pt modelId="{54B080BA-24F3-4EA2-94A5-0DEF720DC6C4}" type="pres">
      <dgm:prSet presAssocID="{C56580E1-8BC4-4F33-9F2B-5F2E13A105A0}" presName="childText" presStyleLbl="bgAcc1" presStyleIdx="3" presStyleCnt="6">
        <dgm:presLayoutVars>
          <dgm:bulletEnabled val="1"/>
        </dgm:presLayoutVars>
      </dgm:prSet>
      <dgm:spPr/>
      <dgm:t>
        <a:bodyPr/>
        <a:lstStyle/>
        <a:p>
          <a:endParaRPr lang="zh-CN" altLang="en-US"/>
        </a:p>
      </dgm:t>
    </dgm:pt>
    <dgm:pt modelId="{B7414F99-2121-4C9A-9E17-80000F8A3EEB}" type="pres">
      <dgm:prSet presAssocID="{DCC8A619-A2A6-4B91-AB49-1D64A6E26C15}" presName="root" presStyleCnt="0"/>
      <dgm:spPr/>
    </dgm:pt>
    <dgm:pt modelId="{3AB4A62A-7CC0-41C4-A6D7-C408924CFEF5}" type="pres">
      <dgm:prSet presAssocID="{DCC8A619-A2A6-4B91-AB49-1D64A6E26C15}" presName="rootComposite" presStyleCnt="0"/>
      <dgm:spPr/>
    </dgm:pt>
    <dgm:pt modelId="{F94DC143-015A-4398-BC8D-FCC089A81638}" type="pres">
      <dgm:prSet presAssocID="{DCC8A619-A2A6-4B91-AB49-1D64A6E26C15}" presName="rootText" presStyleLbl="node1" presStyleIdx="2" presStyleCnt="3"/>
      <dgm:spPr/>
      <dgm:t>
        <a:bodyPr/>
        <a:lstStyle/>
        <a:p>
          <a:endParaRPr lang="zh-CN" altLang="en-US"/>
        </a:p>
      </dgm:t>
    </dgm:pt>
    <dgm:pt modelId="{CDC1F74C-3BD6-4589-A537-1D8419AA4251}" type="pres">
      <dgm:prSet presAssocID="{DCC8A619-A2A6-4B91-AB49-1D64A6E26C15}" presName="rootConnector" presStyleLbl="node1" presStyleIdx="2" presStyleCnt="3"/>
      <dgm:spPr/>
      <dgm:t>
        <a:bodyPr/>
        <a:lstStyle/>
        <a:p>
          <a:endParaRPr lang="zh-CN" altLang="en-US"/>
        </a:p>
      </dgm:t>
    </dgm:pt>
    <dgm:pt modelId="{D4EB4989-C817-4B6B-B5DC-6E891C7832E2}" type="pres">
      <dgm:prSet presAssocID="{DCC8A619-A2A6-4B91-AB49-1D64A6E26C15}" presName="childShape" presStyleCnt="0"/>
      <dgm:spPr/>
    </dgm:pt>
    <dgm:pt modelId="{0A19F72D-6CA7-497D-AE63-81944D703DF1}" type="pres">
      <dgm:prSet presAssocID="{6A880E6D-DCE9-497A-B26E-EC2134FC4437}" presName="Name13" presStyleLbl="parChTrans1D2" presStyleIdx="4" presStyleCnt="6"/>
      <dgm:spPr/>
      <dgm:t>
        <a:bodyPr/>
        <a:lstStyle/>
        <a:p>
          <a:endParaRPr lang="zh-CN" altLang="en-US"/>
        </a:p>
      </dgm:t>
    </dgm:pt>
    <dgm:pt modelId="{2810B4B2-87FE-42C0-808C-A3800A81EF25}" type="pres">
      <dgm:prSet presAssocID="{94237239-E2AD-412D-83B5-47475A3443C5}" presName="childText" presStyleLbl="bgAcc1" presStyleIdx="4" presStyleCnt="6">
        <dgm:presLayoutVars>
          <dgm:bulletEnabled val="1"/>
        </dgm:presLayoutVars>
      </dgm:prSet>
      <dgm:spPr/>
      <dgm:t>
        <a:bodyPr/>
        <a:lstStyle/>
        <a:p>
          <a:endParaRPr lang="zh-CN" altLang="en-US"/>
        </a:p>
      </dgm:t>
    </dgm:pt>
    <dgm:pt modelId="{91EE09D6-B260-412B-A806-528785525829}" type="pres">
      <dgm:prSet presAssocID="{5DDE0134-6DA6-4DC7-8494-7F57ED4EB05C}" presName="Name13" presStyleLbl="parChTrans1D2" presStyleIdx="5" presStyleCnt="6"/>
      <dgm:spPr/>
      <dgm:t>
        <a:bodyPr/>
        <a:lstStyle/>
        <a:p>
          <a:endParaRPr lang="zh-CN" altLang="en-US"/>
        </a:p>
      </dgm:t>
    </dgm:pt>
    <dgm:pt modelId="{E2A11D60-F863-4F86-810C-40CEA3ED63C6}" type="pres">
      <dgm:prSet presAssocID="{4D032C26-803F-4E1C-864A-6B0EA0993CFC}" presName="childText" presStyleLbl="bgAcc1" presStyleIdx="5" presStyleCnt="6">
        <dgm:presLayoutVars>
          <dgm:bulletEnabled val="1"/>
        </dgm:presLayoutVars>
      </dgm:prSet>
      <dgm:spPr/>
      <dgm:t>
        <a:bodyPr/>
        <a:lstStyle/>
        <a:p>
          <a:endParaRPr lang="zh-CN" altLang="en-US"/>
        </a:p>
      </dgm:t>
    </dgm:pt>
  </dgm:ptLst>
  <dgm:cxnLst>
    <dgm:cxn modelId="{F4255CA9-98BE-4CA4-AE29-E7CFAA6CE307}" srcId="{0DB4C500-93C1-4CE4-AC56-6DD2FAE06FFE}" destId="{905714E7-D3D1-4916-886E-DC6E1FF73A16}" srcOrd="1" destOrd="0" parTransId="{91754EBC-0421-4EA7-BAD6-989EEBD5CEE6}" sibTransId="{A7572E83-5D7D-4CB3-8F9F-C9C5087D5632}"/>
    <dgm:cxn modelId="{34F4B455-DD1B-452C-A0F5-ECB5C817BACD}" type="presOf" srcId="{21C51405-76E8-4A00-845A-86800666BB67}" destId="{DA7FEB6A-E6E1-4B2E-94AC-17763021845B}" srcOrd="1" destOrd="0" presId="urn:microsoft.com/office/officeart/2005/8/layout/hierarchy3"/>
    <dgm:cxn modelId="{883F2F54-B35F-4894-AEC6-0FCFBD6275BC}" srcId="{62FFC75B-D0CF-42C1-8782-6232026BCEE9}" destId="{21C51405-76E8-4A00-845A-86800666BB67}" srcOrd="1" destOrd="0" parTransId="{C652A865-934F-462E-9DEF-E556AF277D6E}" sibTransId="{EAA3CD5A-54C2-4312-9F80-EF8579BDC2A0}"/>
    <dgm:cxn modelId="{C85D0CDC-B6B4-48DC-AE41-76567B64E6E1}" type="presOf" srcId="{6A880E6D-DCE9-497A-B26E-EC2134FC4437}" destId="{0A19F72D-6CA7-497D-AE63-81944D703DF1}" srcOrd="0" destOrd="0" presId="urn:microsoft.com/office/officeart/2005/8/layout/hierarchy3"/>
    <dgm:cxn modelId="{F2B77587-ED0B-4AD2-B5D6-97EE31A7C4A1}" type="presOf" srcId="{905714E7-D3D1-4916-886E-DC6E1FF73A16}" destId="{D6D0C84B-22FC-4FA7-8096-4ECF2B94127E}" srcOrd="0" destOrd="0" presId="urn:microsoft.com/office/officeart/2005/8/layout/hierarchy3"/>
    <dgm:cxn modelId="{B32F7BCB-3412-4E08-BAE8-AFF4ADF03C5B}" srcId="{DCC8A619-A2A6-4B91-AB49-1D64A6E26C15}" destId="{94237239-E2AD-412D-83B5-47475A3443C5}" srcOrd="0" destOrd="0" parTransId="{6A880E6D-DCE9-497A-B26E-EC2134FC4437}" sibTransId="{FB253503-AB85-4017-AFBF-10D792FF5B46}"/>
    <dgm:cxn modelId="{94C3F122-C84B-422B-B9E6-6CFD1A3BCE13}" type="presOf" srcId="{8D42EC4D-7F27-4A8C-B61C-9A6F05BA267F}" destId="{9A970488-2247-4EB7-A492-AEAA6C8FA329}" srcOrd="0" destOrd="0" presId="urn:microsoft.com/office/officeart/2005/8/layout/hierarchy3"/>
    <dgm:cxn modelId="{F0FDCB95-F4DA-4EA5-AB91-4D53C4779F5A}" srcId="{0DB4C500-93C1-4CE4-AC56-6DD2FAE06FFE}" destId="{2B1A0796-63CE-4E96-9C4C-E6B3CA4669EB}" srcOrd="0" destOrd="0" parTransId="{C7707E2C-2F2A-4CEE-AA33-D0C89E9EABEB}" sibTransId="{15B0F96F-76D2-4806-9D52-E76A90C5D37E}"/>
    <dgm:cxn modelId="{9979E924-9E49-4E4D-A442-9EDE4EBCB08D}" srcId="{21C51405-76E8-4A00-845A-86800666BB67}" destId="{C56580E1-8BC4-4F33-9F2B-5F2E13A105A0}" srcOrd="1" destOrd="0" parTransId="{2DC0D404-4DFC-491C-B95B-724920B420A3}" sibTransId="{ECE0EC69-6CB2-4E6A-B01B-CD627DED9241}"/>
    <dgm:cxn modelId="{DF790A7A-2465-4698-A162-C98E50797E4B}" type="presOf" srcId="{21C51405-76E8-4A00-845A-86800666BB67}" destId="{92746ED9-4F62-47FF-BAB1-3ED559BE362E}" srcOrd="0" destOrd="0" presId="urn:microsoft.com/office/officeart/2005/8/layout/hierarchy3"/>
    <dgm:cxn modelId="{97AA6238-AEE6-4213-934F-6E7CE64256A1}" type="presOf" srcId="{2DC0D404-4DFC-491C-B95B-724920B420A3}" destId="{71580D6D-C17D-4923-94E4-94BC22B40C7A}" srcOrd="0" destOrd="0" presId="urn:microsoft.com/office/officeart/2005/8/layout/hierarchy3"/>
    <dgm:cxn modelId="{2C0C3EC3-CAE6-4D0E-8312-FDD335C40B1A}" type="presOf" srcId="{91754EBC-0421-4EA7-BAD6-989EEBD5CEE6}" destId="{85FD7CF3-84BF-4E34-B90F-F20EB29CCB5F}" srcOrd="0" destOrd="0" presId="urn:microsoft.com/office/officeart/2005/8/layout/hierarchy3"/>
    <dgm:cxn modelId="{FA6577D3-5039-4A43-B3A2-1050A62B91FC}" srcId="{DCC8A619-A2A6-4B91-AB49-1D64A6E26C15}" destId="{4D032C26-803F-4E1C-864A-6B0EA0993CFC}" srcOrd="1" destOrd="0" parTransId="{5DDE0134-6DA6-4DC7-8494-7F57ED4EB05C}" sibTransId="{B2691EF0-B918-442D-A9DD-C15B49E5F637}"/>
    <dgm:cxn modelId="{2A3C5745-FAA8-4EBF-8FC6-AB931BA6044B}" srcId="{62FFC75B-D0CF-42C1-8782-6232026BCEE9}" destId="{0DB4C500-93C1-4CE4-AC56-6DD2FAE06FFE}" srcOrd="0" destOrd="0" parTransId="{614C35A5-CA4B-4538-BA9B-476312CE9608}" sibTransId="{4BB243A7-762B-446D-83F6-9DC105001E6D}"/>
    <dgm:cxn modelId="{716CA3E1-72DF-4AC3-B4B0-AC26637229F6}" type="presOf" srcId="{0DB4C500-93C1-4CE4-AC56-6DD2FAE06FFE}" destId="{2122DD0E-AB83-4413-BC1E-F9D93DCEE517}" srcOrd="0" destOrd="0" presId="urn:microsoft.com/office/officeart/2005/8/layout/hierarchy3"/>
    <dgm:cxn modelId="{D87AC237-42A5-40B6-89C0-38A55D3469DF}" type="presOf" srcId="{62FFC75B-D0CF-42C1-8782-6232026BCEE9}" destId="{423306B9-6C0F-40E8-8797-AC413DB05B7C}" srcOrd="0" destOrd="0" presId="urn:microsoft.com/office/officeart/2005/8/layout/hierarchy3"/>
    <dgm:cxn modelId="{51D95B23-E6D1-45A8-AE17-2A637A4FA31A}" type="presOf" srcId="{4D032C26-803F-4E1C-864A-6B0EA0993CFC}" destId="{E2A11D60-F863-4F86-810C-40CEA3ED63C6}" srcOrd="0" destOrd="0" presId="urn:microsoft.com/office/officeart/2005/8/layout/hierarchy3"/>
    <dgm:cxn modelId="{DC102C96-13AE-4753-8784-C42C83C6A74A}" type="presOf" srcId="{C56580E1-8BC4-4F33-9F2B-5F2E13A105A0}" destId="{54B080BA-24F3-4EA2-94A5-0DEF720DC6C4}" srcOrd="0" destOrd="0" presId="urn:microsoft.com/office/officeart/2005/8/layout/hierarchy3"/>
    <dgm:cxn modelId="{EA69C36C-B557-4059-9D8A-2A1AFCBEE79E}" type="presOf" srcId="{94237239-E2AD-412D-83B5-47475A3443C5}" destId="{2810B4B2-87FE-42C0-808C-A3800A81EF25}" srcOrd="0" destOrd="0" presId="urn:microsoft.com/office/officeart/2005/8/layout/hierarchy3"/>
    <dgm:cxn modelId="{6E6950A2-8AB7-46EE-B48E-3F7E7E310A9F}" type="presOf" srcId="{C7707E2C-2F2A-4CEE-AA33-D0C89E9EABEB}" destId="{660A3C24-5BAF-4B03-B030-D64B68CAD622}" srcOrd="0" destOrd="0" presId="urn:microsoft.com/office/officeart/2005/8/layout/hierarchy3"/>
    <dgm:cxn modelId="{44CAE48E-8414-4FB7-BDD5-108B8BA16F4D}" type="presOf" srcId="{2B1A0796-63CE-4E96-9C4C-E6B3CA4669EB}" destId="{DA89D0B9-4088-4B1F-BA45-49A961AF3E62}" srcOrd="0" destOrd="0" presId="urn:microsoft.com/office/officeart/2005/8/layout/hierarchy3"/>
    <dgm:cxn modelId="{F005E1B3-EE1D-4450-8DC7-328622F9940E}" type="presOf" srcId="{DCC8A619-A2A6-4B91-AB49-1D64A6E26C15}" destId="{F94DC143-015A-4398-BC8D-FCC089A81638}" srcOrd="0" destOrd="0" presId="urn:microsoft.com/office/officeart/2005/8/layout/hierarchy3"/>
    <dgm:cxn modelId="{6DE1F285-DF0D-4774-9190-607282CFEE8C}" srcId="{21C51405-76E8-4A00-845A-86800666BB67}" destId="{5BBEADFB-A26D-48B4-975E-C1D4E01E260D}" srcOrd="0" destOrd="0" parTransId="{8D42EC4D-7F27-4A8C-B61C-9A6F05BA267F}" sibTransId="{620A30E5-D11D-4D6A-A084-63947F505A1A}"/>
    <dgm:cxn modelId="{9217A4F6-F5D9-4904-A43B-DAB2B428BD2C}" type="presOf" srcId="{5DDE0134-6DA6-4DC7-8494-7F57ED4EB05C}" destId="{91EE09D6-B260-412B-A806-528785525829}" srcOrd="0" destOrd="0" presId="urn:microsoft.com/office/officeart/2005/8/layout/hierarchy3"/>
    <dgm:cxn modelId="{49D01024-2CD1-48C3-AA05-F58F880F31E4}" type="presOf" srcId="{0DB4C500-93C1-4CE4-AC56-6DD2FAE06FFE}" destId="{ACDA8352-C935-4395-A1ED-363F3D3463B7}" srcOrd="1" destOrd="0" presId="urn:microsoft.com/office/officeart/2005/8/layout/hierarchy3"/>
    <dgm:cxn modelId="{D1380A81-67BF-461D-A0D5-D976BF44D8CE}" srcId="{62FFC75B-D0CF-42C1-8782-6232026BCEE9}" destId="{DCC8A619-A2A6-4B91-AB49-1D64A6E26C15}" srcOrd="2" destOrd="0" parTransId="{82248326-86CE-4213-AA2F-12599B5954C6}" sibTransId="{44BB3C15-166E-49FB-9BAF-4A9C9DC3D3E7}"/>
    <dgm:cxn modelId="{3E0304B1-DD13-4613-A980-C638A477F2E7}" type="presOf" srcId="{DCC8A619-A2A6-4B91-AB49-1D64A6E26C15}" destId="{CDC1F74C-3BD6-4589-A537-1D8419AA4251}" srcOrd="1" destOrd="0" presId="urn:microsoft.com/office/officeart/2005/8/layout/hierarchy3"/>
    <dgm:cxn modelId="{65A7761C-E32D-4D31-80FC-0EA66BB6DF6A}" type="presOf" srcId="{5BBEADFB-A26D-48B4-975E-C1D4E01E260D}" destId="{446E69E0-5647-45F4-A910-5F42E67674DE}" srcOrd="0" destOrd="0" presId="urn:microsoft.com/office/officeart/2005/8/layout/hierarchy3"/>
    <dgm:cxn modelId="{D62C3CE4-A187-4977-8449-44142BEB05A5}" type="presParOf" srcId="{423306B9-6C0F-40E8-8797-AC413DB05B7C}" destId="{43259CBC-8528-45DF-B7BB-1C263489412C}" srcOrd="0" destOrd="0" presId="urn:microsoft.com/office/officeart/2005/8/layout/hierarchy3"/>
    <dgm:cxn modelId="{4DCEECD3-2080-4C88-85D1-A545EFE9EFA4}" type="presParOf" srcId="{43259CBC-8528-45DF-B7BB-1C263489412C}" destId="{86660FFC-531D-440F-BF16-49F2DCF07CFB}" srcOrd="0" destOrd="0" presId="urn:microsoft.com/office/officeart/2005/8/layout/hierarchy3"/>
    <dgm:cxn modelId="{DA841EA4-81E3-422E-9872-D804A6E771EC}" type="presParOf" srcId="{86660FFC-531D-440F-BF16-49F2DCF07CFB}" destId="{2122DD0E-AB83-4413-BC1E-F9D93DCEE517}" srcOrd="0" destOrd="0" presId="urn:microsoft.com/office/officeart/2005/8/layout/hierarchy3"/>
    <dgm:cxn modelId="{C8420C10-6B6E-4E8E-B4F4-148C91BEB4F2}" type="presParOf" srcId="{86660FFC-531D-440F-BF16-49F2DCF07CFB}" destId="{ACDA8352-C935-4395-A1ED-363F3D3463B7}" srcOrd="1" destOrd="0" presId="urn:microsoft.com/office/officeart/2005/8/layout/hierarchy3"/>
    <dgm:cxn modelId="{1D603D4E-E5A1-4926-9D14-083549510916}" type="presParOf" srcId="{43259CBC-8528-45DF-B7BB-1C263489412C}" destId="{C98EE6A4-7B0E-40C3-9965-831FD6224565}" srcOrd="1" destOrd="0" presId="urn:microsoft.com/office/officeart/2005/8/layout/hierarchy3"/>
    <dgm:cxn modelId="{9A3E4319-51CA-456F-8141-D4EEFC6E101F}" type="presParOf" srcId="{C98EE6A4-7B0E-40C3-9965-831FD6224565}" destId="{660A3C24-5BAF-4B03-B030-D64B68CAD622}" srcOrd="0" destOrd="0" presId="urn:microsoft.com/office/officeart/2005/8/layout/hierarchy3"/>
    <dgm:cxn modelId="{4843F4C0-9CB6-40E5-8122-E061AAB92A10}" type="presParOf" srcId="{C98EE6A4-7B0E-40C3-9965-831FD6224565}" destId="{DA89D0B9-4088-4B1F-BA45-49A961AF3E62}" srcOrd="1" destOrd="0" presId="urn:microsoft.com/office/officeart/2005/8/layout/hierarchy3"/>
    <dgm:cxn modelId="{9BCF1608-102B-4A9B-BD85-644795669516}" type="presParOf" srcId="{C98EE6A4-7B0E-40C3-9965-831FD6224565}" destId="{85FD7CF3-84BF-4E34-B90F-F20EB29CCB5F}" srcOrd="2" destOrd="0" presId="urn:microsoft.com/office/officeart/2005/8/layout/hierarchy3"/>
    <dgm:cxn modelId="{87E738B2-07FC-459E-843F-E6A896F015F2}" type="presParOf" srcId="{C98EE6A4-7B0E-40C3-9965-831FD6224565}" destId="{D6D0C84B-22FC-4FA7-8096-4ECF2B94127E}" srcOrd="3" destOrd="0" presId="urn:microsoft.com/office/officeart/2005/8/layout/hierarchy3"/>
    <dgm:cxn modelId="{CCE3D8BA-EC10-411F-AE84-98ED8DB5D651}" type="presParOf" srcId="{423306B9-6C0F-40E8-8797-AC413DB05B7C}" destId="{FDE64862-A61F-4E74-9C3F-981C72F8F80A}" srcOrd="1" destOrd="0" presId="urn:microsoft.com/office/officeart/2005/8/layout/hierarchy3"/>
    <dgm:cxn modelId="{47734BA9-840C-4D10-8951-96DC5EDE3534}" type="presParOf" srcId="{FDE64862-A61F-4E74-9C3F-981C72F8F80A}" destId="{27509FA1-32BF-4AB7-A7D5-3BB42E5BE98A}" srcOrd="0" destOrd="0" presId="urn:microsoft.com/office/officeart/2005/8/layout/hierarchy3"/>
    <dgm:cxn modelId="{EC67226D-8CDB-4BE6-9699-E515FB1ECF6E}" type="presParOf" srcId="{27509FA1-32BF-4AB7-A7D5-3BB42E5BE98A}" destId="{92746ED9-4F62-47FF-BAB1-3ED559BE362E}" srcOrd="0" destOrd="0" presId="urn:microsoft.com/office/officeart/2005/8/layout/hierarchy3"/>
    <dgm:cxn modelId="{64A59C4D-9124-485A-B0E4-5F7ECB461916}" type="presParOf" srcId="{27509FA1-32BF-4AB7-A7D5-3BB42E5BE98A}" destId="{DA7FEB6A-E6E1-4B2E-94AC-17763021845B}" srcOrd="1" destOrd="0" presId="urn:microsoft.com/office/officeart/2005/8/layout/hierarchy3"/>
    <dgm:cxn modelId="{9FE80D5D-0E1D-4486-BD8D-C7AA77316F28}" type="presParOf" srcId="{FDE64862-A61F-4E74-9C3F-981C72F8F80A}" destId="{E43D3BC4-380D-4548-A68D-96E1FFC4274F}" srcOrd="1" destOrd="0" presId="urn:microsoft.com/office/officeart/2005/8/layout/hierarchy3"/>
    <dgm:cxn modelId="{C53AFB2E-4E40-4C52-AF41-2687B85941BD}" type="presParOf" srcId="{E43D3BC4-380D-4548-A68D-96E1FFC4274F}" destId="{9A970488-2247-4EB7-A492-AEAA6C8FA329}" srcOrd="0" destOrd="0" presId="urn:microsoft.com/office/officeart/2005/8/layout/hierarchy3"/>
    <dgm:cxn modelId="{91D9A10E-0665-4E93-AF8C-F3437EE8024C}" type="presParOf" srcId="{E43D3BC4-380D-4548-A68D-96E1FFC4274F}" destId="{446E69E0-5647-45F4-A910-5F42E67674DE}" srcOrd="1" destOrd="0" presId="urn:microsoft.com/office/officeart/2005/8/layout/hierarchy3"/>
    <dgm:cxn modelId="{088E04F3-E8ED-41C8-8050-7699A982DBAF}" type="presParOf" srcId="{E43D3BC4-380D-4548-A68D-96E1FFC4274F}" destId="{71580D6D-C17D-4923-94E4-94BC22B40C7A}" srcOrd="2" destOrd="0" presId="urn:microsoft.com/office/officeart/2005/8/layout/hierarchy3"/>
    <dgm:cxn modelId="{D635BCD8-30CE-4691-B9A7-1323FE79B41A}" type="presParOf" srcId="{E43D3BC4-380D-4548-A68D-96E1FFC4274F}" destId="{54B080BA-24F3-4EA2-94A5-0DEF720DC6C4}" srcOrd="3" destOrd="0" presId="urn:microsoft.com/office/officeart/2005/8/layout/hierarchy3"/>
    <dgm:cxn modelId="{8A9ED502-7B07-4B9C-B2AC-367C3F34B1E5}" type="presParOf" srcId="{423306B9-6C0F-40E8-8797-AC413DB05B7C}" destId="{B7414F99-2121-4C9A-9E17-80000F8A3EEB}" srcOrd="2" destOrd="0" presId="urn:microsoft.com/office/officeart/2005/8/layout/hierarchy3"/>
    <dgm:cxn modelId="{327E0A39-AC72-41C4-8B1E-4DDAE36083F2}" type="presParOf" srcId="{B7414F99-2121-4C9A-9E17-80000F8A3EEB}" destId="{3AB4A62A-7CC0-41C4-A6D7-C408924CFEF5}" srcOrd="0" destOrd="0" presId="urn:microsoft.com/office/officeart/2005/8/layout/hierarchy3"/>
    <dgm:cxn modelId="{DC8B8BF5-E185-4176-BB6B-DB3977BCA463}" type="presParOf" srcId="{3AB4A62A-7CC0-41C4-A6D7-C408924CFEF5}" destId="{F94DC143-015A-4398-BC8D-FCC089A81638}" srcOrd="0" destOrd="0" presId="urn:microsoft.com/office/officeart/2005/8/layout/hierarchy3"/>
    <dgm:cxn modelId="{8625A94C-CD94-42CA-8B5D-D6B5C27E5762}" type="presParOf" srcId="{3AB4A62A-7CC0-41C4-A6D7-C408924CFEF5}" destId="{CDC1F74C-3BD6-4589-A537-1D8419AA4251}" srcOrd="1" destOrd="0" presId="urn:microsoft.com/office/officeart/2005/8/layout/hierarchy3"/>
    <dgm:cxn modelId="{09203363-1C31-4A8B-B446-49AC6A80A510}" type="presParOf" srcId="{B7414F99-2121-4C9A-9E17-80000F8A3EEB}" destId="{D4EB4989-C817-4B6B-B5DC-6E891C7832E2}" srcOrd="1" destOrd="0" presId="urn:microsoft.com/office/officeart/2005/8/layout/hierarchy3"/>
    <dgm:cxn modelId="{1A35A301-75C0-4AC7-BF8C-2CC683DA0529}" type="presParOf" srcId="{D4EB4989-C817-4B6B-B5DC-6E891C7832E2}" destId="{0A19F72D-6CA7-497D-AE63-81944D703DF1}" srcOrd="0" destOrd="0" presId="urn:microsoft.com/office/officeart/2005/8/layout/hierarchy3"/>
    <dgm:cxn modelId="{04367738-8FD6-410D-83F9-3861CFE12EA2}" type="presParOf" srcId="{D4EB4989-C817-4B6B-B5DC-6E891C7832E2}" destId="{2810B4B2-87FE-42C0-808C-A3800A81EF25}" srcOrd="1" destOrd="0" presId="urn:microsoft.com/office/officeart/2005/8/layout/hierarchy3"/>
    <dgm:cxn modelId="{DEDE7452-B462-436E-B873-A6239ABEA53D}" type="presParOf" srcId="{D4EB4989-C817-4B6B-B5DC-6E891C7832E2}" destId="{91EE09D6-B260-412B-A806-528785525829}" srcOrd="2" destOrd="0" presId="urn:microsoft.com/office/officeart/2005/8/layout/hierarchy3"/>
    <dgm:cxn modelId="{0B542A0E-5BA8-4279-A8DB-E14933219E40}" type="presParOf" srcId="{D4EB4989-C817-4B6B-B5DC-6E891C7832E2}" destId="{E2A11D60-F863-4F86-810C-40CEA3ED63C6}" srcOrd="3"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F3DDDFD-39CD-4C16-AF7B-1E316F2C6E66}" type="doc">
      <dgm:prSet loTypeId="urn:microsoft.com/office/officeart/2005/8/layout/process3" loCatId="process" qsTypeId="urn:microsoft.com/office/officeart/2005/8/quickstyle/simple1" qsCatId="simple" csTypeId="urn:microsoft.com/office/officeart/2005/8/colors/colorful5" csCatId="colorful" phldr="1"/>
      <dgm:spPr/>
      <dgm:t>
        <a:bodyPr/>
        <a:lstStyle/>
        <a:p>
          <a:endParaRPr lang="zh-CN" altLang="en-US"/>
        </a:p>
      </dgm:t>
    </dgm:pt>
    <dgm:pt modelId="{FA1A5507-5FE6-4194-8561-B2A3E43EC8EF}">
      <dgm:prSet phldrT="[文本]" custT="1">
        <dgm:style>
          <a:lnRef idx="1">
            <a:schemeClr val="accent5"/>
          </a:lnRef>
          <a:fillRef idx="3">
            <a:schemeClr val="accent5"/>
          </a:fillRef>
          <a:effectRef idx="2">
            <a:schemeClr val="accent5"/>
          </a:effectRef>
          <a:fontRef idx="minor">
            <a:schemeClr val="lt1"/>
          </a:fontRef>
        </dgm:style>
      </dgm:prSet>
      <dgm:spPr/>
      <dgm:t>
        <a:bodyPr/>
        <a:lstStyle/>
        <a:p>
          <a:r>
            <a:rPr lang="zh-CN" altLang="en-US" sz="1600" dirty="0"/>
            <a:t>学习样本构造</a:t>
          </a:r>
        </a:p>
      </dgm:t>
    </dgm:pt>
    <dgm:pt modelId="{3B382563-0805-4331-808C-212BB10365FF}" type="parTrans" cxnId="{1300A1F2-7BB5-4133-A984-1B631D561866}">
      <dgm:prSet/>
      <dgm:spPr/>
      <dgm:t>
        <a:bodyPr/>
        <a:lstStyle/>
        <a:p>
          <a:endParaRPr lang="zh-CN" altLang="en-US" sz="1400"/>
        </a:p>
      </dgm:t>
    </dgm:pt>
    <dgm:pt modelId="{8CC71BC1-6B57-49BE-A325-93FCB067E879}" type="sibTrans" cxnId="{1300A1F2-7BB5-4133-A984-1B631D561866}">
      <dgm:prSet custT="1"/>
      <dgm:spPr/>
      <dgm:t>
        <a:bodyPr/>
        <a:lstStyle/>
        <a:p>
          <a:endParaRPr lang="zh-CN" altLang="en-US" sz="1200"/>
        </a:p>
      </dgm:t>
    </dgm:pt>
    <dgm:pt modelId="{7F216EE5-74D0-449C-831F-40D2B254694D}">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400" dirty="0"/>
            <a:t>空缺值补全</a:t>
          </a:r>
        </a:p>
      </dgm:t>
    </dgm:pt>
    <dgm:pt modelId="{BF18FA08-7452-4B2B-8739-7D0ABD49DE49}" type="parTrans" cxnId="{B05CA446-AE04-4852-88A0-BD86A913B38F}">
      <dgm:prSet/>
      <dgm:spPr/>
      <dgm:t>
        <a:bodyPr/>
        <a:lstStyle/>
        <a:p>
          <a:endParaRPr lang="zh-CN" altLang="en-US" sz="1400"/>
        </a:p>
      </dgm:t>
    </dgm:pt>
    <dgm:pt modelId="{178BA6DC-456F-4543-B799-0D4017A3CC6D}" type="sibTrans" cxnId="{B05CA446-AE04-4852-88A0-BD86A913B38F}">
      <dgm:prSet/>
      <dgm:spPr/>
      <dgm:t>
        <a:bodyPr/>
        <a:lstStyle/>
        <a:p>
          <a:endParaRPr lang="zh-CN" altLang="en-US" sz="1400"/>
        </a:p>
      </dgm:t>
    </dgm:pt>
    <dgm:pt modelId="{94835042-0347-4581-831D-6296EAFF49D2}">
      <dgm:prSet phldrT="[文本]" custT="1">
        <dgm:style>
          <a:lnRef idx="1">
            <a:schemeClr val="accent3"/>
          </a:lnRef>
          <a:fillRef idx="3">
            <a:schemeClr val="accent3"/>
          </a:fillRef>
          <a:effectRef idx="2">
            <a:schemeClr val="accent3"/>
          </a:effectRef>
          <a:fontRef idx="minor">
            <a:schemeClr val="lt1"/>
          </a:fontRef>
        </dgm:style>
      </dgm:prSet>
      <dgm:spPr/>
      <dgm:t>
        <a:bodyPr/>
        <a:lstStyle/>
        <a:p>
          <a:r>
            <a:rPr lang="zh-CN" altLang="en-US" sz="1600" dirty="0"/>
            <a:t>数据变换</a:t>
          </a:r>
        </a:p>
      </dgm:t>
    </dgm:pt>
    <dgm:pt modelId="{BB50CE48-D30C-4538-A58E-93077E4A01FC}" type="parTrans" cxnId="{227F7904-7451-4AF3-AD09-6284C3F8C2B5}">
      <dgm:prSet/>
      <dgm:spPr/>
      <dgm:t>
        <a:bodyPr/>
        <a:lstStyle/>
        <a:p>
          <a:endParaRPr lang="zh-CN" altLang="en-US" sz="1400"/>
        </a:p>
      </dgm:t>
    </dgm:pt>
    <dgm:pt modelId="{474CDC7F-33D6-4475-850D-12A5EC947A01}" type="sibTrans" cxnId="{227F7904-7451-4AF3-AD09-6284C3F8C2B5}">
      <dgm:prSet custT="1"/>
      <dgm:spPr/>
      <dgm:t>
        <a:bodyPr/>
        <a:lstStyle/>
        <a:p>
          <a:endParaRPr lang="zh-CN" altLang="en-US" sz="1200"/>
        </a:p>
      </dgm:t>
    </dgm:pt>
    <dgm:pt modelId="{7490C29A-7446-456F-9C33-D9B02D396E88}">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400" dirty="0"/>
            <a:t>删除重要空缺数据</a:t>
          </a:r>
        </a:p>
      </dgm:t>
    </dgm:pt>
    <dgm:pt modelId="{7C380044-5871-4C34-BA96-1BC01DB658A2}" type="parTrans" cxnId="{05BB14BA-740D-4208-A5F9-BB902A0C1D09}">
      <dgm:prSet/>
      <dgm:spPr/>
      <dgm:t>
        <a:bodyPr/>
        <a:lstStyle/>
        <a:p>
          <a:endParaRPr lang="zh-CN" altLang="en-US" sz="1400"/>
        </a:p>
      </dgm:t>
    </dgm:pt>
    <dgm:pt modelId="{F7353624-A680-483A-B5DE-F821E3DC3806}" type="sibTrans" cxnId="{05BB14BA-740D-4208-A5F9-BB902A0C1D09}">
      <dgm:prSet/>
      <dgm:spPr/>
      <dgm:t>
        <a:bodyPr/>
        <a:lstStyle/>
        <a:p>
          <a:endParaRPr lang="zh-CN" altLang="en-US" sz="1400"/>
        </a:p>
      </dgm:t>
    </dgm:pt>
    <dgm:pt modelId="{83FFDDB7-953A-4D94-A586-2F48C037367E}">
      <dgm:prSet phldrT="[文本]" custT="1">
        <dgm:style>
          <a:lnRef idx="2">
            <a:schemeClr val="accent3"/>
          </a:lnRef>
          <a:fillRef idx="1">
            <a:schemeClr val="lt1"/>
          </a:fillRef>
          <a:effectRef idx="0">
            <a:schemeClr val="accent3"/>
          </a:effectRef>
          <a:fontRef idx="minor">
            <a:schemeClr val="dk1"/>
          </a:fontRef>
        </dgm:style>
      </dgm:prSet>
      <dgm:spPr/>
      <dgm:t>
        <a:bodyPr/>
        <a:lstStyle/>
        <a:p>
          <a:r>
            <a:rPr lang="zh-CN" altLang="en-US" sz="1400" dirty="0"/>
            <a:t>新属性构造</a:t>
          </a:r>
        </a:p>
      </dgm:t>
    </dgm:pt>
    <dgm:pt modelId="{66DDB536-5996-427D-B295-965155AC3395}" type="parTrans" cxnId="{96BD3E26-1D0E-4C1A-9BF8-D68F0D17A7A1}">
      <dgm:prSet/>
      <dgm:spPr/>
      <dgm:t>
        <a:bodyPr/>
        <a:lstStyle/>
        <a:p>
          <a:endParaRPr lang="zh-CN" altLang="en-US"/>
        </a:p>
      </dgm:t>
    </dgm:pt>
    <dgm:pt modelId="{54B55852-C611-4709-AEEF-9523C703A96B}" type="sibTrans" cxnId="{96BD3E26-1D0E-4C1A-9BF8-D68F0D17A7A1}">
      <dgm:prSet/>
      <dgm:spPr/>
      <dgm:t>
        <a:bodyPr/>
        <a:lstStyle/>
        <a:p>
          <a:endParaRPr lang="zh-CN" altLang="en-US"/>
        </a:p>
      </dgm:t>
    </dgm:pt>
    <dgm:pt modelId="{9F9F17A1-D715-4EB3-95FB-25139E38B550}">
      <dgm:prSet phldrT="[文本]" custT="1"/>
      <dgm:spPr/>
      <dgm:t>
        <a:bodyPr/>
        <a:lstStyle/>
        <a:p>
          <a:r>
            <a:rPr lang="zh-CN" altLang="en-US" sz="1600" dirty="0"/>
            <a:t>目标属性和条件属性的集成</a:t>
          </a:r>
        </a:p>
      </dgm:t>
    </dgm:pt>
    <dgm:pt modelId="{A7A2375C-D5F0-497C-971D-025121AC9587}" type="parTrans" cxnId="{44CB7C9D-4EE7-47C0-B23B-7AE6BD10B0B2}">
      <dgm:prSet/>
      <dgm:spPr/>
      <dgm:t>
        <a:bodyPr/>
        <a:lstStyle/>
        <a:p>
          <a:endParaRPr lang="zh-CN" altLang="en-US"/>
        </a:p>
      </dgm:t>
    </dgm:pt>
    <dgm:pt modelId="{62B22AD4-1BF3-4F8F-94B2-74C015DCCB12}" type="sibTrans" cxnId="{44CB7C9D-4EE7-47C0-B23B-7AE6BD10B0B2}">
      <dgm:prSet/>
      <dgm:spPr/>
      <dgm:t>
        <a:bodyPr/>
        <a:lstStyle/>
        <a:p>
          <a:endParaRPr lang="zh-CN" altLang="en-US"/>
        </a:p>
      </dgm:t>
    </dgm:pt>
    <dgm:pt modelId="{B538C3EF-B9C7-45EF-B62F-9254A7CB0514}">
      <dgm:prSet phldrT="[文本]" custT="1">
        <dgm:style>
          <a:lnRef idx="1">
            <a:schemeClr val="accent2"/>
          </a:lnRef>
          <a:fillRef idx="3">
            <a:schemeClr val="accent2"/>
          </a:fillRef>
          <a:effectRef idx="2">
            <a:schemeClr val="accent2"/>
          </a:effectRef>
          <a:fontRef idx="minor">
            <a:schemeClr val="lt1"/>
          </a:fontRef>
        </dgm:style>
      </dgm:prSet>
      <dgm:spPr/>
      <dgm:t>
        <a:bodyPr/>
        <a:lstStyle/>
        <a:p>
          <a:r>
            <a:rPr lang="zh-CN" altLang="en-US" sz="1600" dirty="0"/>
            <a:t>数据清洗</a:t>
          </a:r>
        </a:p>
      </dgm:t>
    </dgm:pt>
    <dgm:pt modelId="{8C8E81FE-785B-4C59-BFA0-A5391A652AEB}" type="parTrans" cxnId="{721E55F8-E823-4E19-B8EE-CEACD213BA56}">
      <dgm:prSet/>
      <dgm:spPr/>
      <dgm:t>
        <a:bodyPr/>
        <a:lstStyle/>
        <a:p>
          <a:endParaRPr lang="zh-CN" altLang="en-US"/>
        </a:p>
      </dgm:t>
    </dgm:pt>
    <dgm:pt modelId="{5076DD9C-D6CD-4991-9F65-8612FEECFB7A}" type="sibTrans" cxnId="{721E55F8-E823-4E19-B8EE-CEACD213BA56}">
      <dgm:prSet/>
      <dgm:spPr/>
      <dgm:t>
        <a:bodyPr/>
        <a:lstStyle/>
        <a:p>
          <a:endParaRPr lang="zh-CN" altLang="en-US"/>
        </a:p>
      </dgm:t>
    </dgm:pt>
    <dgm:pt modelId="{B35C3F5F-C37F-4E41-8CC7-94B70D656EAB}">
      <dgm:prSet phldrT="[文本]" custT="1">
        <dgm:style>
          <a:lnRef idx="2">
            <a:schemeClr val="accent3"/>
          </a:lnRef>
          <a:fillRef idx="1">
            <a:schemeClr val="lt1"/>
          </a:fillRef>
          <a:effectRef idx="0">
            <a:schemeClr val="accent3"/>
          </a:effectRef>
          <a:fontRef idx="minor">
            <a:schemeClr val="dk1"/>
          </a:fontRef>
        </dgm:style>
      </dgm:prSet>
      <dgm:spPr/>
      <dgm:t>
        <a:bodyPr/>
        <a:lstStyle/>
        <a:p>
          <a:r>
            <a:rPr lang="zh-CN" altLang="en-US" sz="1400" dirty="0"/>
            <a:t>样本归一化</a:t>
          </a:r>
        </a:p>
      </dgm:t>
    </dgm:pt>
    <dgm:pt modelId="{8ABA640D-B255-4FA9-9678-12D9DF0A7229}" type="parTrans" cxnId="{36D7FB37-CA63-4A35-BCEB-E162C7BCE339}">
      <dgm:prSet/>
      <dgm:spPr/>
      <dgm:t>
        <a:bodyPr/>
        <a:lstStyle/>
        <a:p>
          <a:endParaRPr lang="zh-CN" altLang="en-US"/>
        </a:p>
      </dgm:t>
    </dgm:pt>
    <dgm:pt modelId="{CE085A92-E06C-42C4-91E4-41E268A0F4F9}" type="sibTrans" cxnId="{36D7FB37-CA63-4A35-BCEB-E162C7BCE339}">
      <dgm:prSet/>
      <dgm:spPr/>
      <dgm:t>
        <a:bodyPr/>
        <a:lstStyle/>
        <a:p>
          <a:endParaRPr lang="zh-CN" altLang="en-US"/>
        </a:p>
      </dgm:t>
    </dgm:pt>
    <dgm:pt modelId="{4B79B23C-FB3C-4FE3-9A85-713E0692835C}" type="pres">
      <dgm:prSet presAssocID="{0F3DDDFD-39CD-4C16-AF7B-1E316F2C6E66}" presName="linearFlow" presStyleCnt="0">
        <dgm:presLayoutVars>
          <dgm:dir/>
          <dgm:animLvl val="lvl"/>
          <dgm:resizeHandles val="exact"/>
        </dgm:presLayoutVars>
      </dgm:prSet>
      <dgm:spPr/>
      <dgm:t>
        <a:bodyPr/>
        <a:lstStyle/>
        <a:p>
          <a:endParaRPr lang="zh-CN" altLang="en-US"/>
        </a:p>
      </dgm:t>
    </dgm:pt>
    <dgm:pt modelId="{2AF1550A-91E2-4BCB-9374-C6CAB44958B9}" type="pres">
      <dgm:prSet presAssocID="{FA1A5507-5FE6-4194-8561-B2A3E43EC8EF}" presName="composite" presStyleCnt="0"/>
      <dgm:spPr/>
    </dgm:pt>
    <dgm:pt modelId="{C7FF4F2F-D820-4371-9053-0DF6013DF7A0}" type="pres">
      <dgm:prSet presAssocID="{FA1A5507-5FE6-4194-8561-B2A3E43EC8EF}" presName="parTx" presStyleLbl="node1" presStyleIdx="0" presStyleCnt="3">
        <dgm:presLayoutVars>
          <dgm:chMax val="0"/>
          <dgm:chPref val="0"/>
          <dgm:bulletEnabled val="1"/>
        </dgm:presLayoutVars>
      </dgm:prSet>
      <dgm:spPr/>
      <dgm:t>
        <a:bodyPr/>
        <a:lstStyle/>
        <a:p>
          <a:endParaRPr lang="zh-CN" altLang="en-US"/>
        </a:p>
      </dgm:t>
    </dgm:pt>
    <dgm:pt modelId="{AC90F83E-9614-48A9-966B-306E12A859FB}" type="pres">
      <dgm:prSet presAssocID="{FA1A5507-5FE6-4194-8561-B2A3E43EC8EF}" presName="parSh" presStyleLbl="node1" presStyleIdx="0" presStyleCnt="3"/>
      <dgm:spPr/>
      <dgm:t>
        <a:bodyPr/>
        <a:lstStyle/>
        <a:p>
          <a:endParaRPr lang="zh-CN" altLang="en-US"/>
        </a:p>
      </dgm:t>
    </dgm:pt>
    <dgm:pt modelId="{882AAB93-9174-4C85-BA68-ED05BFC340F9}" type="pres">
      <dgm:prSet presAssocID="{FA1A5507-5FE6-4194-8561-B2A3E43EC8EF}" presName="desTx" presStyleLbl="fgAcc1" presStyleIdx="0" presStyleCnt="3">
        <dgm:presLayoutVars>
          <dgm:bulletEnabled val="1"/>
        </dgm:presLayoutVars>
      </dgm:prSet>
      <dgm:spPr/>
      <dgm:t>
        <a:bodyPr/>
        <a:lstStyle/>
        <a:p>
          <a:endParaRPr lang="zh-CN" altLang="en-US"/>
        </a:p>
      </dgm:t>
    </dgm:pt>
    <dgm:pt modelId="{F1B64CA7-938F-4B73-9595-7BA3E9F58CA4}" type="pres">
      <dgm:prSet presAssocID="{8CC71BC1-6B57-49BE-A325-93FCB067E879}" presName="sibTrans" presStyleLbl="sibTrans2D1" presStyleIdx="0" presStyleCnt="2"/>
      <dgm:spPr/>
      <dgm:t>
        <a:bodyPr/>
        <a:lstStyle/>
        <a:p>
          <a:endParaRPr lang="zh-CN" altLang="en-US"/>
        </a:p>
      </dgm:t>
    </dgm:pt>
    <dgm:pt modelId="{3455D4AC-B1EA-4E4B-AF11-68854EE8204B}" type="pres">
      <dgm:prSet presAssocID="{8CC71BC1-6B57-49BE-A325-93FCB067E879}" presName="connTx" presStyleLbl="sibTrans2D1" presStyleIdx="0" presStyleCnt="2"/>
      <dgm:spPr/>
      <dgm:t>
        <a:bodyPr/>
        <a:lstStyle/>
        <a:p>
          <a:endParaRPr lang="zh-CN" altLang="en-US"/>
        </a:p>
      </dgm:t>
    </dgm:pt>
    <dgm:pt modelId="{359CE130-C8B0-49A6-ADA7-A0E9E27F925D}" type="pres">
      <dgm:prSet presAssocID="{B538C3EF-B9C7-45EF-B62F-9254A7CB0514}" presName="composite" presStyleCnt="0"/>
      <dgm:spPr/>
    </dgm:pt>
    <dgm:pt modelId="{257AE856-8F62-408C-97F5-BE3E92CD75FB}" type="pres">
      <dgm:prSet presAssocID="{B538C3EF-B9C7-45EF-B62F-9254A7CB0514}" presName="parTx" presStyleLbl="node1" presStyleIdx="0" presStyleCnt="3">
        <dgm:presLayoutVars>
          <dgm:chMax val="0"/>
          <dgm:chPref val="0"/>
          <dgm:bulletEnabled val="1"/>
        </dgm:presLayoutVars>
      </dgm:prSet>
      <dgm:spPr/>
      <dgm:t>
        <a:bodyPr/>
        <a:lstStyle/>
        <a:p>
          <a:endParaRPr lang="zh-CN" altLang="en-US"/>
        </a:p>
      </dgm:t>
    </dgm:pt>
    <dgm:pt modelId="{0181AEED-0E55-4451-A246-58F106BA9CA1}" type="pres">
      <dgm:prSet presAssocID="{B538C3EF-B9C7-45EF-B62F-9254A7CB0514}" presName="parSh" presStyleLbl="node1" presStyleIdx="1" presStyleCnt="3"/>
      <dgm:spPr/>
      <dgm:t>
        <a:bodyPr/>
        <a:lstStyle/>
        <a:p>
          <a:endParaRPr lang="zh-CN" altLang="en-US"/>
        </a:p>
      </dgm:t>
    </dgm:pt>
    <dgm:pt modelId="{1D4DB2AE-16F1-49DF-98B6-13E48EBE43B4}" type="pres">
      <dgm:prSet presAssocID="{B538C3EF-B9C7-45EF-B62F-9254A7CB0514}" presName="desTx" presStyleLbl="fgAcc1" presStyleIdx="1" presStyleCnt="3">
        <dgm:presLayoutVars>
          <dgm:bulletEnabled val="1"/>
        </dgm:presLayoutVars>
      </dgm:prSet>
      <dgm:spPr/>
      <dgm:t>
        <a:bodyPr/>
        <a:lstStyle/>
        <a:p>
          <a:endParaRPr lang="zh-CN" altLang="en-US"/>
        </a:p>
      </dgm:t>
    </dgm:pt>
    <dgm:pt modelId="{93C6DE5E-968A-4ACD-B0A2-D92FCE1EFC33}" type="pres">
      <dgm:prSet presAssocID="{5076DD9C-D6CD-4991-9F65-8612FEECFB7A}" presName="sibTrans" presStyleLbl="sibTrans2D1" presStyleIdx="1" presStyleCnt="2"/>
      <dgm:spPr/>
      <dgm:t>
        <a:bodyPr/>
        <a:lstStyle/>
        <a:p>
          <a:endParaRPr lang="zh-CN" altLang="en-US"/>
        </a:p>
      </dgm:t>
    </dgm:pt>
    <dgm:pt modelId="{4B2AA44D-FA13-47D5-8350-762DD0D92470}" type="pres">
      <dgm:prSet presAssocID="{5076DD9C-D6CD-4991-9F65-8612FEECFB7A}" presName="connTx" presStyleLbl="sibTrans2D1" presStyleIdx="1" presStyleCnt="2"/>
      <dgm:spPr/>
      <dgm:t>
        <a:bodyPr/>
        <a:lstStyle/>
        <a:p>
          <a:endParaRPr lang="zh-CN" altLang="en-US"/>
        </a:p>
      </dgm:t>
    </dgm:pt>
    <dgm:pt modelId="{12F41368-174E-4625-8C7E-CF4A1DB2DE60}" type="pres">
      <dgm:prSet presAssocID="{94835042-0347-4581-831D-6296EAFF49D2}" presName="composite" presStyleCnt="0"/>
      <dgm:spPr/>
    </dgm:pt>
    <dgm:pt modelId="{69717D54-C697-4871-A8CF-D68CAD2F2A63}" type="pres">
      <dgm:prSet presAssocID="{94835042-0347-4581-831D-6296EAFF49D2}" presName="parTx" presStyleLbl="node1" presStyleIdx="1" presStyleCnt="3">
        <dgm:presLayoutVars>
          <dgm:chMax val="0"/>
          <dgm:chPref val="0"/>
          <dgm:bulletEnabled val="1"/>
        </dgm:presLayoutVars>
      </dgm:prSet>
      <dgm:spPr/>
      <dgm:t>
        <a:bodyPr/>
        <a:lstStyle/>
        <a:p>
          <a:endParaRPr lang="zh-CN" altLang="en-US"/>
        </a:p>
      </dgm:t>
    </dgm:pt>
    <dgm:pt modelId="{9E4B3084-4521-4BF6-85F5-D8B2E97C1E9B}" type="pres">
      <dgm:prSet presAssocID="{94835042-0347-4581-831D-6296EAFF49D2}" presName="parSh" presStyleLbl="node1" presStyleIdx="2" presStyleCnt="3"/>
      <dgm:spPr/>
      <dgm:t>
        <a:bodyPr/>
        <a:lstStyle/>
        <a:p>
          <a:endParaRPr lang="zh-CN" altLang="en-US"/>
        </a:p>
      </dgm:t>
    </dgm:pt>
    <dgm:pt modelId="{6340DEB0-987A-4E3E-A4B0-EBCE990AB663}" type="pres">
      <dgm:prSet presAssocID="{94835042-0347-4581-831D-6296EAFF49D2}" presName="desTx" presStyleLbl="fgAcc1" presStyleIdx="2" presStyleCnt="3">
        <dgm:presLayoutVars>
          <dgm:bulletEnabled val="1"/>
        </dgm:presLayoutVars>
      </dgm:prSet>
      <dgm:spPr/>
      <dgm:t>
        <a:bodyPr/>
        <a:lstStyle/>
        <a:p>
          <a:endParaRPr lang="zh-CN" altLang="en-US"/>
        </a:p>
      </dgm:t>
    </dgm:pt>
  </dgm:ptLst>
  <dgm:cxnLst>
    <dgm:cxn modelId="{E428F402-C7ED-407B-8378-EF9755F67A0E}" type="presOf" srcId="{0F3DDDFD-39CD-4C16-AF7B-1E316F2C6E66}" destId="{4B79B23C-FB3C-4FE3-9A85-713E0692835C}" srcOrd="0" destOrd="0" presId="urn:microsoft.com/office/officeart/2005/8/layout/process3"/>
    <dgm:cxn modelId="{E9E0BB60-862E-4684-93F3-5969990A95F9}" type="presOf" srcId="{7F216EE5-74D0-449C-831F-40D2B254694D}" destId="{1D4DB2AE-16F1-49DF-98B6-13E48EBE43B4}" srcOrd="0" destOrd="0" presId="urn:microsoft.com/office/officeart/2005/8/layout/process3"/>
    <dgm:cxn modelId="{CEA6D1C8-DA47-448B-BBBE-25AAECCC7EB6}" type="presOf" srcId="{94835042-0347-4581-831D-6296EAFF49D2}" destId="{9E4B3084-4521-4BF6-85F5-D8B2E97C1E9B}" srcOrd="1" destOrd="0" presId="urn:microsoft.com/office/officeart/2005/8/layout/process3"/>
    <dgm:cxn modelId="{44CB7C9D-4EE7-47C0-B23B-7AE6BD10B0B2}" srcId="{FA1A5507-5FE6-4194-8561-B2A3E43EC8EF}" destId="{9F9F17A1-D715-4EB3-95FB-25139E38B550}" srcOrd="0" destOrd="0" parTransId="{A7A2375C-D5F0-497C-971D-025121AC9587}" sibTransId="{62B22AD4-1BF3-4F8F-94B2-74C015DCCB12}"/>
    <dgm:cxn modelId="{6A635E59-1A3E-40E8-94FF-87B5016E3363}" type="presOf" srcId="{FA1A5507-5FE6-4194-8561-B2A3E43EC8EF}" destId="{C7FF4F2F-D820-4371-9053-0DF6013DF7A0}" srcOrd="0" destOrd="0" presId="urn:microsoft.com/office/officeart/2005/8/layout/process3"/>
    <dgm:cxn modelId="{4B0E2FAF-D548-42A1-B500-B4193A341B78}" type="presOf" srcId="{9F9F17A1-D715-4EB3-95FB-25139E38B550}" destId="{882AAB93-9174-4C85-BA68-ED05BFC340F9}" srcOrd="0" destOrd="0" presId="urn:microsoft.com/office/officeart/2005/8/layout/process3"/>
    <dgm:cxn modelId="{97B6DB45-C069-4B49-92C8-C13C47F74A55}" type="presOf" srcId="{8CC71BC1-6B57-49BE-A325-93FCB067E879}" destId="{F1B64CA7-938F-4B73-9595-7BA3E9F58CA4}" srcOrd="0" destOrd="0" presId="urn:microsoft.com/office/officeart/2005/8/layout/process3"/>
    <dgm:cxn modelId="{CFA317A2-C451-47F0-BACF-708E72B0324E}" type="presOf" srcId="{FA1A5507-5FE6-4194-8561-B2A3E43EC8EF}" destId="{AC90F83E-9614-48A9-966B-306E12A859FB}" srcOrd="1" destOrd="0" presId="urn:microsoft.com/office/officeart/2005/8/layout/process3"/>
    <dgm:cxn modelId="{EBC67FEF-D018-496C-83BF-08AF1141E9D0}" type="presOf" srcId="{7490C29A-7446-456F-9C33-D9B02D396E88}" destId="{1D4DB2AE-16F1-49DF-98B6-13E48EBE43B4}" srcOrd="0" destOrd="1" presId="urn:microsoft.com/office/officeart/2005/8/layout/process3"/>
    <dgm:cxn modelId="{721E55F8-E823-4E19-B8EE-CEACD213BA56}" srcId="{0F3DDDFD-39CD-4C16-AF7B-1E316F2C6E66}" destId="{B538C3EF-B9C7-45EF-B62F-9254A7CB0514}" srcOrd="1" destOrd="0" parTransId="{8C8E81FE-785B-4C59-BFA0-A5391A652AEB}" sibTransId="{5076DD9C-D6CD-4991-9F65-8612FEECFB7A}"/>
    <dgm:cxn modelId="{299181F1-A6C8-483A-BADD-7485B41481DB}" type="presOf" srcId="{5076DD9C-D6CD-4991-9F65-8612FEECFB7A}" destId="{4B2AA44D-FA13-47D5-8350-762DD0D92470}" srcOrd="1" destOrd="0" presId="urn:microsoft.com/office/officeart/2005/8/layout/process3"/>
    <dgm:cxn modelId="{8E1E19E3-FEB3-420F-991A-C8E8FD2EF3D3}" type="presOf" srcId="{94835042-0347-4581-831D-6296EAFF49D2}" destId="{69717D54-C697-4871-A8CF-D68CAD2F2A63}" srcOrd="0" destOrd="0" presId="urn:microsoft.com/office/officeart/2005/8/layout/process3"/>
    <dgm:cxn modelId="{9FA8E88C-E228-4BF7-8EFB-FD1379E16B25}" type="presOf" srcId="{B538C3EF-B9C7-45EF-B62F-9254A7CB0514}" destId="{0181AEED-0E55-4451-A246-58F106BA9CA1}" srcOrd="1" destOrd="0" presId="urn:microsoft.com/office/officeart/2005/8/layout/process3"/>
    <dgm:cxn modelId="{36D7FB37-CA63-4A35-BCEB-E162C7BCE339}" srcId="{94835042-0347-4581-831D-6296EAFF49D2}" destId="{B35C3F5F-C37F-4E41-8CC7-94B70D656EAB}" srcOrd="1" destOrd="0" parTransId="{8ABA640D-B255-4FA9-9678-12D9DF0A7229}" sibTransId="{CE085A92-E06C-42C4-91E4-41E268A0F4F9}"/>
    <dgm:cxn modelId="{1300A1F2-7BB5-4133-A984-1B631D561866}" srcId="{0F3DDDFD-39CD-4C16-AF7B-1E316F2C6E66}" destId="{FA1A5507-5FE6-4194-8561-B2A3E43EC8EF}" srcOrd="0" destOrd="0" parTransId="{3B382563-0805-4331-808C-212BB10365FF}" sibTransId="{8CC71BC1-6B57-49BE-A325-93FCB067E879}"/>
    <dgm:cxn modelId="{040B1461-E920-4068-8B6F-2ABC9EEEF98F}" type="presOf" srcId="{5076DD9C-D6CD-4991-9F65-8612FEECFB7A}" destId="{93C6DE5E-968A-4ACD-B0A2-D92FCE1EFC33}" srcOrd="0" destOrd="0" presId="urn:microsoft.com/office/officeart/2005/8/layout/process3"/>
    <dgm:cxn modelId="{185E0166-3FFB-444B-AC29-1DBCF5CCA5C9}" type="presOf" srcId="{8CC71BC1-6B57-49BE-A325-93FCB067E879}" destId="{3455D4AC-B1EA-4E4B-AF11-68854EE8204B}" srcOrd="1" destOrd="0" presId="urn:microsoft.com/office/officeart/2005/8/layout/process3"/>
    <dgm:cxn modelId="{277E2E64-5106-465B-971A-33715E3220D5}" type="presOf" srcId="{83FFDDB7-953A-4D94-A586-2F48C037367E}" destId="{6340DEB0-987A-4E3E-A4B0-EBCE990AB663}" srcOrd="0" destOrd="0" presId="urn:microsoft.com/office/officeart/2005/8/layout/process3"/>
    <dgm:cxn modelId="{96BD3E26-1D0E-4C1A-9BF8-D68F0D17A7A1}" srcId="{94835042-0347-4581-831D-6296EAFF49D2}" destId="{83FFDDB7-953A-4D94-A586-2F48C037367E}" srcOrd="0" destOrd="0" parTransId="{66DDB536-5996-427D-B295-965155AC3395}" sibTransId="{54B55852-C611-4709-AEEF-9523C703A96B}"/>
    <dgm:cxn modelId="{79993C77-FA20-4662-80DC-2D1AA0199661}" type="presOf" srcId="{B538C3EF-B9C7-45EF-B62F-9254A7CB0514}" destId="{257AE856-8F62-408C-97F5-BE3E92CD75FB}" srcOrd="0" destOrd="0" presId="urn:microsoft.com/office/officeart/2005/8/layout/process3"/>
    <dgm:cxn modelId="{72D5F167-0B6A-4D35-B918-2A847317FD21}" type="presOf" srcId="{B35C3F5F-C37F-4E41-8CC7-94B70D656EAB}" destId="{6340DEB0-987A-4E3E-A4B0-EBCE990AB663}" srcOrd="0" destOrd="1" presId="urn:microsoft.com/office/officeart/2005/8/layout/process3"/>
    <dgm:cxn modelId="{B05CA446-AE04-4852-88A0-BD86A913B38F}" srcId="{B538C3EF-B9C7-45EF-B62F-9254A7CB0514}" destId="{7F216EE5-74D0-449C-831F-40D2B254694D}" srcOrd="0" destOrd="0" parTransId="{BF18FA08-7452-4B2B-8739-7D0ABD49DE49}" sibTransId="{178BA6DC-456F-4543-B799-0D4017A3CC6D}"/>
    <dgm:cxn modelId="{05BB14BA-740D-4208-A5F9-BB902A0C1D09}" srcId="{B538C3EF-B9C7-45EF-B62F-9254A7CB0514}" destId="{7490C29A-7446-456F-9C33-D9B02D396E88}" srcOrd="1" destOrd="0" parTransId="{7C380044-5871-4C34-BA96-1BC01DB658A2}" sibTransId="{F7353624-A680-483A-B5DE-F821E3DC3806}"/>
    <dgm:cxn modelId="{227F7904-7451-4AF3-AD09-6284C3F8C2B5}" srcId="{0F3DDDFD-39CD-4C16-AF7B-1E316F2C6E66}" destId="{94835042-0347-4581-831D-6296EAFF49D2}" srcOrd="2" destOrd="0" parTransId="{BB50CE48-D30C-4538-A58E-93077E4A01FC}" sibTransId="{474CDC7F-33D6-4475-850D-12A5EC947A01}"/>
    <dgm:cxn modelId="{2C1E20C5-0033-45A1-AA1E-D4AA437D5FD8}" type="presParOf" srcId="{4B79B23C-FB3C-4FE3-9A85-713E0692835C}" destId="{2AF1550A-91E2-4BCB-9374-C6CAB44958B9}" srcOrd="0" destOrd="0" presId="urn:microsoft.com/office/officeart/2005/8/layout/process3"/>
    <dgm:cxn modelId="{97C66215-AE6F-4777-AF5C-D756BD56FF1C}" type="presParOf" srcId="{2AF1550A-91E2-4BCB-9374-C6CAB44958B9}" destId="{C7FF4F2F-D820-4371-9053-0DF6013DF7A0}" srcOrd="0" destOrd="0" presId="urn:microsoft.com/office/officeart/2005/8/layout/process3"/>
    <dgm:cxn modelId="{9D1B62B2-0E0E-4B4D-90C3-1D628B29C364}" type="presParOf" srcId="{2AF1550A-91E2-4BCB-9374-C6CAB44958B9}" destId="{AC90F83E-9614-48A9-966B-306E12A859FB}" srcOrd="1" destOrd="0" presId="urn:microsoft.com/office/officeart/2005/8/layout/process3"/>
    <dgm:cxn modelId="{795DEAFF-7797-4AD0-BFBF-AB592C707033}" type="presParOf" srcId="{2AF1550A-91E2-4BCB-9374-C6CAB44958B9}" destId="{882AAB93-9174-4C85-BA68-ED05BFC340F9}" srcOrd="2" destOrd="0" presId="urn:microsoft.com/office/officeart/2005/8/layout/process3"/>
    <dgm:cxn modelId="{81AC0BD9-4E1A-4318-B365-1668B1C9D24F}" type="presParOf" srcId="{4B79B23C-FB3C-4FE3-9A85-713E0692835C}" destId="{F1B64CA7-938F-4B73-9595-7BA3E9F58CA4}" srcOrd="1" destOrd="0" presId="urn:microsoft.com/office/officeart/2005/8/layout/process3"/>
    <dgm:cxn modelId="{D25E2521-4132-4984-8CC8-317595B58437}" type="presParOf" srcId="{F1B64CA7-938F-4B73-9595-7BA3E9F58CA4}" destId="{3455D4AC-B1EA-4E4B-AF11-68854EE8204B}" srcOrd="0" destOrd="0" presId="urn:microsoft.com/office/officeart/2005/8/layout/process3"/>
    <dgm:cxn modelId="{8A4A8674-6C10-4E31-898B-E50CBFD7DD54}" type="presParOf" srcId="{4B79B23C-FB3C-4FE3-9A85-713E0692835C}" destId="{359CE130-C8B0-49A6-ADA7-A0E9E27F925D}" srcOrd="2" destOrd="0" presId="urn:microsoft.com/office/officeart/2005/8/layout/process3"/>
    <dgm:cxn modelId="{2885F270-48E4-4BC0-ABB1-ED48BB96BB04}" type="presParOf" srcId="{359CE130-C8B0-49A6-ADA7-A0E9E27F925D}" destId="{257AE856-8F62-408C-97F5-BE3E92CD75FB}" srcOrd="0" destOrd="0" presId="urn:microsoft.com/office/officeart/2005/8/layout/process3"/>
    <dgm:cxn modelId="{C6FF9078-B80B-46F8-98C7-98FF8D0DD8D5}" type="presParOf" srcId="{359CE130-C8B0-49A6-ADA7-A0E9E27F925D}" destId="{0181AEED-0E55-4451-A246-58F106BA9CA1}" srcOrd="1" destOrd="0" presId="urn:microsoft.com/office/officeart/2005/8/layout/process3"/>
    <dgm:cxn modelId="{53CFA1B9-D41A-471C-AEBC-864C0F592303}" type="presParOf" srcId="{359CE130-C8B0-49A6-ADA7-A0E9E27F925D}" destId="{1D4DB2AE-16F1-49DF-98B6-13E48EBE43B4}" srcOrd="2" destOrd="0" presId="urn:microsoft.com/office/officeart/2005/8/layout/process3"/>
    <dgm:cxn modelId="{28122143-26BD-4940-92D9-EC9B79835C64}" type="presParOf" srcId="{4B79B23C-FB3C-4FE3-9A85-713E0692835C}" destId="{93C6DE5E-968A-4ACD-B0A2-D92FCE1EFC33}" srcOrd="3" destOrd="0" presId="urn:microsoft.com/office/officeart/2005/8/layout/process3"/>
    <dgm:cxn modelId="{6F62AF18-B0B1-4146-91D1-8C101957033C}" type="presParOf" srcId="{93C6DE5E-968A-4ACD-B0A2-D92FCE1EFC33}" destId="{4B2AA44D-FA13-47D5-8350-762DD0D92470}" srcOrd="0" destOrd="0" presId="urn:microsoft.com/office/officeart/2005/8/layout/process3"/>
    <dgm:cxn modelId="{A261EA2C-B413-4A26-A20F-F8381FA1A912}" type="presParOf" srcId="{4B79B23C-FB3C-4FE3-9A85-713E0692835C}" destId="{12F41368-174E-4625-8C7E-CF4A1DB2DE60}" srcOrd="4" destOrd="0" presId="urn:microsoft.com/office/officeart/2005/8/layout/process3"/>
    <dgm:cxn modelId="{97B81BB0-D021-4619-84ED-9B8B6F2C52B0}" type="presParOf" srcId="{12F41368-174E-4625-8C7E-CF4A1DB2DE60}" destId="{69717D54-C697-4871-A8CF-D68CAD2F2A63}" srcOrd="0" destOrd="0" presId="urn:microsoft.com/office/officeart/2005/8/layout/process3"/>
    <dgm:cxn modelId="{5B8F2D14-BA62-4EDF-A00C-17267AA553C2}" type="presParOf" srcId="{12F41368-174E-4625-8C7E-CF4A1DB2DE60}" destId="{9E4B3084-4521-4BF6-85F5-D8B2E97C1E9B}" srcOrd="1" destOrd="0" presId="urn:microsoft.com/office/officeart/2005/8/layout/process3"/>
    <dgm:cxn modelId="{DE277F1B-BD25-4C1D-97C6-52FCC398E8BD}" type="presParOf" srcId="{12F41368-174E-4625-8C7E-CF4A1DB2DE60}" destId="{6340DEB0-987A-4E3E-A4B0-EBCE990AB663}"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a:t>数据采集和存储</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bg1">
            <a:lumMod val="65000"/>
          </a:schemeClr>
        </a:solidFill>
      </dgm:spPr>
      <dgm:t>
        <a:bodyPr/>
        <a:lstStyle/>
        <a:p>
          <a:r>
            <a:rPr lang="zh-CN" altLang="en-US" sz="2400" dirty="0"/>
            <a:t>数据驱动的机器学习</a:t>
          </a:r>
          <a:r>
            <a:rPr lang="en-US" altLang="zh-CN" sz="2400" dirty="0"/>
            <a:t>/</a:t>
          </a:r>
          <a:r>
            <a:rPr lang="zh-CN" altLang="en-US" sz="2400" dirty="0"/>
            <a:t>数据挖掘算法研究</a:t>
          </a:r>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accent5">
            <a:lumMod val="75000"/>
          </a:schemeClr>
        </a:solidFill>
      </dgm:spPr>
      <dgm:t>
        <a:bodyPr/>
        <a:lstStyle/>
        <a:p>
          <a:r>
            <a:rPr lang="zh-CN" altLang="en-US" sz="1400" b="1" dirty="0">
              <a:solidFill>
                <a:srgbClr val="FFFF00"/>
              </a:solidFill>
            </a:rPr>
            <a:t>面向高温合金的机器学习方法及其应用</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CAD4A8F6-B95E-4BDC-BAF5-2C029DD1BC4D}">
      <dgm:prSet phldrT="[文本]" custT="1"/>
      <dgm:spPr>
        <a:solidFill>
          <a:schemeClr val="accent5">
            <a:lumMod val="75000"/>
          </a:schemeClr>
        </a:solidFill>
      </dgm:spPr>
      <dgm:t>
        <a:bodyPr/>
        <a:lstStyle/>
        <a:p>
          <a:r>
            <a:rPr lang="zh-CN" altLang="en-US" sz="1400" b="1" dirty="0">
              <a:solidFill>
                <a:schemeClr val="bg1">
                  <a:lumMod val="65000"/>
                </a:schemeClr>
              </a:solidFill>
            </a:rPr>
            <a:t>性能预测方法研究</a:t>
          </a:r>
        </a:p>
      </dgm:t>
    </dgm:pt>
    <dgm:pt modelId="{B348BF65-5367-4A1B-837A-D986559AF7DB}" type="parTrans" cxnId="{56EE06E9-9415-4972-B73D-6BDC5280C297}">
      <dgm:prSet/>
      <dgm:spPr/>
      <dgm:t>
        <a:bodyPr/>
        <a:lstStyle/>
        <a:p>
          <a:endParaRPr lang="zh-CN" altLang="en-US"/>
        </a:p>
      </dgm:t>
    </dgm:pt>
    <dgm:pt modelId="{7D17D171-5FED-482C-BF39-FC645A37024E}" type="sibTrans" cxnId="{56EE06E9-9415-4972-B73D-6BDC5280C297}">
      <dgm:prSet/>
      <dgm:spPr/>
      <dgm:t>
        <a:bodyPr/>
        <a:lstStyle/>
        <a:p>
          <a:endParaRPr lang="zh-CN" altLang="en-US"/>
        </a:p>
      </dgm:t>
    </dgm:pt>
    <dgm:pt modelId="{D91B23D0-43B5-4C6B-BF71-684C58D6394F}">
      <dgm:prSet phldrT="[文本]" custT="1"/>
      <dgm:spPr>
        <a:solidFill>
          <a:schemeClr val="accent5">
            <a:lumMod val="75000"/>
          </a:schemeClr>
        </a:solidFill>
      </dgm:spPr>
      <dgm:t>
        <a:bodyPr/>
        <a:lstStyle/>
        <a:p>
          <a:r>
            <a:rPr lang="zh-CN" altLang="en-US" sz="1400" b="1" dirty="0">
              <a:solidFill>
                <a:srgbClr val="FFFF00"/>
              </a:solidFill>
            </a:rPr>
            <a:t>基于主动学习的多层级交互式特征分析方法研究</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8D0D1380-200B-4E1B-A7CD-AF54E18225FA}">
      <dgm:prSet phldrT="[文本]" custT="1"/>
      <dgm:spPr>
        <a:solidFill>
          <a:schemeClr val="accent5">
            <a:lumMod val="75000"/>
          </a:schemeClr>
        </a:solidFill>
      </dgm:spPr>
      <dgm:t>
        <a:bodyPr/>
        <a:lstStyle/>
        <a:p>
          <a:r>
            <a:rPr lang="zh-CN" altLang="en-US" sz="1050" b="1" dirty="0">
              <a:solidFill>
                <a:srgbClr val="FFFF00"/>
              </a:solidFill>
            </a:rPr>
            <a:t>在蠕变新数据中的应用</a:t>
          </a:r>
        </a:p>
      </dgm:t>
    </dgm:pt>
    <dgm:pt modelId="{FDF76EE7-E998-4223-9BC9-176A563D2522}" type="parTrans" cxnId="{E1170544-F69F-42D0-A169-B2FBF5C04D8D}">
      <dgm:prSet/>
      <dgm:spPr/>
      <dgm:t>
        <a:bodyPr/>
        <a:lstStyle/>
        <a:p>
          <a:endParaRPr lang="zh-CN" altLang="en-US"/>
        </a:p>
      </dgm:t>
    </dgm:pt>
    <dgm:pt modelId="{E82CCD8A-367C-4DFB-916C-69A69DA67B9B}" type="sibTrans" cxnId="{E1170544-F69F-42D0-A169-B2FBF5C04D8D}">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pt>
    <dgm:pt modelId="{0ADD1677-4BB9-411B-9F55-C6A8BB4AEFFE}" type="pres">
      <dgm:prSet presAssocID="{EB89F287-1E2B-4D7B-B849-A9AFDC62F93B}" presName="text_2" presStyleLbl="node1" presStyleIdx="1" presStyleCnt="4">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908" custScaleY="170069">
        <dgm:presLayoutVars>
          <dgm:bulletEnabled val="1"/>
        </dgm:presLayoutVars>
      </dgm:prSet>
      <dgm:spPr/>
      <dgm:t>
        <a:bodyPr/>
        <a:lstStyle/>
        <a:p>
          <a:endParaRPr lang="zh-CN" altLang="en-US"/>
        </a:p>
      </dgm:t>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C615E8EF-F115-4B9F-94CA-F844E80083D2}" type="pres">
      <dgm:prSet presAssocID="{0C6CA62A-2507-4191-8334-84E9AE83554B}" presName="text_4" presStyleLbl="node1" presStyleIdx="3" presStyleCnt="4">
        <dgm:presLayoutVars>
          <dgm:bulletEnabled val="1"/>
        </dgm:presLayoutVars>
      </dgm:prSet>
      <dgm:spPr/>
      <dgm:t>
        <a:bodyPr/>
        <a:lstStyle/>
        <a:p>
          <a:endParaRPr lang="zh-CN" altLang="en-US"/>
        </a:p>
      </dgm:t>
    </dgm:pt>
    <dgm:pt modelId="{E8BC368B-8300-4C4B-88CD-03B769A50CCD}"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pt>
  </dgm:ptLst>
  <dgm:cxnLst>
    <dgm:cxn modelId="{0D7DC292-F747-431E-9A2C-D14140752D73}" srcId="{8D427307-CEAF-4DD7-BB85-8785E2DCDB7F}" destId="{D91B23D0-43B5-4C6B-BF71-684C58D6394F}" srcOrd="1" destOrd="0" parTransId="{57F29065-E162-4208-AC61-5EF590A06F6B}" sibTransId="{F8024E43-F817-471D-8AB8-67323A7C0293}"/>
    <dgm:cxn modelId="{D24B6BD8-071F-4D89-8182-2F25165F7D46}" type="presOf" srcId="{A031629A-C912-46DE-9250-B3AB97DBFEF3}" destId="{4973CE0B-830B-42A8-8F41-45A257AA0B8B}" srcOrd="0" destOrd="0" presId="urn:microsoft.com/office/officeart/2008/layout/VerticalCurvedList"/>
    <dgm:cxn modelId="{130957EB-421F-45DB-8BF8-7951BDB79BC5}" type="presOf" srcId="{8D427307-CEAF-4DD7-BB85-8785E2DCDB7F}" destId="{2AC453B5-CEF3-4FE2-AB06-0646F5A88E84}" srcOrd="0" destOrd="0" presId="urn:microsoft.com/office/officeart/2008/layout/VerticalCurvedList"/>
    <dgm:cxn modelId="{56EE06E9-9415-4972-B73D-6BDC5280C297}" srcId="{8D427307-CEAF-4DD7-BB85-8785E2DCDB7F}" destId="{CAD4A8F6-B95E-4BDC-BAF5-2C029DD1BC4D}" srcOrd="0" destOrd="0" parTransId="{B348BF65-5367-4A1B-837A-D986559AF7DB}" sibTransId="{7D17D171-5FED-482C-BF39-FC645A37024E}"/>
    <dgm:cxn modelId="{68A30AE8-2177-434C-BE69-3F0E532EBCDF}" type="presOf" srcId="{D91B23D0-43B5-4C6B-BF71-684C58D6394F}" destId="{2AC453B5-CEF3-4FE2-AB06-0646F5A88E84}" srcOrd="0" destOrd="2" presId="urn:microsoft.com/office/officeart/2008/layout/VerticalCurvedList"/>
    <dgm:cxn modelId="{9222344A-F755-43E0-9BAF-F1D5A587A9DA}" srcId="{534D5989-8F4D-4258-8225-B724768E9233}" destId="{0C6CA62A-2507-4191-8334-84E9AE83554B}" srcOrd="3" destOrd="0" parTransId="{DC45ABA5-A405-4793-88D7-75BEFB225DD7}" sibTransId="{F414A7C2-4F25-4DAE-8997-2244E8C3A188}"/>
    <dgm:cxn modelId="{DE59890B-4735-41BB-BEF5-3085338F335E}" srcId="{534D5989-8F4D-4258-8225-B724768E9233}" destId="{EB89F287-1E2B-4D7B-B849-A9AFDC62F93B}" srcOrd="1" destOrd="0" parTransId="{00C42D0B-B035-453B-9E41-E8146F1CB2D7}" sibTransId="{0694A177-C62B-4B8C-B037-AC2CD5D826EF}"/>
    <dgm:cxn modelId="{73923DEE-B041-4548-81F3-DCB0EC174DF0}" srcId="{534D5989-8F4D-4258-8225-B724768E9233}" destId="{8D427307-CEAF-4DD7-BB85-8785E2DCDB7F}" srcOrd="2" destOrd="0" parTransId="{82F61772-1C04-4322-8790-54D95F2EEAF1}" sibTransId="{C89D5316-09E0-4799-A018-26A1EB22C526}"/>
    <dgm:cxn modelId="{C3C443B9-81AB-48C6-B121-7D55FBABEC4B}" type="presOf" srcId="{D7A9A80B-B499-4CE9-B8B6-42D8B19FB683}" destId="{25CC8F4A-1A1B-4C3E-B9C9-3B2A7A2D0F66}" srcOrd="0" destOrd="0" presId="urn:microsoft.com/office/officeart/2008/layout/VerticalCurvedList"/>
    <dgm:cxn modelId="{657D9041-9748-4152-8D88-1BFA5A065640}" type="presOf" srcId="{EB89F287-1E2B-4D7B-B849-A9AFDC62F93B}" destId="{0ADD1677-4BB9-411B-9F55-C6A8BB4AEFFE}" srcOrd="0" destOrd="0" presId="urn:microsoft.com/office/officeart/2008/layout/VerticalCurvedList"/>
    <dgm:cxn modelId="{EE1C7441-3E36-4475-83C3-27A63871BD92}" type="presOf" srcId="{534D5989-8F4D-4258-8225-B724768E9233}" destId="{777E6480-BB94-44CE-B407-D0500462E337}" srcOrd="0" destOrd="0" presId="urn:microsoft.com/office/officeart/2008/layout/VerticalCurvedList"/>
    <dgm:cxn modelId="{9D5A0FE1-E111-4E5E-BF14-005848CBD399}" srcId="{534D5989-8F4D-4258-8225-B724768E9233}" destId="{A031629A-C912-46DE-9250-B3AB97DBFEF3}" srcOrd="0" destOrd="0" parTransId="{D4DB4B43-FE32-40E2-A322-C82FEF4FD8CF}" sibTransId="{D7A9A80B-B499-4CE9-B8B6-42D8B19FB683}"/>
    <dgm:cxn modelId="{E1170544-F69F-42D0-A169-B2FBF5C04D8D}" srcId="{D91B23D0-43B5-4C6B-BF71-684C58D6394F}" destId="{8D0D1380-200B-4E1B-A7CD-AF54E18225FA}" srcOrd="0" destOrd="0" parTransId="{FDF76EE7-E998-4223-9BC9-176A563D2522}" sibTransId="{E82CCD8A-367C-4DFB-916C-69A69DA67B9B}"/>
    <dgm:cxn modelId="{20641138-CA80-4062-8A27-E528588F4AEE}" type="presOf" srcId="{0C6CA62A-2507-4191-8334-84E9AE83554B}" destId="{C615E8EF-F115-4B9F-94CA-F844E80083D2}" srcOrd="0" destOrd="0" presId="urn:microsoft.com/office/officeart/2008/layout/VerticalCurvedList"/>
    <dgm:cxn modelId="{5BE694E3-C3D6-4EA5-BBB7-C9162D8CF308}" type="presOf" srcId="{CAD4A8F6-B95E-4BDC-BAF5-2C029DD1BC4D}" destId="{2AC453B5-CEF3-4FE2-AB06-0646F5A88E84}" srcOrd="0" destOrd="1" presId="urn:microsoft.com/office/officeart/2008/layout/VerticalCurvedList"/>
    <dgm:cxn modelId="{D8413134-564E-46D0-AFFF-0CA5461587CA}" type="presOf" srcId="{8D0D1380-200B-4E1B-A7CD-AF54E18225FA}" destId="{2AC453B5-CEF3-4FE2-AB06-0646F5A88E84}" srcOrd="0" destOrd="3" presId="urn:microsoft.com/office/officeart/2008/layout/VerticalCurvedList"/>
    <dgm:cxn modelId="{14E4787F-D71D-47DB-AD8F-7F35FD7F9AFC}" type="presParOf" srcId="{777E6480-BB94-44CE-B407-D0500462E337}" destId="{029663F2-6083-4943-A4B6-B75B1725BCEF}" srcOrd="0" destOrd="0" presId="urn:microsoft.com/office/officeart/2008/layout/VerticalCurvedList"/>
    <dgm:cxn modelId="{FD39B669-5A8F-4798-A7FB-0A50B69B7CC0}" type="presParOf" srcId="{029663F2-6083-4943-A4B6-B75B1725BCEF}" destId="{D211633A-16B4-4697-B79D-94EAD020AF0A}" srcOrd="0" destOrd="0" presId="urn:microsoft.com/office/officeart/2008/layout/VerticalCurvedList"/>
    <dgm:cxn modelId="{5A4ED926-571A-4BA1-A51D-3DAE08C6C8A0}" type="presParOf" srcId="{D211633A-16B4-4697-B79D-94EAD020AF0A}" destId="{2B0DD12D-6EF4-4BF8-B02D-398F02F66379}" srcOrd="0" destOrd="0" presId="urn:microsoft.com/office/officeart/2008/layout/VerticalCurvedList"/>
    <dgm:cxn modelId="{FBA2749F-2868-4377-894D-BCA9AA431EA5}" type="presParOf" srcId="{D211633A-16B4-4697-B79D-94EAD020AF0A}" destId="{25CC8F4A-1A1B-4C3E-B9C9-3B2A7A2D0F66}" srcOrd="1" destOrd="0" presId="urn:microsoft.com/office/officeart/2008/layout/VerticalCurvedList"/>
    <dgm:cxn modelId="{618C3637-8522-489C-9F3B-A5E44B6FC07E}" type="presParOf" srcId="{D211633A-16B4-4697-B79D-94EAD020AF0A}" destId="{3901E994-EF88-4B55-B333-8B5DC2C1FE64}" srcOrd="2" destOrd="0" presId="urn:microsoft.com/office/officeart/2008/layout/VerticalCurvedList"/>
    <dgm:cxn modelId="{1623D127-5996-41EF-8ABE-3F6C5E2E5EFF}" type="presParOf" srcId="{D211633A-16B4-4697-B79D-94EAD020AF0A}" destId="{8EACEE7C-B326-44FB-9A91-8726F31EDF2B}" srcOrd="3" destOrd="0" presId="urn:microsoft.com/office/officeart/2008/layout/VerticalCurvedList"/>
    <dgm:cxn modelId="{675027DB-1797-46E6-8780-ED5686D22CAB}" type="presParOf" srcId="{029663F2-6083-4943-A4B6-B75B1725BCEF}" destId="{4973CE0B-830B-42A8-8F41-45A257AA0B8B}" srcOrd="1" destOrd="0" presId="urn:microsoft.com/office/officeart/2008/layout/VerticalCurvedList"/>
    <dgm:cxn modelId="{F0DF47B8-405D-440B-906D-92485335FFF8}" type="presParOf" srcId="{029663F2-6083-4943-A4B6-B75B1725BCEF}" destId="{966750C1-A861-452C-9609-15612A3DFCF5}" srcOrd="2" destOrd="0" presId="urn:microsoft.com/office/officeart/2008/layout/VerticalCurvedList"/>
    <dgm:cxn modelId="{48CB181C-A3B1-4E30-8CF5-7DB9453EB96D}" type="presParOf" srcId="{966750C1-A861-452C-9609-15612A3DFCF5}" destId="{2C32AA3C-C21E-444B-8009-13B7F44A3DFC}" srcOrd="0" destOrd="0" presId="urn:microsoft.com/office/officeart/2008/layout/VerticalCurvedList"/>
    <dgm:cxn modelId="{3D648FC1-748B-48C5-B7CB-31611D482130}" type="presParOf" srcId="{029663F2-6083-4943-A4B6-B75B1725BCEF}" destId="{0ADD1677-4BB9-411B-9F55-C6A8BB4AEFFE}" srcOrd="3" destOrd="0" presId="urn:microsoft.com/office/officeart/2008/layout/VerticalCurvedList"/>
    <dgm:cxn modelId="{2C51B2A1-E35F-4D7B-A3CB-2A3EEE49A6FA}" type="presParOf" srcId="{029663F2-6083-4943-A4B6-B75B1725BCEF}" destId="{A9BE9254-C053-4EAB-8F29-0CEF5AEEC494}" srcOrd="4" destOrd="0" presId="urn:microsoft.com/office/officeart/2008/layout/VerticalCurvedList"/>
    <dgm:cxn modelId="{DE6B57E0-532F-4BD3-90A5-11C35B9742C0}" type="presParOf" srcId="{A9BE9254-C053-4EAB-8F29-0CEF5AEEC494}" destId="{D5EA4CD6-8560-493F-8996-3B38ECA26A5D}" srcOrd="0" destOrd="0" presId="urn:microsoft.com/office/officeart/2008/layout/VerticalCurvedList"/>
    <dgm:cxn modelId="{31BFC4E3-EDEC-4743-96ED-D5F464BCEABD}" type="presParOf" srcId="{029663F2-6083-4943-A4B6-B75B1725BCEF}" destId="{2AC453B5-CEF3-4FE2-AB06-0646F5A88E84}" srcOrd="5" destOrd="0" presId="urn:microsoft.com/office/officeart/2008/layout/VerticalCurvedList"/>
    <dgm:cxn modelId="{E3870D19-C692-4205-AEEB-F8E8C09002C6}" type="presParOf" srcId="{029663F2-6083-4943-A4B6-B75B1725BCEF}" destId="{1B5A28ED-1C55-46F1-99FA-328BCE561B4A}" srcOrd="6" destOrd="0" presId="urn:microsoft.com/office/officeart/2008/layout/VerticalCurvedList"/>
    <dgm:cxn modelId="{1F820C06-435B-48F7-80AA-31E5C5168669}" type="presParOf" srcId="{1B5A28ED-1C55-46F1-99FA-328BCE561B4A}" destId="{2E10788D-F76E-483E-B3FF-9B6A38A71BF2}" srcOrd="0" destOrd="0" presId="urn:microsoft.com/office/officeart/2008/layout/VerticalCurvedList"/>
    <dgm:cxn modelId="{F558CB3B-42E2-43AC-AE00-656BEA543E6F}" type="presParOf" srcId="{029663F2-6083-4943-A4B6-B75B1725BCEF}" destId="{C615E8EF-F115-4B9F-94CA-F844E80083D2}" srcOrd="7" destOrd="0" presId="urn:microsoft.com/office/officeart/2008/layout/VerticalCurvedList"/>
    <dgm:cxn modelId="{3463C51C-999A-4284-8E24-F5B4BE27E346}" type="presParOf" srcId="{029663F2-6083-4943-A4B6-B75B1725BCEF}" destId="{E8BC368B-8300-4C4B-88CD-03B769A50CCD}" srcOrd="8" destOrd="0" presId="urn:microsoft.com/office/officeart/2008/layout/VerticalCurvedList"/>
    <dgm:cxn modelId="{EDF66063-2ED8-4419-B012-A3AB78D13A0D}" type="presParOf" srcId="{E8BC368B-8300-4C4B-88CD-03B769A50CCD}"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BCE9F03-15B4-48CA-938A-F65E2E0CC669}" type="doc">
      <dgm:prSet loTypeId="urn:microsoft.com/office/officeart/2005/8/layout/radial6" loCatId="relationship" qsTypeId="urn:microsoft.com/office/officeart/2005/8/quickstyle/simple1" qsCatId="simple" csTypeId="urn:microsoft.com/office/officeart/2005/8/colors/colorful5" csCatId="colorful" phldr="1"/>
      <dgm:spPr/>
      <dgm:t>
        <a:bodyPr/>
        <a:lstStyle/>
        <a:p>
          <a:endParaRPr lang="zh-CN" altLang="en-US"/>
        </a:p>
      </dgm:t>
    </dgm:pt>
    <dgm:pt modelId="{B012B291-A616-4BC6-9370-CD9321A1E47C}">
      <dgm:prSet phldrT="[文本]"/>
      <dgm:spPr/>
      <dgm:t>
        <a:bodyPr/>
        <a:lstStyle/>
        <a:p>
          <a:r>
            <a:rPr lang="zh-CN" altLang="en-US" dirty="0"/>
            <a:t>蠕变性能</a:t>
          </a:r>
        </a:p>
      </dgm:t>
    </dgm:pt>
    <dgm:pt modelId="{7A430C1E-AE3D-455B-A360-BEA348661141}" type="parTrans" cxnId="{ADD30092-13A6-4BAE-90D8-19018C63AC89}">
      <dgm:prSet/>
      <dgm:spPr/>
      <dgm:t>
        <a:bodyPr/>
        <a:lstStyle/>
        <a:p>
          <a:endParaRPr lang="zh-CN" altLang="en-US"/>
        </a:p>
      </dgm:t>
    </dgm:pt>
    <dgm:pt modelId="{F650A348-78AB-41CA-AC9A-6BFC915C4ACE}" type="sibTrans" cxnId="{ADD30092-13A6-4BAE-90D8-19018C63AC89}">
      <dgm:prSet/>
      <dgm:spPr/>
      <dgm:t>
        <a:bodyPr/>
        <a:lstStyle/>
        <a:p>
          <a:endParaRPr lang="zh-CN" altLang="en-US"/>
        </a:p>
      </dgm:t>
    </dgm:pt>
    <dgm:pt modelId="{BCAE19AC-0635-41A0-B93E-14388F7990CC}">
      <dgm:prSet phldrT="[文本]"/>
      <dgm:spPr/>
      <dgm:t>
        <a:bodyPr/>
        <a:lstStyle/>
        <a:p>
          <a:r>
            <a:rPr lang="zh-CN" altLang="en-US" dirty="0"/>
            <a:t>成分</a:t>
          </a:r>
        </a:p>
      </dgm:t>
    </dgm:pt>
    <dgm:pt modelId="{72123EA6-FC30-4F3C-88BA-EDC0A05A3CD6}" type="parTrans" cxnId="{EAADAB53-2922-4A04-A45D-5C072AA63610}">
      <dgm:prSet/>
      <dgm:spPr/>
      <dgm:t>
        <a:bodyPr/>
        <a:lstStyle/>
        <a:p>
          <a:endParaRPr lang="zh-CN" altLang="en-US"/>
        </a:p>
      </dgm:t>
    </dgm:pt>
    <dgm:pt modelId="{5B190AF3-AD8E-4B2F-B8C8-FD0DA40B2174}" type="sibTrans" cxnId="{EAADAB53-2922-4A04-A45D-5C072AA63610}">
      <dgm:prSet/>
      <dgm:spPr/>
      <dgm:t>
        <a:bodyPr/>
        <a:lstStyle/>
        <a:p>
          <a:endParaRPr lang="zh-CN" altLang="en-US"/>
        </a:p>
      </dgm:t>
    </dgm:pt>
    <dgm:pt modelId="{FF6ED301-4437-4961-940C-1414E305B443}">
      <dgm:prSet phldrT="[文本]"/>
      <dgm:spPr/>
      <dgm:t>
        <a:bodyPr/>
        <a:lstStyle/>
        <a:p>
          <a:r>
            <a:rPr lang="zh-CN" altLang="en-US" dirty="0"/>
            <a:t>应力</a:t>
          </a:r>
        </a:p>
      </dgm:t>
    </dgm:pt>
    <dgm:pt modelId="{E9C23FF0-2DE5-4CF7-8468-580C52063C76}" type="parTrans" cxnId="{1C450B3B-EA3E-4386-B92A-77869AAFC17C}">
      <dgm:prSet/>
      <dgm:spPr/>
      <dgm:t>
        <a:bodyPr/>
        <a:lstStyle/>
        <a:p>
          <a:endParaRPr lang="zh-CN" altLang="en-US"/>
        </a:p>
      </dgm:t>
    </dgm:pt>
    <dgm:pt modelId="{C7F16E43-B57E-4D5D-B862-31AF3C49C101}" type="sibTrans" cxnId="{1C450B3B-EA3E-4386-B92A-77869AAFC17C}">
      <dgm:prSet/>
      <dgm:spPr/>
      <dgm:t>
        <a:bodyPr/>
        <a:lstStyle/>
        <a:p>
          <a:endParaRPr lang="zh-CN" altLang="en-US"/>
        </a:p>
      </dgm:t>
    </dgm:pt>
    <dgm:pt modelId="{2BC19692-FE61-40A0-B3EB-251422C17EBE}">
      <dgm:prSet phldrT="[文本]"/>
      <dgm:spPr/>
      <dgm:t>
        <a:bodyPr/>
        <a:lstStyle/>
        <a:p>
          <a:r>
            <a:rPr lang="zh-CN" altLang="en-US" dirty="0"/>
            <a:t>晶格错配度</a:t>
          </a:r>
        </a:p>
      </dgm:t>
    </dgm:pt>
    <dgm:pt modelId="{D7C288F0-BD73-4B0A-BC86-FCF9068109CD}" type="parTrans" cxnId="{8108197A-1767-4DA8-A5BF-2183C308C01A}">
      <dgm:prSet/>
      <dgm:spPr/>
      <dgm:t>
        <a:bodyPr/>
        <a:lstStyle/>
        <a:p>
          <a:endParaRPr lang="zh-CN" altLang="en-US"/>
        </a:p>
      </dgm:t>
    </dgm:pt>
    <dgm:pt modelId="{D2A4F74C-C46D-43A3-A2A0-3EA62AD791AB}" type="sibTrans" cxnId="{8108197A-1767-4DA8-A5BF-2183C308C01A}">
      <dgm:prSet/>
      <dgm:spPr/>
      <dgm:t>
        <a:bodyPr/>
        <a:lstStyle/>
        <a:p>
          <a:endParaRPr lang="zh-CN" altLang="en-US"/>
        </a:p>
      </dgm:t>
    </dgm:pt>
    <dgm:pt modelId="{79161FB4-6960-4DBB-A08A-B58470EF0699}">
      <dgm:prSet phldrT="[文本]"/>
      <dgm:spPr/>
      <dgm:t>
        <a:bodyPr/>
        <a:lstStyle/>
        <a:p>
          <a:r>
            <a:rPr lang="zh-CN" altLang="en-US" dirty="0"/>
            <a:t>温度</a:t>
          </a:r>
        </a:p>
      </dgm:t>
    </dgm:pt>
    <dgm:pt modelId="{1A004838-A180-48A7-959C-69B95C1116F5}" type="parTrans" cxnId="{483FF996-C2BA-49CB-8AA6-01F0F6CC96F6}">
      <dgm:prSet/>
      <dgm:spPr/>
      <dgm:t>
        <a:bodyPr/>
        <a:lstStyle/>
        <a:p>
          <a:endParaRPr lang="zh-CN" altLang="en-US"/>
        </a:p>
      </dgm:t>
    </dgm:pt>
    <dgm:pt modelId="{9DC03F21-BED6-4B51-9D65-71360D809B66}" type="sibTrans" cxnId="{483FF996-C2BA-49CB-8AA6-01F0F6CC96F6}">
      <dgm:prSet/>
      <dgm:spPr/>
      <dgm:t>
        <a:bodyPr/>
        <a:lstStyle/>
        <a:p>
          <a:endParaRPr lang="zh-CN" altLang="en-US"/>
        </a:p>
      </dgm:t>
    </dgm:pt>
    <dgm:pt modelId="{70D485AD-6038-4BAE-9838-84D517A20A2B}">
      <dgm:prSet phldrT="[文本]"/>
      <dgm:spPr/>
      <dgm:t>
        <a:bodyPr/>
        <a:lstStyle/>
        <a:p>
          <a:r>
            <a:rPr lang="zh-CN" altLang="en-US" dirty="0"/>
            <a:t>其他</a:t>
          </a:r>
        </a:p>
      </dgm:t>
    </dgm:pt>
    <dgm:pt modelId="{6AB377D4-6EA9-4048-9D0D-E8F683542D67}" type="parTrans" cxnId="{8302FB33-174C-42A2-BAB9-9F5EDA3BF9F6}">
      <dgm:prSet/>
      <dgm:spPr/>
      <dgm:t>
        <a:bodyPr/>
        <a:lstStyle/>
        <a:p>
          <a:endParaRPr lang="zh-CN" altLang="en-US"/>
        </a:p>
      </dgm:t>
    </dgm:pt>
    <dgm:pt modelId="{6DC79F61-FF8F-49E6-82E9-D9AFB5ECAAE6}" type="sibTrans" cxnId="{8302FB33-174C-42A2-BAB9-9F5EDA3BF9F6}">
      <dgm:prSet/>
      <dgm:spPr/>
      <dgm:t>
        <a:bodyPr/>
        <a:lstStyle/>
        <a:p>
          <a:endParaRPr lang="zh-CN" altLang="en-US"/>
        </a:p>
      </dgm:t>
    </dgm:pt>
    <dgm:pt modelId="{3BBDBF18-A5B1-4F45-B9A2-1B10986488C1}" type="pres">
      <dgm:prSet presAssocID="{FBCE9F03-15B4-48CA-938A-F65E2E0CC669}" presName="Name0" presStyleCnt="0">
        <dgm:presLayoutVars>
          <dgm:chMax val="1"/>
          <dgm:dir/>
          <dgm:animLvl val="ctr"/>
          <dgm:resizeHandles val="exact"/>
        </dgm:presLayoutVars>
      </dgm:prSet>
      <dgm:spPr/>
      <dgm:t>
        <a:bodyPr/>
        <a:lstStyle/>
        <a:p>
          <a:endParaRPr lang="zh-CN" altLang="en-US"/>
        </a:p>
      </dgm:t>
    </dgm:pt>
    <dgm:pt modelId="{CBE46D69-316A-4A66-A2B7-94AAEAF8BAC2}" type="pres">
      <dgm:prSet presAssocID="{B012B291-A616-4BC6-9370-CD9321A1E47C}" presName="centerShape" presStyleLbl="node0" presStyleIdx="0" presStyleCnt="1"/>
      <dgm:spPr/>
      <dgm:t>
        <a:bodyPr/>
        <a:lstStyle/>
        <a:p>
          <a:endParaRPr lang="zh-CN" altLang="en-US"/>
        </a:p>
      </dgm:t>
    </dgm:pt>
    <dgm:pt modelId="{517ABFBA-4E0D-4BE7-B229-3797C115DB4D}" type="pres">
      <dgm:prSet presAssocID="{BCAE19AC-0635-41A0-B93E-14388F7990CC}" presName="node" presStyleLbl="node1" presStyleIdx="0" presStyleCnt="5">
        <dgm:presLayoutVars>
          <dgm:bulletEnabled val="1"/>
        </dgm:presLayoutVars>
      </dgm:prSet>
      <dgm:spPr/>
      <dgm:t>
        <a:bodyPr/>
        <a:lstStyle/>
        <a:p>
          <a:endParaRPr lang="zh-CN" altLang="en-US"/>
        </a:p>
      </dgm:t>
    </dgm:pt>
    <dgm:pt modelId="{C6EF502B-8380-47FD-98D9-143EE59B2338}" type="pres">
      <dgm:prSet presAssocID="{BCAE19AC-0635-41A0-B93E-14388F7990CC}" presName="dummy" presStyleCnt="0"/>
      <dgm:spPr/>
    </dgm:pt>
    <dgm:pt modelId="{AE8A46A3-FEA9-43A6-AF59-3B1111B88F1F}" type="pres">
      <dgm:prSet presAssocID="{5B190AF3-AD8E-4B2F-B8C8-FD0DA40B2174}" presName="sibTrans" presStyleLbl="sibTrans2D1" presStyleIdx="0" presStyleCnt="5"/>
      <dgm:spPr/>
      <dgm:t>
        <a:bodyPr/>
        <a:lstStyle/>
        <a:p>
          <a:endParaRPr lang="zh-CN" altLang="en-US"/>
        </a:p>
      </dgm:t>
    </dgm:pt>
    <dgm:pt modelId="{331B85EC-7C50-4F61-806E-5DC3B2D805D8}" type="pres">
      <dgm:prSet presAssocID="{FF6ED301-4437-4961-940C-1414E305B443}" presName="node" presStyleLbl="node1" presStyleIdx="1" presStyleCnt="5">
        <dgm:presLayoutVars>
          <dgm:bulletEnabled val="1"/>
        </dgm:presLayoutVars>
      </dgm:prSet>
      <dgm:spPr/>
      <dgm:t>
        <a:bodyPr/>
        <a:lstStyle/>
        <a:p>
          <a:endParaRPr lang="zh-CN" altLang="en-US"/>
        </a:p>
      </dgm:t>
    </dgm:pt>
    <dgm:pt modelId="{45DBB55B-B2AE-496C-BD2C-0BEC4CCEAD35}" type="pres">
      <dgm:prSet presAssocID="{FF6ED301-4437-4961-940C-1414E305B443}" presName="dummy" presStyleCnt="0"/>
      <dgm:spPr/>
    </dgm:pt>
    <dgm:pt modelId="{8B0863EE-CAF7-4726-A39C-624B18079FB1}" type="pres">
      <dgm:prSet presAssocID="{C7F16E43-B57E-4D5D-B862-31AF3C49C101}" presName="sibTrans" presStyleLbl="sibTrans2D1" presStyleIdx="1" presStyleCnt="5"/>
      <dgm:spPr/>
      <dgm:t>
        <a:bodyPr/>
        <a:lstStyle/>
        <a:p>
          <a:endParaRPr lang="zh-CN" altLang="en-US"/>
        </a:p>
      </dgm:t>
    </dgm:pt>
    <dgm:pt modelId="{8FF77C59-D311-4785-BA98-C48284A4260C}" type="pres">
      <dgm:prSet presAssocID="{2BC19692-FE61-40A0-B3EB-251422C17EBE}" presName="node" presStyleLbl="node1" presStyleIdx="2" presStyleCnt="5">
        <dgm:presLayoutVars>
          <dgm:bulletEnabled val="1"/>
        </dgm:presLayoutVars>
      </dgm:prSet>
      <dgm:spPr/>
      <dgm:t>
        <a:bodyPr/>
        <a:lstStyle/>
        <a:p>
          <a:endParaRPr lang="zh-CN" altLang="en-US"/>
        </a:p>
      </dgm:t>
    </dgm:pt>
    <dgm:pt modelId="{BDA8D1BA-B52A-48A1-8A61-2F4C1E52B1C7}" type="pres">
      <dgm:prSet presAssocID="{2BC19692-FE61-40A0-B3EB-251422C17EBE}" presName="dummy" presStyleCnt="0"/>
      <dgm:spPr/>
    </dgm:pt>
    <dgm:pt modelId="{E46DEA03-1C15-497B-B069-84FC88716F6F}" type="pres">
      <dgm:prSet presAssocID="{D2A4F74C-C46D-43A3-A2A0-3EA62AD791AB}" presName="sibTrans" presStyleLbl="sibTrans2D1" presStyleIdx="2" presStyleCnt="5"/>
      <dgm:spPr/>
      <dgm:t>
        <a:bodyPr/>
        <a:lstStyle/>
        <a:p>
          <a:endParaRPr lang="zh-CN" altLang="en-US"/>
        </a:p>
      </dgm:t>
    </dgm:pt>
    <dgm:pt modelId="{63BBFADA-00AA-4C15-BB20-06DBBDBCCF18}" type="pres">
      <dgm:prSet presAssocID="{79161FB4-6960-4DBB-A08A-B58470EF0699}" presName="node" presStyleLbl="node1" presStyleIdx="3" presStyleCnt="5">
        <dgm:presLayoutVars>
          <dgm:bulletEnabled val="1"/>
        </dgm:presLayoutVars>
      </dgm:prSet>
      <dgm:spPr/>
      <dgm:t>
        <a:bodyPr/>
        <a:lstStyle/>
        <a:p>
          <a:endParaRPr lang="zh-CN" altLang="en-US"/>
        </a:p>
      </dgm:t>
    </dgm:pt>
    <dgm:pt modelId="{4A41A6EC-390A-4B60-968E-BEFBF2E948EC}" type="pres">
      <dgm:prSet presAssocID="{79161FB4-6960-4DBB-A08A-B58470EF0699}" presName="dummy" presStyleCnt="0"/>
      <dgm:spPr/>
    </dgm:pt>
    <dgm:pt modelId="{9FB7942C-2A36-47D2-8A6D-979AE590B49B}" type="pres">
      <dgm:prSet presAssocID="{9DC03F21-BED6-4B51-9D65-71360D809B66}" presName="sibTrans" presStyleLbl="sibTrans2D1" presStyleIdx="3" presStyleCnt="5"/>
      <dgm:spPr/>
      <dgm:t>
        <a:bodyPr/>
        <a:lstStyle/>
        <a:p>
          <a:endParaRPr lang="zh-CN" altLang="en-US"/>
        </a:p>
      </dgm:t>
    </dgm:pt>
    <dgm:pt modelId="{8648740D-CCC2-4679-AEEC-78FD69374AE9}" type="pres">
      <dgm:prSet presAssocID="{70D485AD-6038-4BAE-9838-84D517A20A2B}" presName="node" presStyleLbl="node1" presStyleIdx="4" presStyleCnt="5">
        <dgm:presLayoutVars>
          <dgm:bulletEnabled val="1"/>
        </dgm:presLayoutVars>
      </dgm:prSet>
      <dgm:spPr/>
      <dgm:t>
        <a:bodyPr/>
        <a:lstStyle/>
        <a:p>
          <a:endParaRPr lang="zh-CN" altLang="en-US"/>
        </a:p>
      </dgm:t>
    </dgm:pt>
    <dgm:pt modelId="{A6C292FD-086A-4566-9FBE-D7FD8D725438}" type="pres">
      <dgm:prSet presAssocID="{70D485AD-6038-4BAE-9838-84D517A20A2B}" presName="dummy" presStyleCnt="0"/>
      <dgm:spPr/>
    </dgm:pt>
    <dgm:pt modelId="{B3061133-6317-42B1-B159-5E6466D19DFA}" type="pres">
      <dgm:prSet presAssocID="{6DC79F61-FF8F-49E6-82E9-D9AFB5ECAAE6}" presName="sibTrans" presStyleLbl="sibTrans2D1" presStyleIdx="4" presStyleCnt="5"/>
      <dgm:spPr/>
      <dgm:t>
        <a:bodyPr/>
        <a:lstStyle/>
        <a:p>
          <a:endParaRPr lang="zh-CN" altLang="en-US"/>
        </a:p>
      </dgm:t>
    </dgm:pt>
  </dgm:ptLst>
  <dgm:cxnLst>
    <dgm:cxn modelId="{AF4B5316-C5DB-4B56-B12E-36D014A7667C}" type="presOf" srcId="{5B190AF3-AD8E-4B2F-B8C8-FD0DA40B2174}" destId="{AE8A46A3-FEA9-43A6-AF59-3B1111B88F1F}" srcOrd="0" destOrd="0" presId="urn:microsoft.com/office/officeart/2005/8/layout/radial6"/>
    <dgm:cxn modelId="{1C450B3B-EA3E-4386-B92A-77869AAFC17C}" srcId="{B012B291-A616-4BC6-9370-CD9321A1E47C}" destId="{FF6ED301-4437-4961-940C-1414E305B443}" srcOrd="1" destOrd="0" parTransId="{E9C23FF0-2DE5-4CF7-8468-580C52063C76}" sibTransId="{C7F16E43-B57E-4D5D-B862-31AF3C49C101}"/>
    <dgm:cxn modelId="{54FC59E8-EE84-4CF8-B6E8-3A798944C6F9}" type="presOf" srcId="{9DC03F21-BED6-4B51-9D65-71360D809B66}" destId="{9FB7942C-2A36-47D2-8A6D-979AE590B49B}" srcOrd="0" destOrd="0" presId="urn:microsoft.com/office/officeart/2005/8/layout/radial6"/>
    <dgm:cxn modelId="{2CC85AD3-152E-4F5B-9704-11CE5F548649}" type="presOf" srcId="{2BC19692-FE61-40A0-B3EB-251422C17EBE}" destId="{8FF77C59-D311-4785-BA98-C48284A4260C}" srcOrd="0" destOrd="0" presId="urn:microsoft.com/office/officeart/2005/8/layout/radial6"/>
    <dgm:cxn modelId="{1CF43026-6996-4783-8A6E-3320B0B6C7E2}" type="presOf" srcId="{70D485AD-6038-4BAE-9838-84D517A20A2B}" destId="{8648740D-CCC2-4679-AEEC-78FD69374AE9}" srcOrd="0" destOrd="0" presId="urn:microsoft.com/office/officeart/2005/8/layout/radial6"/>
    <dgm:cxn modelId="{52EB6D71-E2FA-45D8-B5B0-B24E97B8B72B}" type="presOf" srcId="{B012B291-A616-4BC6-9370-CD9321A1E47C}" destId="{CBE46D69-316A-4A66-A2B7-94AAEAF8BAC2}" srcOrd="0" destOrd="0" presId="urn:microsoft.com/office/officeart/2005/8/layout/radial6"/>
    <dgm:cxn modelId="{4EEC42CE-4F8C-4380-9186-47684A6DABD1}" type="presOf" srcId="{C7F16E43-B57E-4D5D-B862-31AF3C49C101}" destId="{8B0863EE-CAF7-4726-A39C-624B18079FB1}" srcOrd="0" destOrd="0" presId="urn:microsoft.com/office/officeart/2005/8/layout/radial6"/>
    <dgm:cxn modelId="{EC8F0C8F-4FA1-4A77-A2D8-AC74C5995A4B}" type="presOf" srcId="{79161FB4-6960-4DBB-A08A-B58470EF0699}" destId="{63BBFADA-00AA-4C15-BB20-06DBBDBCCF18}" srcOrd="0" destOrd="0" presId="urn:microsoft.com/office/officeart/2005/8/layout/radial6"/>
    <dgm:cxn modelId="{2DC084A9-F08E-4A1D-87A4-78AD721C605E}" type="presOf" srcId="{FF6ED301-4437-4961-940C-1414E305B443}" destId="{331B85EC-7C50-4F61-806E-5DC3B2D805D8}" srcOrd="0" destOrd="0" presId="urn:microsoft.com/office/officeart/2005/8/layout/radial6"/>
    <dgm:cxn modelId="{8302FB33-174C-42A2-BAB9-9F5EDA3BF9F6}" srcId="{B012B291-A616-4BC6-9370-CD9321A1E47C}" destId="{70D485AD-6038-4BAE-9838-84D517A20A2B}" srcOrd="4" destOrd="0" parTransId="{6AB377D4-6EA9-4048-9D0D-E8F683542D67}" sibTransId="{6DC79F61-FF8F-49E6-82E9-D9AFB5ECAAE6}"/>
    <dgm:cxn modelId="{483FF996-C2BA-49CB-8AA6-01F0F6CC96F6}" srcId="{B012B291-A616-4BC6-9370-CD9321A1E47C}" destId="{79161FB4-6960-4DBB-A08A-B58470EF0699}" srcOrd="3" destOrd="0" parTransId="{1A004838-A180-48A7-959C-69B95C1116F5}" sibTransId="{9DC03F21-BED6-4B51-9D65-71360D809B66}"/>
    <dgm:cxn modelId="{8108197A-1767-4DA8-A5BF-2183C308C01A}" srcId="{B012B291-A616-4BC6-9370-CD9321A1E47C}" destId="{2BC19692-FE61-40A0-B3EB-251422C17EBE}" srcOrd="2" destOrd="0" parTransId="{D7C288F0-BD73-4B0A-BC86-FCF9068109CD}" sibTransId="{D2A4F74C-C46D-43A3-A2A0-3EA62AD791AB}"/>
    <dgm:cxn modelId="{EAADAB53-2922-4A04-A45D-5C072AA63610}" srcId="{B012B291-A616-4BC6-9370-CD9321A1E47C}" destId="{BCAE19AC-0635-41A0-B93E-14388F7990CC}" srcOrd="0" destOrd="0" parTransId="{72123EA6-FC30-4F3C-88BA-EDC0A05A3CD6}" sibTransId="{5B190AF3-AD8E-4B2F-B8C8-FD0DA40B2174}"/>
    <dgm:cxn modelId="{0700D8FE-AA23-4E96-B50A-B68354623957}" type="presOf" srcId="{6DC79F61-FF8F-49E6-82E9-D9AFB5ECAAE6}" destId="{B3061133-6317-42B1-B159-5E6466D19DFA}" srcOrd="0" destOrd="0" presId="urn:microsoft.com/office/officeart/2005/8/layout/radial6"/>
    <dgm:cxn modelId="{5965B9E9-2980-4076-BE50-9E6053059441}" type="presOf" srcId="{FBCE9F03-15B4-48CA-938A-F65E2E0CC669}" destId="{3BBDBF18-A5B1-4F45-B9A2-1B10986488C1}" srcOrd="0" destOrd="0" presId="urn:microsoft.com/office/officeart/2005/8/layout/radial6"/>
    <dgm:cxn modelId="{3F819187-40AE-48B5-A183-F7EF245BEE34}" type="presOf" srcId="{D2A4F74C-C46D-43A3-A2A0-3EA62AD791AB}" destId="{E46DEA03-1C15-497B-B069-84FC88716F6F}" srcOrd="0" destOrd="0" presId="urn:microsoft.com/office/officeart/2005/8/layout/radial6"/>
    <dgm:cxn modelId="{ADD30092-13A6-4BAE-90D8-19018C63AC89}" srcId="{FBCE9F03-15B4-48CA-938A-F65E2E0CC669}" destId="{B012B291-A616-4BC6-9370-CD9321A1E47C}" srcOrd="0" destOrd="0" parTransId="{7A430C1E-AE3D-455B-A360-BEA348661141}" sibTransId="{F650A348-78AB-41CA-AC9A-6BFC915C4ACE}"/>
    <dgm:cxn modelId="{0BDA4E8D-F1EA-4CA9-8E9E-3CEC4B0BC43D}" type="presOf" srcId="{BCAE19AC-0635-41A0-B93E-14388F7990CC}" destId="{517ABFBA-4E0D-4BE7-B229-3797C115DB4D}" srcOrd="0" destOrd="0" presId="urn:microsoft.com/office/officeart/2005/8/layout/radial6"/>
    <dgm:cxn modelId="{07AABE06-38E2-442B-A6DE-7598F2945430}" type="presParOf" srcId="{3BBDBF18-A5B1-4F45-B9A2-1B10986488C1}" destId="{CBE46D69-316A-4A66-A2B7-94AAEAF8BAC2}" srcOrd="0" destOrd="0" presId="urn:microsoft.com/office/officeart/2005/8/layout/radial6"/>
    <dgm:cxn modelId="{1F1484EF-E1FA-4813-B15C-4EDAF32F9E8C}" type="presParOf" srcId="{3BBDBF18-A5B1-4F45-B9A2-1B10986488C1}" destId="{517ABFBA-4E0D-4BE7-B229-3797C115DB4D}" srcOrd="1" destOrd="0" presId="urn:microsoft.com/office/officeart/2005/8/layout/radial6"/>
    <dgm:cxn modelId="{BEBB265A-8E2F-4C08-BC81-D7FA92025AB3}" type="presParOf" srcId="{3BBDBF18-A5B1-4F45-B9A2-1B10986488C1}" destId="{C6EF502B-8380-47FD-98D9-143EE59B2338}" srcOrd="2" destOrd="0" presId="urn:microsoft.com/office/officeart/2005/8/layout/radial6"/>
    <dgm:cxn modelId="{C0D7F67E-AF0E-442B-8CC5-9D9CDF0CC102}" type="presParOf" srcId="{3BBDBF18-A5B1-4F45-B9A2-1B10986488C1}" destId="{AE8A46A3-FEA9-43A6-AF59-3B1111B88F1F}" srcOrd="3" destOrd="0" presId="urn:microsoft.com/office/officeart/2005/8/layout/radial6"/>
    <dgm:cxn modelId="{EB506CF6-0268-4ED1-BA14-98486915DC64}" type="presParOf" srcId="{3BBDBF18-A5B1-4F45-B9A2-1B10986488C1}" destId="{331B85EC-7C50-4F61-806E-5DC3B2D805D8}" srcOrd="4" destOrd="0" presId="urn:microsoft.com/office/officeart/2005/8/layout/radial6"/>
    <dgm:cxn modelId="{6D857671-488A-4169-A254-3B02535A760D}" type="presParOf" srcId="{3BBDBF18-A5B1-4F45-B9A2-1B10986488C1}" destId="{45DBB55B-B2AE-496C-BD2C-0BEC4CCEAD35}" srcOrd="5" destOrd="0" presId="urn:microsoft.com/office/officeart/2005/8/layout/radial6"/>
    <dgm:cxn modelId="{A42908AE-BE7E-4D17-82C0-2A701BA78598}" type="presParOf" srcId="{3BBDBF18-A5B1-4F45-B9A2-1B10986488C1}" destId="{8B0863EE-CAF7-4726-A39C-624B18079FB1}" srcOrd="6" destOrd="0" presId="urn:microsoft.com/office/officeart/2005/8/layout/radial6"/>
    <dgm:cxn modelId="{C46552E2-98F3-428A-856D-3C9EDFD15809}" type="presParOf" srcId="{3BBDBF18-A5B1-4F45-B9A2-1B10986488C1}" destId="{8FF77C59-D311-4785-BA98-C48284A4260C}" srcOrd="7" destOrd="0" presId="urn:microsoft.com/office/officeart/2005/8/layout/radial6"/>
    <dgm:cxn modelId="{BCC73F7F-42AE-42CF-A1F1-35A1DBBDFDCF}" type="presParOf" srcId="{3BBDBF18-A5B1-4F45-B9A2-1B10986488C1}" destId="{BDA8D1BA-B52A-48A1-8A61-2F4C1E52B1C7}" srcOrd="8" destOrd="0" presId="urn:microsoft.com/office/officeart/2005/8/layout/radial6"/>
    <dgm:cxn modelId="{E000C8E8-382D-4988-AD20-03091608EE76}" type="presParOf" srcId="{3BBDBF18-A5B1-4F45-B9A2-1B10986488C1}" destId="{E46DEA03-1C15-497B-B069-84FC88716F6F}" srcOrd="9" destOrd="0" presId="urn:microsoft.com/office/officeart/2005/8/layout/radial6"/>
    <dgm:cxn modelId="{8F50CD7C-F87B-4A09-AF01-BEC96DBF7F0E}" type="presParOf" srcId="{3BBDBF18-A5B1-4F45-B9A2-1B10986488C1}" destId="{63BBFADA-00AA-4C15-BB20-06DBBDBCCF18}" srcOrd="10" destOrd="0" presId="urn:microsoft.com/office/officeart/2005/8/layout/radial6"/>
    <dgm:cxn modelId="{866CF1C0-3617-449D-AA36-A9E1ACF2CF0F}" type="presParOf" srcId="{3BBDBF18-A5B1-4F45-B9A2-1B10986488C1}" destId="{4A41A6EC-390A-4B60-968E-BEFBF2E948EC}" srcOrd="11" destOrd="0" presId="urn:microsoft.com/office/officeart/2005/8/layout/radial6"/>
    <dgm:cxn modelId="{7E78EDF6-6C26-4BF2-B7C4-9E3FD6A66635}" type="presParOf" srcId="{3BBDBF18-A5B1-4F45-B9A2-1B10986488C1}" destId="{9FB7942C-2A36-47D2-8A6D-979AE590B49B}" srcOrd="12" destOrd="0" presId="urn:microsoft.com/office/officeart/2005/8/layout/radial6"/>
    <dgm:cxn modelId="{E1EC43E1-7B57-4651-8EF3-2A27D0018C89}" type="presParOf" srcId="{3BBDBF18-A5B1-4F45-B9A2-1B10986488C1}" destId="{8648740D-CCC2-4679-AEEC-78FD69374AE9}" srcOrd="13" destOrd="0" presId="urn:microsoft.com/office/officeart/2005/8/layout/radial6"/>
    <dgm:cxn modelId="{B268C35C-4FAF-473B-9B42-D083B6F8766E}" type="presParOf" srcId="{3BBDBF18-A5B1-4F45-B9A2-1B10986488C1}" destId="{A6C292FD-086A-4566-9FBE-D7FD8D725438}" srcOrd="14" destOrd="0" presId="urn:microsoft.com/office/officeart/2005/8/layout/radial6"/>
    <dgm:cxn modelId="{D613C68C-D62C-4795-AE40-089E98B1ABC2}" type="presParOf" srcId="{3BBDBF18-A5B1-4F45-B9A2-1B10986488C1}" destId="{B3061133-6317-42B1-B159-5E6466D19DFA}" srcOrd="15" destOrd="0" presId="urn:microsoft.com/office/officeart/2005/8/layout/radial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F25D09E-403E-467B-80D8-6F88DD8DF791}"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zh-CN" altLang="en-US"/>
        </a:p>
      </dgm:t>
    </dgm:pt>
    <dgm:pt modelId="{6D23BA8F-CCBE-4A83-B0E1-CDF8C684BD26}" type="pres">
      <dgm:prSet presAssocID="{4F25D09E-403E-467B-80D8-6F88DD8DF791}" presName="Name0" presStyleCnt="0">
        <dgm:presLayoutVars>
          <dgm:chMax val="4"/>
          <dgm:resizeHandles val="exact"/>
        </dgm:presLayoutVars>
      </dgm:prSet>
      <dgm:spPr/>
      <dgm:t>
        <a:bodyPr/>
        <a:lstStyle/>
        <a:p>
          <a:endParaRPr lang="zh-CN" altLang="en-US"/>
        </a:p>
      </dgm:t>
    </dgm:pt>
  </dgm:ptLst>
  <dgm:cxnLst>
    <dgm:cxn modelId="{C4CE2328-2B08-46FF-AE87-140455634365}" type="presOf" srcId="{4F25D09E-403E-467B-80D8-6F88DD8DF791}" destId="{6D23BA8F-CCBE-4A83-B0E1-CDF8C684BD26}" srcOrd="0"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EE89F07D-B38E-4E97-81F3-708539FCD01E}" type="doc">
      <dgm:prSet loTypeId="urn:microsoft.com/office/officeart/2008/layout/LinedList" loCatId="list" qsTypeId="urn:microsoft.com/office/officeart/2005/8/quickstyle/simple2#1" qsCatId="simple" csTypeId="urn:microsoft.com/office/officeart/2005/8/colors/colorful1" csCatId="colorful" phldr="1"/>
      <dgm:spPr/>
      <dgm:t>
        <a:bodyPr/>
        <a:lstStyle/>
        <a:p>
          <a:endParaRPr lang="zh-CN" altLang="en-US"/>
        </a:p>
      </dgm:t>
    </dgm:pt>
    <dgm:pt modelId="{D7EA7242-E71D-4E12-93B9-182AA7C9EE9C}">
      <dgm:prSet phldrT="[文本]" custT="1"/>
      <dgm:spPr/>
      <dgm:t>
        <a:bodyPr anchor="ctr"/>
        <a:lstStyle/>
        <a:p>
          <a:pPr algn="ctr"/>
          <a:r>
            <a:rPr lang="zh-CN" altLang="en-US" sz="2800" dirty="0"/>
            <a:t>与领域专家确定学习目标与研究问题</a:t>
          </a:r>
        </a:p>
      </dgm:t>
    </dgm:pt>
    <dgm:pt modelId="{AF19087B-4B06-40F9-A2FB-3C8FDFE88E22}" type="parTrans" cxnId="{B87E0A96-C8ED-420C-9C3D-FDE2E060B67E}">
      <dgm:prSet/>
      <dgm:spPr/>
      <dgm:t>
        <a:bodyPr/>
        <a:lstStyle/>
        <a:p>
          <a:endParaRPr lang="zh-CN" altLang="en-US" sz="1600"/>
        </a:p>
      </dgm:t>
    </dgm:pt>
    <dgm:pt modelId="{E7159D84-7D2B-41C5-A7E7-F2E71922825A}" type="sibTrans" cxnId="{B87E0A96-C8ED-420C-9C3D-FDE2E060B67E}">
      <dgm:prSet/>
      <dgm:spPr/>
      <dgm:t>
        <a:bodyPr/>
        <a:lstStyle/>
        <a:p>
          <a:endParaRPr lang="zh-CN" altLang="en-US" sz="1600"/>
        </a:p>
      </dgm:t>
    </dgm:pt>
    <dgm:pt modelId="{02966B9F-A79D-4BEF-9FD4-352C5E637C5E}">
      <dgm:prSet custT="1"/>
      <dgm:spPr/>
      <dgm:t>
        <a:bodyPr/>
        <a:lstStyle/>
        <a:p>
          <a:r>
            <a:rPr lang="en-US" altLang="zh-CN" sz="1400" dirty="0"/>
            <a:t>1</a:t>
          </a:r>
          <a:r>
            <a:rPr lang="zh-CN" altLang="en-US" sz="1400" dirty="0"/>
            <a:t>、通过检索更多的文献</a:t>
          </a:r>
          <a:r>
            <a:rPr lang="en-US" altLang="zh-CN" sz="1400" dirty="0"/>
            <a:t>/</a:t>
          </a:r>
          <a:r>
            <a:rPr lang="zh-CN" altLang="en-US" sz="1400" dirty="0"/>
            <a:t>专利、计算和实验获得更多的数据，提高数据的质和量，从而保证机器学习</a:t>
          </a:r>
          <a:r>
            <a:rPr lang="en-US" altLang="zh-CN" sz="1400" dirty="0"/>
            <a:t>/</a:t>
          </a:r>
          <a:r>
            <a:rPr lang="zh-CN" altLang="en-US" sz="1400" dirty="0"/>
            <a:t>数据挖掘方法分析结果的正确性和可信</a:t>
          </a:r>
          <a:r>
            <a:rPr lang="zh-CN" altLang="en-US" sz="1400" dirty="0" smtClean="0"/>
            <a:t>性；</a:t>
          </a:r>
          <a:endParaRPr lang="en-US" altLang="zh-CN" sz="1400" dirty="0" smtClean="0"/>
        </a:p>
        <a:p>
          <a:r>
            <a:rPr lang="en-US" altLang="zh-CN" sz="1400" dirty="0" smtClean="0"/>
            <a:t>2</a:t>
          </a:r>
          <a:r>
            <a:rPr lang="zh-CN" altLang="en-US" sz="1400" dirty="0" smtClean="0"/>
            <a:t>、实现多源数据的融合并存储至数据库中。</a:t>
          </a:r>
          <a:endParaRPr lang="en-US" altLang="zh-CN" sz="1400" dirty="0"/>
        </a:p>
      </dgm:t>
    </dgm:pt>
    <dgm:pt modelId="{370A936C-A0C6-41DF-A771-FE561BE28018}" type="parTrans" cxnId="{6FBB8830-4739-4E73-9F3F-12B241E9AAA8}">
      <dgm:prSet/>
      <dgm:spPr/>
      <dgm:t>
        <a:bodyPr/>
        <a:lstStyle/>
        <a:p>
          <a:endParaRPr lang="zh-CN" altLang="en-US" sz="1600"/>
        </a:p>
      </dgm:t>
    </dgm:pt>
    <dgm:pt modelId="{58F2AF52-FABD-42C6-ABA3-30F2BAC358B0}" type="sibTrans" cxnId="{6FBB8830-4739-4E73-9F3F-12B241E9AAA8}">
      <dgm:prSet/>
      <dgm:spPr/>
      <dgm:t>
        <a:bodyPr/>
        <a:lstStyle/>
        <a:p>
          <a:endParaRPr lang="zh-CN" altLang="en-US" sz="1600"/>
        </a:p>
      </dgm:t>
    </dgm:pt>
    <dgm:pt modelId="{0C358514-3D85-4B3F-9244-F0EE3DE926C1}">
      <dgm:prSet custT="1"/>
      <dgm:spPr/>
      <dgm:t>
        <a:bodyPr/>
        <a:lstStyle/>
        <a:p>
          <a:r>
            <a:rPr lang="zh-CN" altLang="en-US" sz="1400" dirty="0" smtClean="0"/>
            <a:t>在数据</a:t>
          </a:r>
          <a:r>
            <a:rPr lang="zh-CN" altLang="en-US" sz="1400" dirty="0"/>
            <a:t>驱动下，研究面向高温合金的机器学习</a:t>
          </a:r>
          <a:r>
            <a:rPr lang="en-US" altLang="zh-CN" sz="1400" dirty="0"/>
            <a:t>/</a:t>
          </a:r>
          <a:r>
            <a:rPr lang="zh-CN" altLang="en-US" sz="1400" dirty="0"/>
            <a:t>数据挖掘方法，并将其分析结果与领域专家的研究成果相结合，不断改进和完善学习模型，从而提高分析结果的正确性和实用性；</a:t>
          </a:r>
          <a:endParaRPr lang="en-US" altLang="zh-CN" sz="1400" dirty="0"/>
        </a:p>
      </dgm:t>
    </dgm:pt>
    <dgm:pt modelId="{6DA28A2D-1F75-4D24-B1AE-C5401D6FBE47}" type="parTrans" cxnId="{E886D5C1-F9A5-40FF-A47E-22ACCC47815F}">
      <dgm:prSet/>
      <dgm:spPr/>
      <dgm:t>
        <a:bodyPr/>
        <a:lstStyle/>
        <a:p>
          <a:endParaRPr lang="zh-CN" altLang="en-US" sz="1600"/>
        </a:p>
      </dgm:t>
    </dgm:pt>
    <dgm:pt modelId="{CDEF438F-2D2D-4601-ADE6-6BD1B5B62FFD}" type="sibTrans" cxnId="{E886D5C1-F9A5-40FF-A47E-22ACCC47815F}">
      <dgm:prSet/>
      <dgm:spPr/>
      <dgm:t>
        <a:bodyPr/>
        <a:lstStyle/>
        <a:p>
          <a:endParaRPr lang="zh-CN" altLang="en-US" sz="1600"/>
        </a:p>
      </dgm:t>
    </dgm:pt>
    <dgm:pt modelId="{8C85F52D-B926-4F50-8EA5-325336DFFEE6}">
      <dgm:prSet custT="1"/>
      <dgm:spPr/>
      <dgm:t>
        <a:bodyPr/>
        <a:lstStyle/>
        <a:p>
          <a:r>
            <a:rPr lang="zh-CN" altLang="en-US" sz="1400" dirty="0" smtClean="0"/>
            <a:t>采</a:t>
          </a:r>
          <a:r>
            <a:rPr lang="zh-CN" altLang="en-US" sz="1400" dirty="0"/>
            <a:t>用规则抽取</a:t>
          </a:r>
          <a:r>
            <a:rPr lang="en-US" altLang="zh-CN" sz="1400" dirty="0"/>
            <a:t>/</a:t>
          </a:r>
          <a:r>
            <a:rPr lang="zh-CN" altLang="en-US" sz="1400" dirty="0"/>
            <a:t>数据可视化等方法与技术对分析结果进行再处理，并和领域研究成果相结合，提高分析结果的可理解性和可用性；</a:t>
          </a:r>
          <a:endParaRPr lang="en-US" altLang="zh-CN" sz="1400" dirty="0"/>
        </a:p>
      </dgm:t>
    </dgm:pt>
    <dgm:pt modelId="{4B0C3340-7212-4371-BB8A-62B1548B8C89}" type="parTrans" cxnId="{EFBF1F11-6380-4DF2-93E2-99302AA7FC14}">
      <dgm:prSet/>
      <dgm:spPr/>
      <dgm:t>
        <a:bodyPr/>
        <a:lstStyle/>
        <a:p>
          <a:endParaRPr lang="zh-CN" altLang="en-US" sz="1600"/>
        </a:p>
      </dgm:t>
    </dgm:pt>
    <dgm:pt modelId="{7935619F-F9DF-4C08-8E46-0DB1BAC97809}" type="sibTrans" cxnId="{EFBF1F11-6380-4DF2-93E2-99302AA7FC14}">
      <dgm:prSet/>
      <dgm:spPr/>
      <dgm:t>
        <a:bodyPr/>
        <a:lstStyle/>
        <a:p>
          <a:endParaRPr lang="zh-CN" altLang="en-US" sz="1600"/>
        </a:p>
      </dgm:t>
    </dgm:pt>
    <dgm:pt modelId="{E2BA9C09-D22E-4162-A462-1E41D9387900}">
      <dgm:prSet custT="1"/>
      <dgm:spPr/>
      <dgm:t>
        <a:bodyPr/>
        <a:lstStyle/>
        <a:p>
          <a:r>
            <a:rPr lang="en-US" altLang="zh-CN" sz="1400" b="1" dirty="0" smtClean="0">
              <a:solidFill>
                <a:srgbClr val="FF0000"/>
              </a:solidFill>
            </a:rPr>
            <a:t>1</a:t>
          </a:r>
          <a:r>
            <a:rPr lang="zh-CN" altLang="en-US" sz="1400" b="1" dirty="0" smtClean="0">
              <a:solidFill>
                <a:srgbClr val="FF0000"/>
              </a:solidFill>
            </a:rPr>
            <a:t>、蠕变解析式：</a:t>
          </a:r>
          <a:r>
            <a:rPr lang="zh-CN" altLang="en-US" sz="1400" dirty="0" smtClean="0"/>
            <a:t>针</a:t>
          </a:r>
          <a:r>
            <a:rPr lang="zh-CN" altLang="en-US" sz="1400" dirty="0"/>
            <a:t>对韩国文献蠕变解析式的中温限制等缺陷对解析式内容进行改进，结合机器学习的方法对拟合参量</a:t>
          </a:r>
          <a:r>
            <a:rPr lang="en-US" altLang="zh-CN" sz="1400" dirty="0"/>
            <a:t>A1</a:t>
          </a:r>
          <a:r>
            <a:rPr lang="zh-CN" altLang="en-US" sz="1400" dirty="0"/>
            <a:t>、</a:t>
          </a:r>
          <a:r>
            <a:rPr lang="en-US" altLang="zh-CN" sz="1400" dirty="0"/>
            <a:t>A2</a:t>
          </a:r>
          <a:r>
            <a:rPr lang="zh-CN" altLang="en-US" sz="1400" dirty="0"/>
            <a:t>进行估计</a:t>
          </a:r>
          <a:r>
            <a:rPr lang="zh-CN" altLang="en-US" sz="1400" dirty="0" smtClean="0"/>
            <a:t>；</a:t>
          </a:r>
          <a:endParaRPr lang="en-US" altLang="zh-CN" sz="1400" dirty="0" smtClean="0"/>
        </a:p>
        <a:p>
          <a:r>
            <a:rPr lang="en-US" altLang="zh-CN" sz="1400" b="1" dirty="0" smtClean="0">
              <a:solidFill>
                <a:srgbClr val="FF0000"/>
              </a:solidFill>
            </a:rPr>
            <a:t>2</a:t>
          </a:r>
          <a:r>
            <a:rPr lang="zh-CN" altLang="en-US" sz="1400" b="1" dirty="0" smtClean="0">
              <a:solidFill>
                <a:srgbClr val="FF0000"/>
              </a:solidFill>
            </a:rPr>
            <a:t>、科学数据关联分析</a:t>
          </a:r>
          <a:r>
            <a:rPr lang="zh-CN" altLang="en-US" sz="1400" dirty="0" smtClean="0"/>
            <a:t>：针对采集的文献以及文献包含的数据的特点，将利用知识图谱、数据溯源、统计分析和数据可视化、关联数据（</a:t>
          </a:r>
          <a:r>
            <a:rPr lang="en-US" altLang="zh-CN" sz="1400" dirty="0" smtClean="0"/>
            <a:t>Linked Data</a:t>
          </a:r>
          <a:r>
            <a:rPr lang="zh-CN" altLang="en-US" sz="1400" dirty="0" smtClean="0"/>
            <a:t>）等技术和方法深入挖掘科学数据中各类数据资源对象的语义内涵和关联关系，从最初探索高温合金数据中属性与属性、属性与性能之间的关联关系上升到挖掘科学数据资源之间的关联关系。</a:t>
          </a:r>
          <a:endParaRPr lang="en-US" altLang="zh-CN" sz="1400" dirty="0" smtClean="0"/>
        </a:p>
      </dgm:t>
    </dgm:pt>
    <dgm:pt modelId="{902BF49F-63CE-490B-A918-DB7D4C57E90C}" type="parTrans" cxnId="{7C8640C2-F9F3-443A-B9AA-B43011BA9211}">
      <dgm:prSet/>
      <dgm:spPr/>
      <dgm:t>
        <a:bodyPr/>
        <a:lstStyle/>
        <a:p>
          <a:endParaRPr lang="zh-CN" altLang="en-US" sz="1600"/>
        </a:p>
      </dgm:t>
    </dgm:pt>
    <dgm:pt modelId="{B46E2185-6B46-43B6-B557-023AD43235AF}" type="sibTrans" cxnId="{7C8640C2-F9F3-443A-B9AA-B43011BA9211}">
      <dgm:prSet/>
      <dgm:spPr/>
      <dgm:t>
        <a:bodyPr/>
        <a:lstStyle/>
        <a:p>
          <a:endParaRPr lang="zh-CN" altLang="en-US" sz="1600"/>
        </a:p>
      </dgm:t>
    </dgm:pt>
    <dgm:pt modelId="{069C1BCB-9A34-451D-AF26-40907C679A22}">
      <dgm:prSet custT="1"/>
      <dgm:spPr/>
      <dgm:t>
        <a:bodyPr/>
        <a:lstStyle/>
        <a:p>
          <a:endParaRPr lang="en-US" altLang="zh-CN" sz="1400" dirty="0" smtClean="0"/>
        </a:p>
      </dgm:t>
    </dgm:pt>
    <dgm:pt modelId="{313C49E0-E62F-4AFD-8370-5230D84A99EC}" type="parTrans" cxnId="{1C6956BB-772E-4781-BB41-E3D20E9CD1E0}">
      <dgm:prSet/>
      <dgm:spPr/>
      <dgm:t>
        <a:bodyPr/>
        <a:lstStyle/>
        <a:p>
          <a:endParaRPr lang="zh-CN" altLang="en-US"/>
        </a:p>
      </dgm:t>
    </dgm:pt>
    <dgm:pt modelId="{6249B74F-A81A-4DA4-8F10-BC039DAA006B}" type="sibTrans" cxnId="{1C6956BB-772E-4781-BB41-E3D20E9CD1E0}">
      <dgm:prSet/>
      <dgm:spPr/>
      <dgm:t>
        <a:bodyPr/>
        <a:lstStyle/>
        <a:p>
          <a:endParaRPr lang="zh-CN" altLang="en-US"/>
        </a:p>
      </dgm:t>
    </dgm:pt>
    <dgm:pt modelId="{A73BBC33-5615-43FC-84FF-8B9CC62888A9}" type="pres">
      <dgm:prSet presAssocID="{EE89F07D-B38E-4E97-81F3-708539FCD01E}" presName="vert0" presStyleCnt="0">
        <dgm:presLayoutVars>
          <dgm:dir/>
          <dgm:animOne val="branch"/>
          <dgm:animLvl val="lvl"/>
        </dgm:presLayoutVars>
      </dgm:prSet>
      <dgm:spPr/>
      <dgm:t>
        <a:bodyPr/>
        <a:lstStyle/>
        <a:p>
          <a:endParaRPr lang="zh-CN" altLang="en-US"/>
        </a:p>
      </dgm:t>
    </dgm:pt>
    <dgm:pt modelId="{13DCD990-7A02-461C-883B-D27B5B41462D}" type="pres">
      <dgm:prSet presAssocID="{D7EA7242-E71D-4E12-93B9-182AA7C9EE9C}" presName="thickLine" presStyleLbl="alignNode1" presStyleIdx="0" presStyleCnt="1" custLinFactNeighborX="909" custLinFactNeighborY="-5519"/>
      <dgm:spPr/>
    </dgm:pt>
    <dgm:pt modelId="{710F989C-ECF3-47B9-8DB0-AAC41BA6CB63}" type="pres">
      <dgm:prSet presAssocID="{D7EA7242-E71D-4E12-93B9-182AA7C9EE9C}" presName="horz1" presStyleCnt="0"/>
      <dgm:spPr/>
    </dgm:pt>
    <dgm:pt modelId="{36D39AD6-ADFC-46A2-A03E-165FC36293F3}" type="pres">
      <dgm:prSet presAssocID="{D7EA7242-E71D-4E12-93B9-182AA7C9EE9C}" presName="tx1" presStyleLbl="revTx" presStyleIdx="0" presStyleCnt="6" custScaleX="72973"/>
      <dgm:spPr/>
      <dgm:t>
        <a:bodyPr/>
        <a:lstStyle/>
        <a:p>
          <a:endParaRPr lang="zh-CN" altLang="en-US"/>
        </a:p>
      </dgm:t>
    </dgm:pt>
    <dgm:pt modelId="{64B68C63-86C0-476F-87C7-9406E12D1468}" type="pres">
      <dgm:prSet presAssocID="{D7EA7242-E71D-4E12-93B9-182AA7C9EE9C}" presName="vert1" presStyleCnt="0"/>
      <dgm:spPr/>
    </dgm:pt>
    <dgm:pt modelId="{A8293264-0B1F-44FF-AB90-FE41C5F3E961}" type="pres">
      <dgm:prSet presAssocID="{02966B9F-A79D-4BEF-9FD4-352C5E637C5E}" presName="vertSpace2a" presStyleCnt="0"/>
      <dgm:spPr/>
    </dgm:pt>
    <dgm:pt modelId="{22E3E13E-A7DC-4528-981D-66BB4D5D5301}" type="pres">
      <dgm:prSet presAssocID="{02966B9F-A79D-4BEF-9FD4-352C5E637C5E}" presName="horz2" presStyleCnt="0"/>
      <dgm:spPr/>
    </dgm:pt>
    <dgm:pt modelId="{52C8D34A-87C9-46F0-BC4E-CBC30A16C27E}" type="pres">
      <dgm:prSet presAssocID="{02966B9F-A79D-4BEF-9FD4-352C5E637C5E}" presName="horzSpace2" presStyleCnt="0"/>
      <dgm:spPr/>
    </dgm:pt>
    <dgm:pt modelId="{CCDC6E1A-031D-4C23-826B-BEBC9656ACA0}" type="pres">
      <dgm:prSet presAssocID="{02966B9F-A79D-4BEF-9FD4-352C5E637C5E}" presName="tx2" presStyleLbl="revTx" presStyleIdx="1" presStyleCnt="6" custScaleX="92806" custLinFactNeighborX="11782" custLinFactNeighborY="-2746"/>
      <dgm:spPr/>
      <dgm:t>
        <a:bodyPr/>
        <a:lstStyle/>
        <a:p>
          <a:endParaRPr lang="zh-CN" altLang="en-US"/>
        </a:p>
      </dgm:t>
    </dgm:pt>
    <dgm:pt modelId="{08795B6F-E4E8-4F34-9BA5-836F848F1D99}" type="pres">
      <dgm:prSet presAssocID="{02966B9F-A79D-4BEF-9FD4-352C5E637C5E}" presName="vert2" presStyleCnt="0"/>
      <dgm:spPr/>
    </dgm:pt>
    <dgm:pt modelId="{CC3DD0CB-7193-4ADC-8243-C0DD063AEAF2}" type="pres">
      <dgm:prSet presAssocID="{02966B9F-A79D-4BEF-9FD4-352C5E637C5E}" presName="thinLine2b" presStyleLbl="callout" presStyleIdx="0" presStyleCnt="5"/>
      <dgm:spPr/>
    </dgm:pt>
    <dgm:pt modelId="{35793E06-583D-4785-880B-8A693BDBD2D3}" type="pres">
      <dgm:prSet presAssocID="{02966B9F-A79D-4BEF-9FD4-352C5E637C5E}" presName="vertSpace2b" presStyleCnt="0"/>
      <dgm:spPr/>
    </dgm:pt>
    <dgm:pt modelId="{89092443-2350-4B25-A757-EC6B8685E028}" type="pres">
      <dgm:prSet presAssocID="{0C358514-3D85-4B3F-9244-F0EE3DE926C1}" presName="horz2" presStyleCnt="0"/>
      <dgm:spPr/>
    </dgm:pt>
    <dgm:pt modelId="{755652AA-DA11-41D6-B419-54BD3EFC25B3}" type="pres">
      <dgm:prSet presAssocID="{0C358514-3D85-4B3F-9244-F0EE3DE926C1}" presName="horzSpace2" presStyleCnt="0"/>
      <dgm:spPr/>
    </dgm:pt>
    <dgm:pt modelId="{82B9E5D6-B9BD-4B92-B1FE-FB0E8314D79C}" type="pres">
      <dgm:prSet presAssocID="{0C358514-3D85-4B3F-9244-F0EE3DE926C1}" presName="tx2" presStyleLbl="revTx" presStyleIdx="2" presStyleCnt="6" custScaleX="91230" custLinFactNeighborX="11923" custLinFactNeighborY="1172"/>
      <dgm:spPr/>
      <dgm:t>
        <a:bodyPr/>
        <a:lstStyle/>
        <a:p>
          <a:endParaRPr lang="zh-CN" altLang="en-US"/>
        </a:p>
      </dgm:t>
    </dgm:pt>
    <dgm:pt modelId="{EC7A6785-6255-4D31-8354-1F4E98E28E2D}" type="pres">
      <dgm:prSet presAssocID="{0C358514-3D85-4B3F-9244-F0EE3DE926C1}" presName="vert2" presStyleCnt="0"/>
      <dgm:spPr/>
    </dgm:pt>
    <dgm:pt modelId="{36304FD3-E8FD-4FE5-BF60-6D89B3954A05}" type="pres">
      <dgm:prSet presAssocID="{0C358514-3D85-4B3F-9244-F0EE3DE926C1}" presName="thinLine2b" presStyleLbl="callout" presStyleIdx="1" presStyleCnt="5"/>
      <dgm:spPr/>
    </dgm:pt>
    <dgm:pt modelId="{E6223079-C2AE-48C1-82AC-561BB1931EC8}" type="pres">
      <dgm:prSet presAssocID="{0C358514-3D85-4B3F-9244-F0EE3DE926C1}" presName="vertSpace2b" presStyleCnt="0"/>
      <dgm:spPr/>
    </dgm:pt>
    <dgm:pt modelId="{7D9030C3-60F2-4D48-A7BD-6D2505B14413}" type="pres">
      <dgm:prSet presAssocID="{8C85F52D-B926-4F50-8EA5-325336DFFEE6}" presName="horz2" presStyleCnt="0"/>
      <dgm:spPr/>
    </dgm:pt>
    <dgm:pt modelId="{88E968F8-E611-4652-94BF-199447E1BA23}" type="pres">
      <dgm:prSet presAssocID="{8C85F52D-B926-4F50-8EA5-325336DFFEE6}" presName="horzSpace2" presStyleCnt="0"/>
      <dgm:spPr/>
    </dgm:pt>
    <dgm:pt modelId="{E98496F2-4D49-4C87-9C6D-FC3C218D6679}" type="pres">
      <dgm:prSet presAssocID="{8C85F52D-B926-4F50-8EA5-325336DFFEE6}" presName="tx2" presStyleLbl="revTx" presStyleIdx="3" presStyleCnt="6" custScaleX="90314" custLinFactNeighborX="11924" custLinFactNeighborY="5936"/>
      <dgm:spPr/>
      <dgm:t>
        <a:bodyPr/>
        <a:lstStyle/>
        <a:p>
          <a:endParaRPr lang="zh-CN" altLang="en-US"/>
        </a:p>
      </dgm:t>
    </dgm:pt>
    <dgm:pt modelId="{9ABA3318-CF65-40CC-BE49-25E8A2C02B0C}" type="pres">
      <dgm:prSet presAssocID="{8C85F52D-B926-4F50-8EA5-325336DFFEE6}" presName="vert2" presStyleCnt="0"/>
      <dgm:spPr/>
    </dgm:pt>
    <dgm:pt modelId="{C027F768-BF18-4F14-AFCB-297FF048E7F9}" type="pres">
      <dgm:prSet presAssocID="{8C85F52D-B926-4F50-8EA5-325336DFFEE6}" presName="thinLine2b" presStyleLbl="callout" presStyleIdx="2" presStyleCnt="5"/>
      <dgm:spPr/>
    </dgm:pt>
    <dgm:pt modelId="{AFFCB633-6047-44F3-B5A8-7840357C8B91}" type="pres">
      <dgm:prSet presAssocID="{8C85F52D-B926-4F50-8EA5-325336DFFEE6}" presName="vertSpace2b" presStyleCnt="0"/>
      <dgm:spPr/>
    </dgm:pt>
    <dgm:pt modelId="{F8FF694D-4458-46F4-8B6E-853A809D58EB}" type="pres">
      <dgm:prSet presAssocID="{E2BA9C09-D22E-4162-A462-1E41D9387900}" presName="horz2" presStyleCnt="0"/>
      <dgm:spPr/>
    </dgm:pt>
    <dgm:pt modelId="{D6C8578E-E99C-433B-AFA5-B315C26C23AC}" type="pres">
      <dgm:prSet presAssocID="{E2BA9C09-D22E-4162-A462-1E41D9387900}" presName="horzSpace2" presStyleCnt="0"/>
      <dgm:spPr/>
    </dgm:pt>
    <dgm:pt modelId="{406FE150-9AD7-4520-BC0B-65F5BCC2106F}" type="pres">
      <dgm:prSet presAssocID="{E2BA9C09-D22E-4162-A462-1E41D9387900}" presName="tx2" presStyleLbl="revTx" presStyleIdx="4" presStyleCnt="6" custScaleX="90050" custLinFactNeighborX="11924" custLinFactNeighborY="1507"/>
      <dgm:spPr/>
      <dgm:t>
        <a:bodyPr/>
        <a:lstStyle/>
        <a:p>
          <a:endParaRPr lang="zh-CN" altLang="en-US"/>
        </a:p>
      </dgm:t>
    </dgm:pt>
    <dgm:pt modelId="{1A352975-579D-4B1E-883B-6537CE0EB652}" type="pres">
      <dgm:prSet presAssocID="{E2BA9C09-D22E-4162-A462-1E41D9387900}" presName="vert2" presStyleCnt="0"/>
      <dgm:spPr/>
    </dgm:pt>
    <dgm:pt modelId="{267E378E-358A-4C0B-9310-318BAFE769BE}" type="pres">
      <dgm:prSet presAssocID="{E2BA9C09-D22E-4162-A462-1E41D9387900}" presName="thinLine2b" presStyleLbl="callout" presStyleIdx="3" presStyleCnt="5" custLinFactY="800000" custLinFactNeighborX="-61" custLinFactNeighborY="890643"/>
      <dgm:spPr/>
    </dgm:pt>
    <dgm:pt modelId="{6E66A573-3C1E-4413-963A-94818F44F228}" type="pres">
      <dgm:prSet presAssocID="{E2BA9C09-D22E-4162-A462-1E41D9387900}" presName="vertSpace2b" presStyleCnt="0"/>
      <dgm:spPr/>
    </dgm:pt>
    <dgm:pt modelId="{06483B13-41FA-4834-B921-9C5A328BF907}" type="pres">
      <dgm:prSet presAssocID="{069C1BCB-9A34-451D-AF26-40907C679A22}" presName="horz2" presStyleCnt="0"/>
      <dgm:spPr/>
    </dgm:pt>
    <dgm:pt modelId="{5B4E4795-7A53-4C8D-9E8B-48CA0D740B24}" type="pres">
      <dgm:prSet presAssocID="{069C1BCB-9A34-451D-AF26-40907C679A22}" presName="horzSpace2" presStyleCnt="0"/>
      <dgm:spPr/>
    </dgm:pt>
    <dgm:pt modelId="{672CCEA2-B5CC-4F92-BAEF-58DC4383A4E8}" type="pres">
      <dgm:prSet presAssocID="{069C1BCB-9A34-451D-AF26-40907C679A22}" presName="tx2" presStyleLbl="revTx" presStyleIdx="5" presStyleCnt="6"/>
      <dgm:spPr/>
      <dgm:t>
        <a:bodyPr/>
        <a:lstStyle/>
        <a:p>
          <a:endParaRPr lang="zh-CN" altLang="en-US"/>
        </a:p>
      </dgm:t>
    </dgm:pt>
    <dgm:pt modelId="{05A8825D-68AE-4A3D-BB24-56CDEB34072D}" type="pres">
      <dgm:prSet presAssocID="{069C1BCB-9A34-451D-AF26-40907C679A22}" presName="vert2" presStyleCnt="0"/>
      <dgm:spPr/>
    </dgm:pt>
    <dgm:pt modelId="{3F026205-C2D6-454E-92E7-E7F7D949193A}" type="pres">
      <dgm:prSet presAssocID="{069C1BCB-9A34-451D-AF26-40907C679A22}" presName="thinLine2b" presStyleLbl="callout" presStyleIdx="4" presStyleCnt="5" custLinFactY="-343093" custLinFactNeighborX="-61" custLinFactNeighborY="-400000"/>
      <dgm:spPr/>
    </dgm:pt>
    <dgm:pt modelId="{15F43677-F3FD-415C-99C1-A3FF0BDDC96B}" type="pres">
      <dgm:prSet presAssocID="{069C1BCB-9A34-451D-AF26-40907C679A22}" presName="vertSpace2b" presStyleCnt="0"/>
      <dgm:spPr/>
    </dgm:pt>
  </dgm:ptLst>
  <dgm:cxnLst>
    <dgm:cxn modelId="{EFBF1F11-6380-4DF2-93E2-99302AA7FC14}" srcId="{D7EA7242-E71D-4E12-93B9-182AA7C9EE9C}" destId="{8C85F52D-B926-4F50-8EA5-325336DFFEE6}" srcOrd="2" destOrd="0" parTransId="{4B0C3340-7212-4371-BB8A-62B1548B8C89}" sibTransId="{7935619F-F9DF-4C08-8E46-0DB1BAC97809}"/>
    <dgm:cxn modelId="{6FBB8830-4739-4E73-9F3F-12B241E9AAA8}" srcId="{D7EA7242-E71D-4E12-93B9-182AA7C9EE9C}" destId="{02966B9F-A79D-4BEF-9FD4-352C5E637C5E}" srcOrd="0" destOrd="0" parTransId="{370A936C-A0C6-41DF-A771-FE561BE28018}" sibTransId="{58F2AF52-FABD-42C6-ABA3-30F2BAC358B0}"/>
    <dgm:cxn modelId="{7C8640C2-F9F3-443A-B9AA-B43011BA9211}" srcId="{D7EA7242-E71D-4E12-93B9-182AA7C9EE9C}" destId="{E2BA9C09-D22E-4162-A462-1E41D9387900}" srcOrd="3" destOrd="0" parTransId="{902BF49F-63CE-490B-A918-DB7D4C57E90C}" sibTransId="{B46E2185-6B46-43B6-B557-023AD43235AF}"/>
    <dgm:cxn modelId="{9CB2CCBD-5558-4856-A554-B0A9E46B1E82}" type="presOf" srcId="{8C85F52D-B926-4F50-8EA5-325336DFFEE6}" destId="{E98496F2-4D49-4C87-9C6D-FC3C218D6679}" srcOrd="0" destOrd="0" presId="urn:microsoft.com/office/officeart/2008/layout/LinedList"/>
    <dgm:cxn modelId="{3C17145E-96D1-4725-BEE9-7B508471827E}" type="presOf" srcId="{0C358514-3D85-4B3F-9244-F0EE3DE926C1}" destId="{82B9E5D6-B9BD-4B92-B1FE-FB0E8314D79C}" srcOrd="0" destOrd="0" presId="urn:microsoft.com/office/officeart/2008/layout/LinedList"/>
    <dgm:cxn modelId="{B87E0A96-C8ED-420C-9C3D-FDE2E060B67E}" srcId="{EE89F07D-B38E-4E97-81F3-708539FCD01E}" destId="{D7EA7242-E71D-4E12-93B9-182AA7C9EE9C}" srcOrd="0" destOrd="0" parTransId="{AF19087B-4B06-40F9-A2FB-3C8FDFE88E22}" sibTransId="{E7159D84-7D2B-41C5-A7E7-F2E71922825A}"/>
    <dgm:cxn modelId="{2F9D9849-0CEF-4449-86F8-5BE6419FE9B1}" type="presOf" srcId="{D7EA7242-E71D-4E12-93B9-182AA7C9EE9C}" destId="{36D39AD6-ADFC-46A2-A03E-165FC36293F3}" srcOrd="0" destOrd="0" presId="urn:microsoft.com/office/officeart/2008/layout/LinedList"/>
    <dgm:cxn modelId="{7E5FC08D-441B-4D78-805C-6C10F2331929}" type="presOf" srcId="{069C1BCB-9A34-451D-AF26-40907C679A22}" destId="{672CCEA2-B5CC-4F92-BAEF-58DC4383A4E8}" srcOrd="0" destOrd="0" presId="urn:microsoft.com/office/officeart/2008/layout/LinedList"/>
    <dgm:cxn modelId="{A96669BB-E2A1-4113-95FE-2E4FD23BB6DD}" type="presOf" srcId="{EE89F07D-B38E-4E97-81F3-708539FCD01E}" destId="{A73BBC33-5615-43FC-84FF-8B9CC62888A9}" srcOrd="0" destOrd="0" presId="urn:microsoft.com/office/officeart/2008/layout/LinedList"/>
    <dgm:cxn modelId="{5FBF3EEA-AF67-47EA-8A1F-B097B5FFAECF}" type="presOf" srcId="{E2BA9C09-D22E-4162-A462-1E41D9387900}" destId="{406FE150-9AD7-4520-BC0B-65F5BCC2106F}" srcOrd="0" destOrd="0" presId="urn:microsoft.com/office/officeart/2008/layout/LinedList"/>
    <dgm:cxn modelId="{75C1B820-9A55-4F20-AF68-E474329FC12A}" type="presOf" srcId="{02966B9F-A79D-4BEF-9FD4-352C5E637C5E}" destId="{CCDC6E1A-031D-4C23-826B-BEBC9656ACA0}" srcOrd="0" destOrd="0" presId="urn:microsoft.com/office/officeart/2008/layout/LinedList"/>
    <dgm:cxn modelId="{E886D5C1-F9A5-40FF-A47E-22ACCC47815F}" srcId="{D7EA7242-E71D-4E12-93B9-182AA7C9EE9C}" destId="{0C358514-3D85-4B3F-9244-F0EE3DE926C1}" srcOrd="1" destOrd="0" parTransId="{6DA28A2D-1F75-4D24-B1AE-C5401D6FBE47}" sibTransId="{CDEF438F-2D2D-4601-ADE6-6BD1B5B62FFD}"/>
    <dgm:cxn modelId="{1C6956BB-772E-4781-BB41-E3D20E9CD1E0}" srcId="{D7EA7242-E71D-4E12-93B9-182AA7C9EE9C}" destId="{069C1BCB-9A34-451D-AF26-40907C679A22}" srcOrd="4" destOrd="0" parTransId="{313C49E0-E62F-4AFD-8370-5230D84A99EC}" sibTransId="{6249B74F-A81A-4DA4-8F10-BC039DAA006B}"/>
    <dgm:cxn modelId="{DC281E6A-55A7-41CC-8737-43DBA189271B}" type="presParOf" srcId="{A73BBC33-5615-43FC-84FF-8B9CC62888A9}" destId="{13DCD990-7A02-461C-883B-D27B5B41462D}" srcOrd="0" destOrd="0" presId="urn:microsoft.com/office/officeart/2008/layout/LinedList"/>
    <dgm:cxn modelId="{B0389460-CA0F-4324-A94F-E0D854B04698}" type="presParOf" srcId="{A73BBC33-5615-43FC-84FF-8B9CC62888A9}" destId="{710F989C-ECF3-47B9-8DB0-AAC41BA6CB63}" srcOrd="1" destOrd="0" presId="urn:microsoft.com/office/officeart/2008/layout/LinedList"/>
    <dgm:cxn modelId="{59E76F4D-E42E-47D4-BC35-BE7B03EB9ECE}" type="presParOf" srcId="{710F989C-ECF3-47B9-8DB0-AAC41BA6CB63}" destId="{36D39AD6-ADFC-46A2-A03E-165FC36293F3}" srcOrd="0" destOrd="0" presId="urn:microsoft.com/office/officeart/2008/layout/LinedList"/>
    <dgm:cxn modelId="{3EA8C82E-E044-4849-A1BA-95CCE725A9A4}" type="presParOf" srcId="{710F989C-ECF3-47B9-8DB0-AAC41BA6CB63}" destId="{64B68C63-86C0-476F-87C7-9406E12D1468}" srcOrd="1" destOrd="0" presId="urn:microsoft.com/office/officeart/2008/layout/LinedList"/>
    <dgm:cxn modelId="{7654FF2E-CB48-4536-824C-F1E0595E988A}" type="presParOf" srcId="{64B68C63-86C0-476F-87C7-9406E12D1468}" destId="{A8293264-0B1F-44FF-AB90-FE41C5F3E961}" srcOrd="0" destOrd="0" presId="urn:microsoft.com/office/officeart/2008/layout/LinedList"/>
    <dgm:cxn modelId="{C7888ACB-C2CA-4B1B-8E4A-C4402BAE824B}" type="presParOf" srcId="{64B68C63-86C0-476F-87C7-9406E12D1468}" destId="{22E3E13E-A7DC-4528-981D-66BB4D5D5301}" srcOrd="1" destOrd="0" presId="urn:microsoft.com/office/officeart/2008/layout/LinedList"/>
    <dgm:cxn modelId="{DAE9CFC4-0C90-42CB-9C24-2D17FA59E321}" type="presParOf" srcId="{22E3E13E-A7DC-4528-981D-66BB4D5D5301}" destId="{52C8D34A-87C9-46F0-BC4E-CBC30A16C27E}" srcOrd="0" destOrd="0" presId="urn:microsoft.com/office/officeart/2008/layout/LinedList"/>
    <dgm:cxn modelId="{7028EE98-CB24-4E62-A084-FDD708BF56F3}" type="presParOf" srcId="{22E3E13E-A7DC-4528-981D-66BB4D5D5301}" destId="{CCDC6E1A-031D-4C23-826B-BEBC9656ACA0}" srcOrd="1" destOrd="0" presId="urn:microsoft.com/office/officeart/2008/layout/LinedList"/>
    <dgm:cxn modelId="{A9CF0675-B443-4FDF-A1AF-BDC1A3523DB8}" type="presParOf" srcId="{22E3E13E-A7DC-4528-981D-66BB4D5D5301}" destId="{08795B6F-E4E8-4F34-9BA5-836F848F1D99}" srcOrd="2" destOrd="0" presId="urn:microsoft.com/office/officeart/2008/layout/LinedList"/>
    <dgm:cxn modelId="{782E7017-43AD-44B1-BABA-AFC290640333}" type="presParOf" srcId="{64B68C63-86C0-476F-87C7-9406E12D1468}" destId="{CC3DD0CB-7193-4ADC-8243-C0DD063AEAF2}" srcOrd="2" destOrd="0" presId="urn:microsoft.com/office/officeart/2008/layout/LinedList"/>
    <dgm:cxn modelId="{D2688A9A-B557-4532-8B8F-A5D3F470D5CB}" type="presParOf" srcId="{64B68C63-86C0-476F-87C7-9406E12D1468}" destId="{35793E06-583D-4785-880B-8A693BDBD2D3}" srcOrd="3" destOrd="0" presId="urn:microsoft.com/office/officeart/2008/layout/LinedList"/>
    <dgm:cxn modelId="{3556C737-7AFD-4988-B31C-F55EC5A83BBB}" type="presParOf" srcId="{64B68C63-86C0-476F-87C7-9406E12D1468}" destId="{89092443-2350-4B25-A757-EC6B8685E028}" srcOrd="4" destOrd="0" presId="urn:microsoft.com/office/officeart/2008/layout/LinedList"/>
    <dgm:cxn modelId="{4AC9D85B-441B-4417-B15A-C836770B3A33}" type="presParOf" srcId="{89092443-2350-4B25-A757-EC6B8685E028}" destId="{755652AA-DA11-41D6-B419-54BD3EFC25B3}" srcOrd="0" destOrd="0" presId="urn:microsoft.com/office/officeart/2008/layout/LinedList"/>
    <dgm:cxn modelId="{DAEDE20F-17F9-4204-86A1-F5FDDAD09A1A}" type="presParOf" srcId="{89092443-2350-4B25-A757-EC6B8685E028}" destId="{82B9E5D6-B9BD-4B92-B1FE-FB0E8314D79C}" srcOrd="1" destOrd="0" presId="urn:microsoft.com/office/officeart/2008/layout/LinedList"/>
    <dgm:cxn modelId="{DDCC2C23-F444-47E2-9967-B2D0E198C344}" type="presParOf" srcId="{89092443-2350-4B25-A757-EC6B8685E028}" destId="{EC7A6785-6255-4D31-8354-1F4E98E28E2D}" srcOrd="2" destOrd="0" presId="urn:microsoft.com/office/officeart/2008/layout/LinedList"/>
    <dgm:cxn modelId="{AC41694F-2DB8-478E-AE9D-2955943FF810}" type="presParOf" srcId="{64B68C63-86C0-476F-87C7-9406E12D1468}" destId="{36304FD3-E8FD-4FE5-BF60-6D89B3954A05}" srcOrd="5" destOrd="0" presId="urn:microsoft.com/office/officeart/2008/layout/LinedList"/>
    <dgm:cxn modelId="{5DFAAE4A-465F-46FA-9D7C-6DF80908F8F6}" type="presParOf" srcId="{64B68C63-86C0-476F-87C7-9406E12D1468}" destId="{E6223079-C2AE-48C1-82AC-561BB1931EC8}" srcOrd="6" destOrd="0" presId="urn:microsoft.com/office/officeart/2008/layout/LinedList"/>
    <dgm:cxn modelId="{4E8BD94F-DA4B-4DF5-9D65-B4F4CA81EAE9}" type="presParOf" srcId="{64B68C63-86C0-476F-87C7-9406E12D1468}" destId="{7D9030C3-60F2-4D48-A7BD-6D2505B14413}" srcOrd="7" destOrd="0" presId="urn:microsoft.com/office/officeart/2008/layout/LinedList"/>
    <dgm:cxn modelId="{F1E935FA-A361-437B-865D-CB2C94A24024}" type="presParOf" srcId="{7D9030C3-60F2-4D48-A7BD-6D2505B14413}" destId="{88E968F8-E611-4652-94BF-199447E1BA23}" srcOrd="0" destOrd="0" presId="urn:microsoft.com/office/officeart/2008/layout/LinedList"/>
    <dgm:cxn modelId="{905578CC-21DE-4082-8C63-18A9AF934CEC}" type="presParOf" srcId="{7D9030C3-60F2-4D48-A7BD-6D2505B14413}" destId="{E98496F2-4D49-4C87-9C6D-FC3C218D6679}" srcOrd="1" destOrd="0" presId="urn:microsoft.com/office/officeart/2008/layout/LinedList"/>
    <dgm:cxn modelId="{9C38844F-2AAE-47BE-82E4-713419113911}" type="presParOf" srcId="{7D9030C3-60F2-4D48-A7BD-6D2505B14413}" destId="{9ABA3318-CF65-40CC-BE49-25E8A2C02B0C}" srcOrd="2" destOrd="0" presId="urn:microsoft.com/office/officeart/2008/layout/LinedList"/>
    <dgm:cxn modelId="{0D239920-33CB-4BF3-8A65-12F0FD6B6E36}" type="presParOf" srcId="{64B68C63-86C0-476F-87C7-9406E12D1468}" destId="{C027F768-BF18-4F14-AFCB-297FF048E7F9}" srcOrd="8" destOrd="0" presId="urn:microsoft.com/office/officeart/2008/layout/LinedList"/>
    <dgm:cxn modelId="{FA9F6CB3-0BF7-41A2-B7C7-2D3DA60167AC}" type="presParOf" srcId="{64B68C63-86C0-476F-87C7-9406E12D1468}" destId="{AFFCB633-6047-44F3-B5A8-7840357C8B91}" srcOrd="9" destOrd="0" presId="urn:microsoft.com/office/officeart/2008/layout/LinedList"/>
    <dgm:cxn modelId="{FA1DB61E-AE7D-47FF-BB23-33BE29904E21}" type="presParOf" srcId="{64B68C63-86C0-476F-87C7-9406E12D1468}" destId="{F8FF694D-4458-46F4-8B6E-853A809D58EB}" srcOrd="10" destOrd="0" presId="urn:microsoft.com/office/officeart/2008/layout/LinedList"/>
    <dgm:cxn modelId="{5D78AAA5-61FF-4719-B95A-DB068D844076}" type="presParOf" srcId="{F8FF694D-4458-46F4-8B6E-853A809D58EB}" destId="{D6C8578E-E99C-433B-AFA5-B315C26C23AC}" srcOrd="0" destOrd="0" presId="urn:microsoft.com/office/officeart/2008/layout/LinedList"/>
    <dgm:cxn modelId="{8ECC0270-2A1F-46A2-ABCB-ADFD213925B0}" type="presParOf" srcId="{F8FF694D-4458-46F4-8B6E-853A809D58EB}" destId="{406FE150-9AD7-4520-BC0B-65F5BCC2106F}" srcOrd="1" destOrd="0" presId="urn:microsoft.com/office/officeart/2008/layout/LinedList"/>
    <dgm:cxn modelId="{CEB4B34B-E463-4FC2-9913-FBAF848579CC}" type="presParOf" srcId="{F8FF694D-4458-46F4-8B6E-853A809D58EB}" destId="{1A352975-579D-4B1E-883B-6537CE0EB652}" srcOrd="2" destOrd="0" presId="urn:microsoft.com/office/officeart/2008/layout/LinedList"/>
    <dgm:cxn modelId="{AFFD88BD-1568-4150-BA3B-FB6B401BDE82}" type="presParOf" srcId="{64B68C63-86C0-476F-87C7-9406E12D1468}" destId="{267E378E-358A-4C0B-9310-318BAFE769BE}" srcOrd="11" destOrd="0" presId="urn:microsoft.com/office/officeart/2008/layout/LinedList"/>
    <dgm:cxn modelId="{8252A6ED-6FD9-4DD8-BD76-D4A2C66E17EF}" type="presParOf" srcId="{64B68C63-86C0-476F-87C7-9406E12D1468}" destId="{6E66A573-3C1E-4413-963A-94818F44F228}" srcOrd="12" destOrd="0" presId="urn:microsoft.com/office/officeart/2008/layout/LinedList"/>
    <dgm:cxn modelId="{57D71E81-A037-4E24-B952-A6097D80AA54}" type="presParOf" srcId="{64B68C63-86C0-476F-87C7-9406E12D1468}" destId="{06483B13-41FA-4834-B921-9C5A328BF907}" srcOrd="13" destOrd="0" presId="urn:microsoft.com/office/officeart/2008/layout/LinedList"/>
    <dgm:cxn modelId="{328DBAC6-F184-4FEB-A13A-64791AEC2A8C}" type="presParOf" srcId="{06483B13-41FA-4834-B921-9C5A328BF907}" destId="{5B4E4795-7A53-4C8D-9E8B-48CA0D740B24}" srcOrd="0" destOrd="0" presId="urn:microsoft.com/office/officeart/2008/layout/LinedList"/>
    <dgm:cxn modelId="{79338366-5520-4788-865A-29B47A1DC2A2}" type="presParOf" srcId="{06483B13-41FA-4834-B921-9C5A328BF907}" destId="{672CCEA2-B5CC-4F92-BAEF-58DC4383A4E8}" srcOrd="1" destOrd="0" presId="urn:microsoft.com/office/officeart/2008/layout/LinedList"/>
    <dgm:cxn modelId="{267E63D3-DD7B-4E09-A1CE-FF1D4D5539B7}" type="presParOf" srcId="{06483B13-41FA-4834-B921-9C5A328BF907}" destId="{05A8825D-68AE-4A3D-BB24-56CDEB34072D}" srcOrd="2" destOrd="0" presId="urn:microsoft.com/office/officeart/2008/layout/LinedList"/>
    <dgm:cxn modelId="{1C342EDC-13D0-42A3-9406-CB25E0846702}" type="presParOf" srcId="{64B68C63-86C0-476F-87C7-9406E12D1468}" destId="{3F026205-C2D6-454E-92E7-E7F7D949193A}" srcOrd="14" destOrd="0" presId="urn:microsoft.com/office/officeart/2008/layout/LinedList"/>
    <dgm:cxn modelId="{877A1D18-0512-4115-A789-E34F2DAFC444}" type="presParOf" srcId="{64B68C63-86C0-476F-87C7-9406E12D1468}" destId="{15F43677-F3FD-415C-99C1-A3FF0BDDC96B}" srcOrd="15"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6A446059-C611-4C3D-8DAD-530F4600CB9F}" type="doc">
      <dgm:prSet loTypeId="urn:microsoft.com/office/officeart/2005/8/layout/venn1" loCatId="relationship" qsTypeId="urn:microsoft.com/office/officeart/2005/8/quickstyle/simple1" qsCatId="simple" csTypeId="urn:microsoft.com/office/officeart/2005/8/colors/colorful5" csCatId="colorful" phldr="1"/>
      <dgm:spPr/>
      <dgm:t>
        <a:bodyPr/>
        <a:lstStyle/>
        <a:p>
          <a:endParaRPr lang="zh-CN" altLang="en-US"/>
        </a:p>
      </dgm:t>
    </dgm:pt>
    <dgm:pt modelId="{7DEFCC1A-0029-493E-BD6C-C95389F18E96}">
      <dgm:prSet phldrT="[文本]"/>
      <dgm:spPr/>
      <dgm:t>
        <a:bodyPr/>
        <a:lstStyle/>
        <a:p>
          <a:r>
            <a:rPr lang="zh-CN" altLang="en-US" dirty="0"/>
            <a:t>文献</a:t>
          </a:r>
        </a:p>
      </dgm:t>
    </dgm:pt>
    <dgm:pt modelId="{C1C10B29-4E0E-4CA7-A913-2D461E71C9F1}" type="parTrans" cxnId="{C13A2000-44D8-476C-97BC-18079EC39BAB}">
      <dgm:prSet/>
      <dgm:spPr/>
      <dgm:t>
        <a:bodyPr/>
        <a:lstStyle/>
        <a:p>
          <a:endParaRPr lang="zh-CN" altLang="en-US"/>
        </a:p>
      </dgm:t>
    </dgm:pt>
    <dgm:pt modelId="{393D040D-864A-482B-8D6F-ABD2F715A4CD}" type="sibTrans" cxnId="{C13A2000-44D8-476C-97BC-18079EC39BAB}">
      <dgm:prSet/>
      <dgm:spPr/>
      <dgm:t>
        <a:bodyPr/>
        <a:lstStyle/>
        <a:p>
          <a:endParaRPr lang="zh-CN" altLang="en-US"/>
        </a:p>
      </dgm:t>
    </dgm:pt>
    <dgm:pt modelId="{9AC2108B-89E2-43B7-8F89-3403B4A04244}">
      <dgm:prSet phldrT="[文本]" phldr="1"/>
      <dgm:spPr/>
      <dgm:t>
        <a:bodyPr/>
        <a:lstStyle/>
        <a:p>
          <a:endParaRPr lang="zh-CN" altLang="en-US" dirty="0"/>
        </a:p>
      </dgm:t>
    </dgm:pt>
    <dgm:pt modelId="{660BE289-A501-4971-96C7-6ABEED7F1DA3}" type="parTrans" cxnId="{F9BFBA49-A941-45B2-95A9-99402BFC4F6C}">
      <dgm:prSet/>
      <dgm:spPr/>
      <dgm:t>
        <a:bodyPr/>
        <a:lstStyle/>
        <a:p>
          <a:endParaRPr lang="zh-CN" altLang="en-US"/>
        </a:p>
      </dgm:t>
    </dgm:pt>
    <dgm:pt modelId="{A2D188AE-51DF-4A6D-839F-19FEE4CB41E4}" type="sibTrans" cxnId="{F9BFBA49-A941-45B2-95A9-99402BFC4F6C}">
      <dgm:prSet/>
      <dgm:spPr/>
      <dgm:t>
        <a:bodyPr/>
        <a:lstStyle/>
        <a:p>
          <a:endParaRPr lang="zh-CN" altLang="en-US"/>
        </a:p>
      </dgm:t>
    </dgm:pt>
    <dgm:pt modelId="{3A249F3D-24C6-4C4E-B7A5-1ECC0F320D5B}">
      <dgm:prSet phldrT="[文本]"/>
      <dgm:spPr/>
      <dgm:t>
        <a:bodyPr/>
        <a:lstStyle/>
        <a:p>
          <a:r>
            <a:rPr lang="zh-CN" altLang="en-US" dirty="0"/>
            <a:t>数据</a:t>
          </a:r>
        </a:p>
      </dgm:t>
    </dgm:pt>
    <dgm:pt modelId="{B5648D4B-14DB-4638-8663-B531DCF8A6CC}" type="parTrans" cxnId="{AF3FF318-01A1-4FF4-A378-805EB5C2E644}">
      <dgm:prSet/>
      <dgm:spPr/>
      <dgm:t>
        <a:bodyPr/>
        <a:lstStyle/>
        <a:p>
          <a:endParaRPr lang="zh-CN" altLang="en-US"/>
        </a:p>
      </dgm:t>
    </dgm:pt>
    <dgm:pt modelId="{F479A524-1F50-450E-B10D-D8878F782E92}" type="sibTrans" cxnId="{AF3FF318-01A1-4FF4-A378-805EB5C2E644}">
      <dgm:prSet/>
      <dgm:spPr/>
      <dgm:t>
        <a:bodyPr/>
        <a:lstStyle/>
        <a:p>
          <a:endParaRPr lang="zh-CN" altLang="en-US"/>
        </a:p>
      </dgm:t>
    </dgm:pt>
    <dgm:pt modelId="{1183A6C8-E40D-4874-8BF6-EB03083E0185}">
      <dgm:prSet phldrT="[文本]" phldr="1"/>
      <dgm:spPr/>
      <dgm:t>
        <a:bodyPr/>
        <a:lstStyle/>
        <a:p>
          <a:endParaRPr lang="zh-CN" altLang="en-US"/>
        </a:p>
      </dgm:t>
    </dgm:pt>
    <dgm:pt modelId="{A27B4AD3-25E7-4944-8CB7-9A36B4317D2B}" type="parTrans" cxnId="{E921845F-8163-4060-A78D-F0A6827BD6DA}">
      <dgm:prSet/>
      <dgm:spPr/>
      <dgm:t>
        <a:bodyPr/>
        <a:lstStyle/>
        <a:p>
          <a:endParaRPr lang="zh-CN" altLang="en-US"/>
        </a:p>
      </dgm:t>
    </dgm:pt>
    <dgm:pt modelId="{852A4675-C92C-4D88-A68F-902EF650B7EF}" type="sibTrans" cxnId="{E921845F-8163-4060-A78D-F0A6827BD6DA}">
      <dgm:prSet/>
      <dgm:spPr/>
      <dgm:t>
        <a:bodyPr/>
        <a:lstStyle/>
        <a:p>
          <a:endParaRPr lang="zh-CN" altLang="en-US"/>
        </a:p>
      </dgm:t>
    </dgm:pt>
    <dgm:pt modelId="{9F132F59-EA6A-4787-B5CE-59BD250C896B}">
      <dgm:prSet phldrT="[文本]"/>
      <dgm:spPr/>
      <dgm:t>
        <a:bodyPr/>
        <a:lstStyle/>
        <a:p>
          <a:r>
            <a:rPr lang="zh-CN" altLang="en-US" dirty="0"/>
            <a:t>计算方法</a:t>
          </a:r>
        </a:p>
      </dgm:t>
    </dgm:pt>
    <dgm:pt modelId="{F2E333AE-55CB-4429-AEDD-B5C3D00F4634}" type="parTrans" cxnId="{9BEE3383-C232-4634-864D-8A609E999781}">
      <dgm:prSet/>
      <dgm:spPr/>
      <dgm:t>
        <a:bodyPr/>
        <a:lstStyle/>
        <a:p>
          <a:endParaRPr lang="zh-CN" altLang="en-US"/>
        </a:p>
      </dgm:t>
    </dgm:pt>
    <dgm:pt modelId="{09D8AC89-B021-4BF2-9986-6BA00209ED45}" type="sibTrans" cxnId="{9BEE3383-C232-4634-864D-8A609E999781}">
      <dgm:prSet/>
      <dgm:spPr/>
      <dgm:t>
        <a:bodyPr/>
        <a:lstStyle/>
        <a:p>
          <a:endParaRPr lang="zh-CN" altLang="en-US"/>
        </a:p>
      </dgm:t>
    </dgm:pt>
    <dgm:pt modelId="{67F276AF-445A-4D09-8EC6-CF681E64E47D}">
      <dgm:prSet phldrT="[文本]" phldr="1"/>
      <dgm:spPr/>
      <dgm:t>
        <a:bodyPr/>
        <a:lstStyle/>
        <a:p>
          <a:endParaRPr lang="zh-CN" altLang="en-US"/>
        </a:p>
      </dgm:t>
    </dgm:pt>
    <dgm:pt modelId="{E41A0F22-2F9C-43B9-84C0-88251BE6C6C9}" type="parTrans" cxnId="{C05C05A8-790C-4CA6-98CA-C6E93F2AA452}">
      <dgm:prSet/>
      <dgm:spPr/>
      <dgm:t>
        <a:bodyPr/>
        <a:lstStyle/>
        <a:p>
          <a:endParaRPr lang="zh-CN" altLang="en-US"/>
        </a:p>
      </dgm:t>
    </dgm:pt>
    <dgm:pt modelId="{C2B0B998-3F0F-4FD6-B9B9-AFA023388A47}" type="sibTrans" cxnId="{C05C05A8-790C-4CA6-98CA-C6E93F2AA452}">
      <dgm:prSet/>
      <dgm:spPr/>
      <dgm:t>
        <a:bodyPr/>
        <a:lstStyle/>
        <a:p>
          <a:endParaRPr lang="zh-CN" altLang="en-US"/>
        </a:p>
      </dgm:t>
    </dgm:pt>
    <dgm:pt modelId="{1462D98D-297F-4378-9CBD-19A7AC4E0588}">
      <dgm:prSet phldrT="[文本]"/>
      <dgm:spPr/>
      <dgm:t>
        <a:bodyPr/>
        <a:lstStyle/>
        <a:p>
          <a:r>
            <a:rPr lang="zh-CN" altLang="en-US" dirty="0"/>
            <a:t>用户</a:t>
          </a:r>
        </a:p>
      </dgm:t>
    </dgm:pt>
    <dgm:pt modelId="{62A81EAB-163F-4CFB-AB0E-CBCD685C3F31}" type="parTrans" cxnId="{87A8A3CE-D7C6-4CC3-B227-E2FD41332212}">
      <dgm:prSet/>
      <dgm:spPr/>
      <dgm:t>
        <a:bodyPr/>
        <a:lstStyle/>
        <a:p>
          <a:endParaRPr lang="zh-CN" altLang="en-US"/>
        </a:p>
      </dgm:t>
    </dgm:pt>
    <dgm:pt modelId="{C6622ECA-B243-41F0-8650-DCFBE75AD632}" type="sibTrans" cxnId="{87A8A3CE-D7C6-4CC3-B227-E2FD41332212}">
      <dgm:prSet/>
      <dgm:spPr/>
      <dgm:t>
        <a:bodyPr/>
        <a:lstStyle/>
        <a:p>
          <a:endParaRPr lang="zh-CN" altLang="en-US"/>
        </a:p>
      </dgm:t>
    </dgm:pt>
    <dgm:pt modelId="{50583D64-277F-4B0B-8988-2470B12AB558}">
      <dgm:prSet phldrT="[文本]" phldr="1"/>
      <dgm:spPr/>
      <dgm:t>
        <a:bodyPr/>
        <a:lstStyle/>
        <a:p>
          <a:endParaRPr lang="zh-CN" altLang="en-US"/>
        </a:p>
      </dgm:t>
    </dgm:pt>
    <dgm:pt modelId="{6FF2F914-9B00-4C32-9C2B-6EAA6A165D76}" type="parTrans" cxnId="{F3F4C781-923C-4B57-B221-258897D5CE51}">
      <dgm:prSet/>
      <dgm:spPr/>
      <dgm:t>
        <a:bodyPr/>
        <a:lstStyle/>
        <a:p>
          <a:endParaRPr lang="zh-CN" altLang="en-US"/>
        </a:p>
      </dgm:t>
    </dgm:pt>
    <dgm:pt modelId="{B800785C-9C72-483D-8CF1-ED4277C5CFB1}" type="sibTrans" cxnId="{F3F4C781-923C-4B57-B221-258897D5CE51}">
      <dgm:prSet/>
      <dgm:spPr/>
      <dgm:t>
        <a:bodyPr/>
        <a:lstStyle/>
        <a:p>
          <a:endParaRPr lang="zh-CN" altLang="en-US"/>
        </a:p>
      </dgm:t>
    </dgm:pt>
    <dgm:pt modelId="{3F84A88E-52D1-4AAF-8F78-5E1F661BB61B}" type="pres">
      <dgm:prSet presAssocID="{6A446059-C611-4C3D-8DAD-530F4600CB9F}" presName="compositeShape" presStyleCnt="0">
        <dgm:presLayoutVars>
          <dgm:chMax val="7"/>
          <dgm:dir/>
          <dgm:resizeHandles val="exact"/>
        </dgm:presLayoutVars>
      </dgm:prSet>
      <dgm:spPr/>
      <dgm:t>
        <a:bodyPr/>
        <a:lstStyle/>
        <a:p>
          <a:endParaRPr lang="zh-CN" altLang="en-US"/>
        </a:p>
      </dgm:t>
    </dgm:pt>
    <dgm:pt modelId="{781C7C5F-26DF-4786-B470-3ADC5868A24E}" type="pres">
      <dgm:prSet presAssocID="{7DEFCC1A-0029-493E-BD6C-C95389F18E96}" presName="circ1" presStyleLbl="vennNode1" presStyleIdx="0" presStyleCnt="4"/>
      <dgm:spPr/>
      <dgm:t>
        <a:bodyPr/>
        <a:lstStyle/>
        <a:p>
          <a:endParaRPr lang="zh-CN" altLang="en-US"/>
        </a:p>
      </dgm:t>
    </dgm:pt>
    <dgm:pt modelId="{FB1353CC-8C8B-4704-B893-1BF90AEF0DCD}" type="pres">
      <dgm:prSet presAssocID="{7DEFCC1A-0029-493E-BD6C-C95389F18E96}" presName="circ1Tx" presStyleLbl="revTx" presStyleIdx="0" presStyleCnt="0">
        <dgm:presLayoutVars>
          <dgm:chMax val="0"/>
          <dgm:chPref val="0"/>
          <dgm:bulletEnabled val="1"/>
        </dgm:presLayoutVars>
      </dgm:prSet>
      <dgm:spPr/>
      <dgm:t>
        <a:bodyPr/>
        <a:lstStyle/>
        <a:p>
          <a:endParaRPr lang="zh-CN" altLang="en-US"/>
        </a:p>
      </dgm:t>
    </dgm:pt>
    <dgm:pt modelId="{2DCFACB0-A485-4C79-B84A-BCB7AE6FEC3E}" type="pres">
      <dgm:prSet presAssocID="{3A249F3D-24C6-4C4E-B7A5-1ECC0F320D5B}" presName="circ2" presStyleLbl="vennNode1" presStyleIdx="1" presStyleCnt="4"/>
      <dgm:spPr/>
      <dgm:t>
        <a:bodyPr/>
        <a:lstStyle/>
        <a:p>
          <a:endParaRPr lang="zh-CN" altLang="en-US"/>
        </a:p>
      </dgm:t>
    </dgm:pt>
    <dgm:pt modelId="{15C88B51-79BA-4832-AEC8-4E35CDD64F90}" type="pres">
      <dgm:prSet presAssocID="{3A249F3D-24C6-4C4E-B7A5-1ECC0F320D5B}" presName="circ2Tx" presStyleLbl="revTx" presStyleIdx="0" presStyleCnt="0">
        <dgm:presLayoutVars>
          <dgm:chMax val="0"/>
          <dgm:chPref val="0"/>
          <dgm:bulletEnabled val="1"/>
        </dgm:presLayoutVars>
      </dgm:prSet>
      <dgm:spPr/>
      <dgm:t>
        <a:bodyPr/>
        <a:lstStyle/>
        <a:p>
          <a:endParaRPr lang="zh-CN" altLang="en-US"/>
        </a:p>
      </dgm:t>
    </dgm:pt>
    <dgm:pt modelId="{A9E12AAB-03B9-4C6F-A61C-DA0042C9EA42}" type="pres">
      <dgm:prSet presAssocID="{9F132F59-EA6A-4787-B5CE-59BD250C896B}" presName="circ3" presStyleLbl="vennNode1" presStyleIdx="2" presStyleCnt="4"/>
      <dgm:spPr/>
      <dgm:t>
        <a:bodyPr/>
        <a:lstStyle/>
        <a:p>
          <a:endParaRPr lang="zh-CN" altLang="en-US"/>
        </a:p>
      </dgm:t>
    </dgm:pt>
    <dgm:pt modelId="{2AD649E4-B56A-458F-813B-B040A6B83254}" type="pres">
      <dgm:prSet presAssocID="{9F132F59-EA6A-4787-B5CE-59BD250C896B}" presName="circ3Tx" presStyleLbl="revTx" presStyleIdx="0" presStyleCnt="0">
        <dgm:presLayoutVars>
          <dgm:chMax val="0"/>
          <dgm:chPref val="0"/>
          <dgm:bulletEnabled val="1"/>
        </dgm:presLayoutVars>
      </dgm:prSet>
      <dgm:spPr/>
      <dgm:t>
        <a:bodyPr/>
        <a:lstStyle/>
        <a:p>
          <a:endParaRPr lang="zh-CN" altLang="en-US"/>
        </a:p>
      </dgm:t>
    </dgm:pt>
    <dgm:pt modelId="{E22F8C3A-FD0D-4DA2-A102-8CDF560E01DF}" type="pres">
      <dgm:prSet presAssocID="{1462D98D-297F-4378-9CBD-19A7AC4E0588}" presName="circ4" presStyleLbl="vennNode1" presStyleIdx="3" presStyleCnt="4"/>
      <dgm:spPr/>
      <dgm:t>
        <a:bodyPr/>
        <a:lstStyle/>
        <a:p>
          <a:endParaRPr lang="zh-CN" altLang="en-US"/>
        </a:p>
      </dgm:t>
    </dgm:pt>
    <dgm:pt modelId="{1F810E24-7FC6-412B-9486-93604AD37EBA}" type="pres">
      <dgm:prSet presAssocID="{1462D98D-297F-4378-9CBD-19A7AC4E0588}" presName="circ4Tx" presStyleLbl="revTx" presStyleIdx="0" presStyleCnt="0">
        <dgm:presLayoutVars>
          <dgm:chMax val="0"/>
          <dgm:chPref val="0"/>
          <dgm:bulletEnabled val="1"/>
        </dgm:presLayoutVars>
      </dgm:prSet>
      <dgm:spPr/>
      <dgm:t>
        <a:bodyPr/>
        <a:lstStyle/>
        <a:p>
          <a:endParaRPr lang="zh-CN" altLang="en-US"/>
        </a:p>
      </dgm:t>
    </dgm:pt>
  </dgm:ptLst>
  <dgm:cxnLst>
    <dgm:cxn modelId="{4A8FC566-A2D4-4329-8337-50E955F0102F}" type="presOf" srcId="{9AC2108B-89E2-43B7-8F89-3403B4A04244}" destId="{781C7C5F-26DF-4786-B470-3ADC5868A24E}" srcOrd="0" destOrd="1" presId="urn:microsoft.com/office/officeart/2005/8/layout/venn1"/>
    <dgm:cxn modelId="{9BEE3383-C232-4634-864D-8A609E999781}" srcId="{6A446059-C611-4C3D-8DAD-530F4600CB9F}" destId="{9F132F59-EA6A-4787-B5CE-59BD250C896B}" srcOrd="2" destOrd="0" parTransId="{F2E333AE-55CB-4429-AEDD-B5C3D00F4634}" sibTransId="{09D8AC89-B021-4BF2-9986-6BA00209ED45}"/>
    <dgm:cxn modelId="{B9A40EA0-8C75-4495-BF3B-5EA5C4D862B3}" type="presOf" srcId="{1183A6C8-E40D-4874-8BF6-EB03083E0185}" destId="{15C88B51-79BA-4832-AEC8-4E35CDD64F90}" srcOrd="1" destOrd="1" presId="urn:microsoft.com/office/officeart/2005/8/layout/venn1"/>
    <dgm:cxn modelId="{DB03EDF8-CF2E-4F8C-A11F-E95BF25465BF}" type="presOf" srcId="{3A249F3D-24C6-4C4E-B7A5-1ECC0F320D5B}" destId="{2DCFACB0-A485-4C79-B84A-BCB7AE6FEC3E}" srcOrd="0" destOrd="0" presId="urn:microsoft.com/office/officeart/2005/8/layout/venn1"/>
    <dgm:cxn modelId="{99687BB9-749F-4FC0-A4FC-6AB35B4AC6D7}" type="presOf" srcId="{7DEFCC1A-0029-493E-BD6C-C95389F18E96}" destId="{FB1353CC-8C8B-4704-B893-1BF90AEF0DCD}" srcOrd="1" destOrd="0" presId="urn:microsoft.com/office/officeart/2005/8/layout/venn1"/>
    <dgm:cxn modelId="{EE2F1262-7FDB-4655-BA1C-9BBE8D42C1E6}" type="presOf" srcId="{1462D98D-297F-4378-9CBD-19A7AC4E0588}" destId="{E22F8C3A-FD0D-4DA2-A102-8CDF560E01DF}" srcOrd="0" destOrd="0" presId="urn:microsoft.com/office/officeart/2005/8/layout/venn1"/>
    <dgm:cxn modelId="{D85E1CAF-C3B1-4ED4-9BDA-CBF206D41D18}" type="presOf" srcId="{3A249F3D-24C6-4C4E-B7A5-1ECC0F320D5B}" destId="{15C88B51-79BA-4832-AEC8-4E35CDD64F90}" srcOrd="1" destOrd="0" presId="urn:microsoft.com/office/officeart/2005/8/layout/venn1"/>
    <dgm:cxn modelId="{ACF1EE5E-F1BC-457D-82AB-F88967483AD9}" type="presOf" srcId="{7DEFCC1A-0029-493E-BD6C-C95389F18E96}" destId="{781C7C5F-26DF-4786-B470-3ADC5868A24E}" srcOrd="0" destOrd="0" presId="urn:microsoft.com/office/officeart/2005/8/layout/venn1"/>
    <dgm:cxn modelId="{F9BFBA49-A941-45B2-95A9-99402BFC4F6C}" srcId="{7DEFCC1A-0029-493E-BD6C-C95389F18E96}" destId="{9AC2108B-89E2-43B7-8F89-3403B4A04244}" srcOrd="0" destOrd="0" parTransId="{660BE289-A501-4971-96C7-6ABEED7F1DA3}" sibTransId="{A2D188AE-51DF-4A6D-839F-19FEE4CB41E4}"/>
    <dgm:cxn modelId="{C55F4759-D3AB-4C57-B04B-014703514CC7}" type="presOf" srcId="{9F132F59-EA6A-4787-B5CE-59BD250C896B}" destId="{A9E12AAB-03B9-4C6F-A61C-DA0042C9EA42}" srcOrd="0" destOrd="0" presId="urn:microsoft.com/office/officeart/2005/8/layout/venn1"/>
    <dgm:cxn modelId="{F3F4C781-923C-4B57-B221-258897D5CE51}" srcId="{1462D98D-297F-4378-9CBD-19A7AC4E0588}" destId="{50583D64-277F-4B0B-8988-2470B12AB558}" srcOrd="0" destOrd="0" parTransId="{6FF2F914-9B00-4C32-9C2B-6EAA6A165D76}" sibTransId="{B800785C-9C72-483D-8CF1-ED4277C5CFB1}"/>
    <dgm:cxn modelId="{E921845F-8163-4060-A78D-F0A6827BD6DA}" srcId="{3A249F3D-24C6-4C4E-B7A5-1ECC0F320D5B}" destId="{1183A6C8-E40D-4874-8BF6-EB03083E0185}" srcOrd="0" destOrd="0" parTransId="{A27B4AD3-25E7-4944-8CB7-9A36B4317D2B}" sibTransId="{852A4675-C92C-4D88-A68F-902EF650B7EF}"/>
    <dgm:cxn modelId="{44A0E9BA-EDFD-470C-8A5D-ED62F643C22C}" type="presOf" srcId="{9F132F59-EA6A-4787-B5CE-59BD250C896B}" destId="{2AD649E4-B56A-458F-813B-B040A6B83254}" srcOrd="1" destOrd="0" presId="urn:microsoft.com/office/officeart/2005/8/layout/venn1"/>
    <dgm:cxn modelId="{84868BF8-97DB-46E4-B7F1-0D509F1B50BD}" type="presOf" srcId="{1462D98D-297F-4378-9CBD-19A7AC4E0588}" destId="{1F810E24-7FC6-412B-9486-93604AD37EBA}" srcOrd="1" destOrd="0" presId="urn:microsoft.com/office/officeart/2005/8/layout/venn1"/>
    <dgm:cxn modelId="{C13A2000-44D8-476C-97BC-18079EC39BAB}" srcId="{6A446059-C611-4C3D-8DAD-530F4600CB9F}" destId="{7DEFCC1A-0029-493E-BD6C-C95389F18E96}" srcOrd="0" destOrd="0" parTransId="{C1C10B29-4E0E-4CA7-A913-2D461E71C9F1}" sibTransId="{393D040D-864A-482B-8D6F-ABD2F715A4CD}"/>
    <dgm:cxn modelId="{D341928F-43AD-4242-BAB1-4997872637B3}" type="presOf" srcId="{67F276AF-445A-4D09-8EC6-CF681E64E47D}" destId="{2AD649E4-B56A-458F-813B-B040A6B83254}" srcOrd="1" destOrd="1" presId="urn:microsoft.com/office/officeart/2005/8/layout/venn1"/>
    <dgm:cxn modelId="{87A8A3CE-D7C6-4CC3-B227-E2FD41332212}" srcId="{6A446059-C611-4C3D-8DAD-530F4600CB9F}" destId="{1462D98D-297F-4378-9CBD-19A7AC4E0588}" srcOrd="3" destOrd="0" parTransId="{62A81EAB-163F-4CFB-AB0E-CBCD685C3F31}" sibTransId="{C6622ECA-B243-41F0-8650-DCFBE75AD632}"/>
    <dgm:cxn modelId="{5904C6C3-6FFF-4622-B615-C99B051B502F}" type="presOf" srcId="{6A446059-C611-4C3D-8DAD-530F4600CB9F}" destId="{3F84A88E-52D1-4AAF-8F78-5E1F661BB61B}" srcOrd="0" destOrd="0" presId="urn:microsoft.com/office/officeart/2005/8/layout/venn1"/>
    <dgm:cxn modelId="{AF3FF318-01A1-4FF4-A378-805EB5C2E644}" srcId="{6A446059-C611-4C3D-8DAD-530F4600CB9F}" destId="{3A249F3D-24C6-4C4E-B7A5-1ECC0F320D5B}" srcOrd="1" destOrd="0" parTransId="{B5648D4B-14DB-4638-8663-B531DCF8A6CC}" sibTransId="{F479A524-1F50-450E-B10D-D8878F782E92}"/>
    <dgm:cxn modelId="{3B143E8E-BF63-4351-BB81-D49985DCCEC5}" type="presOf" srcId="{9AC2108B-89E2-43B7-8F89-3403B4A04244}" destId="{FB1353CC-8C8B-4704-B893-1BF90AEF0DCD}" srcOrd="1" destOrd="1" presId="urn:microsoft.com/office/officeart/2005/8/layout/venn1"/>
    <dgm:cxn modelId="{C05C05A8-790C-4CA6-98CA-C6E93F2AA452}" srcId="{9F132F59-EA6A-4787-B5CE-59BD250C896B}" destId="{67F276AF-445A-4D09-8EC6-CF681E64E47D}" srcOrd="0" destOrd="0" parTransId="{E41A0F22-2F9C-43B9-84C0-88251BE6C6C9}" sibTransId="{C2B0B998-3F0F-4FD6-B9B9-AFA023388A47}"/>
    <dgm:cxn modelId="{BF8DFC8A-DB44-415D-966F-5217D29C6534}" type="presOf" srcId="{67F276AF-445A-4D09-8EC6-CF681E64E47D}" destId="{A9E12AAB-03B9-4C6F-A61C-DA0042C9EA42}" srcOrd="0" destOrd="1" presId="urn:microsoft.com/office/officeart/2005/8/layout/venn1"/>
    <dgm:cxn modelId="{406FD6C8-9F92-4649-929C-AFA985E9B02A}" type="presOf" srcId="{50583D64-277F-4B0B-8988-2470B12AB558}" destId="{E22F8C3A-FD0D-4DA2-A102-8CDF560E01DF}" srcOrd="0" destOrd="1" presId="urn:microsoft.com/office/officeart/2005/8/layout/venn1"/>
    <dgm:cxn modelId="{F75019A7-4BD3-4BBF-96A1-6F56169F2478}" type="presOf" srcId="{50583D64-277F-4B0B-8988-2470B12AB558}" destId="{1F810E24-7FC6-412B-9486-93604AD37EBA}" srcOrd="1" destOrd="1" presId="urn:microsoft.com/office/officeart/2005/8/layout/venn1"/>
    <dgm:cxn modelId="{2FEA727B-B69E-4D4A-9459-42A9347C80F0}" type="presOf" srcId="{1183A6C8-E40D-4874-8BF6-EB03083E0185}" destId="{2DCFACB0-A485-4C79-B84A-BCB7AE6FEC3E}" srcOrd="0" destOrd="1" presId="urn:microsoft.com/office/officeart/2005/8/layout/venn1"/>
    <dgm:cxn modelId="{8AC20826-159E-4F26-85BE-0DF8F3921E58}" type="presParOf" srcId="{3F84A88E-52D1-4AAF-8F78-5E1F661BB61B}" destId="{781C7C5F-26DF-4786-B470-3ADC5868A24E}" srcOrd="0" destOrd="0" presId="urn:microsoft.com/office/officeart/2005/8/layout/venn1"/>
    <dgm:cxn modelId="{3BC9C18E-FAFB-4BE5-B758-5B18C22698F7}" type="presParOf" srcId="{3F84A88E-52D1-4AAF-8F78-5E1F661BB61B}" destId="{FB1353CC-8C8B-4704-B893-1BF90AEF0DCD}" srcOrd="1" destOrd="0" presId="urn:microsoft.com/office/officeart/2005/8/layout/venn1"/>
    <dgm:cxn modelId="{2632DABF-2792-424C-89BE-53C5FE848E51}" type="presParOf" srcId="{3F84A88E-52D1-4AAF-8F78-5E1F661BB61B}" destId="{2DCFACB0-A485-4C79-B84A-BCB7AE6FEC3E}" srcOrd="2" destOrd="0" presId="urn:microsoft.com/office/officeart/2005/8/layout/venn1"/>
    <dgm:cxn modelId="{213840C9-FE9C-41D5-BE52-EB6C8371844E}" type="presParOf" srcId="{3F84A88E-52D1-4AAF-8F78-5E1F661BB61B}" destId="{15C88B51-79BA-4832-AEC8-4E35CDD64F90}" srcOrd="3" destOrd="0" presId="urn:microsoft.com/office/officeart/2005/8/layout/venn1"/>
    <dgm:cxn modelId="{0149CB93-F265-4C94-A921-3EE2164259C0}" type="presParOf" srcId="{3F84A88E-52D1-4AAF-8F78-5E1F661BB61B}" destId="{A9E12AAB-03B9-4C6F-A61C-DA0042C9EA42}" srcOrd="4" destOrd="0" presId="urn:microsoft.com/office/officeart/2005/8/layout/venn1"/>
    <dgm:cxn modelId="{03E5CCD6-12A5-4690-89A9-F96736F33437}" type="presParOf" srcId="{3F84A88E-52D1-4AAF-8F78-5E1F661BB61B}" destId="{2AD649E4-B56A-458F-813B-B040A6B83254}" srcOrd="5" destOrd="0" presId="urn:microsoft.com/office/officeart/2005/8/layout/venn1"/>
    <dgm:cxn modelId="{DF9FDF80-BA33-473C-869A-CC01BF0C9B08}" type="presParOf" srcId="{3F84A88E-52D1-4AAF-8F78-5E1F661BB61B}" destId="{E22F8C3A-FD0D-4DA2-A102-8CDF560E01DF}" srcOrd="6" destOrd="0" presId="urn:microsoft.com/office/officeart/2005/8/layout/venn1"/>
    <dgm:cxn modelId="{92A1BDBC-4A42-433A-A7DD-5D2E81566F96}" type="presParOf" srcId="{3F84A88E-52D1-4AAF-8F78-5E1F661BB61B}" destId="{1F810E24-7FC6-412B-9486-93604AD37EBA}" srcOrd="7" destOrd="0" presId="urn:microsoft.com/office/officeart/2005/8/layout/ven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27A2880-395F-4F04-A6B8-82B1801684D1}" type="doc">
      <dgm:prSet loTypeId="urn:microsoft.com/office/officeart/2005/8/layout/venn3" loCatId="relationship" qsTypeId="urn:microsoft.com/office/officeart/2005/8/quickstyle/simple1" qsCatId="simple" csTypeId="urn:microsoft.com/office/officeart/2005/8/colors/colorful1" csCatId="colorful" phldr="1"/>
      <dgm:spPr/>
      <dgm:t>
        <a:bodyPr/>
        <a:lstStyle/>
        <a:p>
          <a:endParaRPr lang="zh-CN" altLang="en-US"/>
        </a:p>
      </dgm:t>
    </dgm:pt>
    <dgm:pt modelId="{D1657290-8733-488A-9C73-C7C011D2E30E}">
      <dgm:prSet phldrT="[文本]" custT="1"/>
      <dgm:spPr/>
      <dgm:t>
        <a:bodyPr/>
        <a:lstStyle/>
        <a:p>
          <a:r>
            <a:rPr lang="zh-CN" altLang="en-US" sz="1800" dirty="0"/>
            <a:t>数据</a:t>
          </a:r>
        </a:p>
      </dgm:t>
    </dgm:pt>
    <dgm:pt modelId="{5D9B85E2-3C13-4328-8B95-20974C2036D6}" type="parTrans" cxnId="{E8ACE957-9E11-4738-A0F6-D5402038F3EF}">
      <dgm:prSet/>
      <dgm:spPr/>
      <dgm:t>
        <a:bodyPr/>
        <a:lstStyle/>
        <a:p>
          <a:endParaRPr lang="zh-CN" altLang="en-US"/>
        </a:p>
      </dgm:t>
    </dgm:pt>
    <dgm:pt modelId="{602886E3-6ACD-4CCA-9F25-09E9A7CF4E80}" type="sibTrans" cxnId="{E8ACE957-9E11-4738-A0F6-D5402038F3EF}">
      <dgm:prSet/>
      <dgm:spPr/>
      <dgm:t>
        <a:bodyPr/>
        <a:lstStyle/>
        <a:p>
          <a:endParaRPr lang="zh-CN" altLang="en-US"/>
        </a:p>
      </dgm:t>
    </dgm:pt>
    <dgm:pt modelId="{85B98582-1402-4B03-9FE3-E607AC163D4A}">
      <dgm:prSet phldrT="[文本]" custT="1"/>
      <dgm:spPr/>
      <dgm:t>
        <a:bodyPr/>
        <a:lstStyle/>
        <a:p>
          <a:r>
            <a:rPr lang="zh-CN" altLang="en-US" sz="1800" dirty="0"/>
            <a:t>数据</a:t>
          </a:r>
        </a:p>
      </dgm:t>
    </dgm:pt>
    <dgm:pt modelId="{10AD475D-F566-47A9-BFF8-34359AEDCAAF}" type="parTrans" cxnId="{FBBAE036-C8D7-4E01-A078-261895875CBD}">
      <dgm:prSet/>
      <dgm:spPr/>
      <dgm:t>
        <a:bodyPr/>
        <a:lstStyle/>
        <a:p>
          <a:endParaRPr lang="zh-CN" altLang="en-US"/>
        </a:p>
      </dgm:t>
    </dgm:pt>
    <dgm:pt modelId="{15BDA56A-CBFE-4E2A-9970-180FB3D5E8AA}" type="sibTrans" cxnId="{FBBAE036-C8D7-4E01-A078-261895875CBD}">
      <dgm:prSet/>
      <dgm:spPr/>
      <dgm:t>
        <a:bodyPr/>
        <a:lstStyle/>
        <a:p>
          <a:endParaRPr lang="zh-CN" altLang="en-US"/>
        </a:p>
      </dgm:t>
    </dgm:pt>
    <dgm:pt modelId="{D7F63DC7-3EB9-4CBC-A803-6D639F7ECA79}" type="pres">
      <dgm:prSet presAssocID="{427A2880-395F-4F04-A6B8-82B1801684D1}" presName="Name0" presStyleCnt="0">
        <dgm:presLayoutVars>
          <dgm:dir/>
          <dgm:resizeHandles val="exact"/>
        </dgm:presLayoutVars>
      </dgm:prSet>
      <dgm:spPr/>
      <dgm:t>
        <a:bodyPr/>
        <a:lstStyle/>
        <a:p>
          <a:endParaRPr lang="zh-CN" altLang="en-US"/>
        </a:p>
      </dgm:t>
    </dgm:pt>
    <dgm:pt modelId="{9BAF608B-8F8D-4BEF-8CC5-DFCC52CD4FC2}" type="pres">
      <dgm:prSet presAssocID="{D1657290-8733-488A-9C73-C7C011D2E30E}" presName="Name5" presStyleLbl="vennNode1" presStyleIdx="0" presStyleCnt="2">
        <dgm:presLayoutVars>
          <dgm:bulletEnabled val="1"/>
        </dgm:presLayoutVars>
      </dgm:prSet>
      <dgm:spPr/>
      <dgm:t>
        <a:bodyPr/>
        <a:lstStyle/>
        <a:p>
          <a:endParaRPr lang="zh-CN" altLang="en-US"/>
        </a:p>
      </dgm:t>
    </dgm:pt>
    <dgm:pt modelId="{D0149637-9DBB-4B4A-A815-4D12A22DFE25}" type="pres">
      <dgm:prSet presAssocID="{602886E3-6ACD-4CCA-9F25-09E9A7CF4E80}" presName="space" presStyleCnt="0"/>
      <dgm:spPr/>
    </dgm:pt>
    <dgm:pt modelId="{19C21B2D-2107-4D24-8D86-29C33125AC2D}" type="pres">
      <dgm:prSet presAssocID="{85B98582-1402-4B03-9FE3-E607AC163D4A}" presName="Name5" presStyleLbl="vennNode1" presStyleIdx="1" presStyleCnt="2">
        <dgm:presLayoutVars>
          <dgm:bulletEnabled val="1"/>
        </dgm:presLayoutVars>
      </dgm:prSet>
      <dgm:spPr/>
      <dgm:t>
        <a:bodyPr/>
        <a:lstStyle/>
        <a:p>
          <a:endParaRPr lang="zh-CN" altLang="en-US"/>
        </a:p>
      </dgm:t>
    </dgm:pt>
  </dgm:ptLst>
  <dgm:cxnLst>
    <dgm:cxn modelId="{E752082A-36FD-4EAA-8B4F-328F8E329162}" type="presOf" srcId="{D1657290-8733-488A-9C73-C7C011D2E30E}" destId="{9BAF608B-8F8D-4BEF-8CC5-DFCC52CD4FC2}" srcOrd="0" destOrd="0" presId="urn:microsoft.com/office/officeart/2005/8/layout/venn3"/>
    <dgm:cxn modelId="{A2D338F4-A2E1-4428-B620-899E340D59FC}" type="presOf" srcId="{427A2880-395F-4F04-A6B8-82B1801684D1}" destId="{D7F63DC7-3EB9-4CBC-A803-6D639F7ECA79}" srcOrd="0" destOrd="0" presId="urn:microsoft.com/office/officeart/2005/8/layout/venn3"/>
    <dgm:cxn modelId="{7BE4D1A3-A689-4DD7-A949-389BF1D6DEA4}" type="presOf" srcId="{85B98582-1402-4B03-9FE3-E607AC163D4A}" destId="{19C21B2D-2107-4D24-8D86-29C33125AC2D}" srcOrd="0" destOrd="0" presId="urn:microsoft.com/office/officeart/2005/8/layout/venn3"/>
    <dgm:cxn modelId="{FBBAE036-C8D7-4E01-A078-261895875CBD}" srcId="{427A2880-395F-4F04-A6B8-82B1801684D1}" destId="{85B98582-1402-4B03-9FE3-E607AC163D4A}" srcOrd="1" destOrd="0" parTransId="{10AD475D-F566-47A9-BFF8-34359AEDCAAF}" sibTransId="{15BDA56A-CBFE-4E2A-9970-180FB3D5E8AA}"/>
    <dgm:cxn modelId="{E8ACE957-9E11-4738-A0F6-D5402038F3EF}" srcId="{427A2880-395F-4F04-A6B8-82B1801684D1}" destId="{D1657290-8733-488A-9C73-C7C011D2E30E}" srcOrd="0" destOrd="0" parTransId="{5D9B85E2-3C13-4328-8B95-20974C2036D6}" sibTransId="{602886E3-6ACD-4CCA-9F25-09E9A7CF4E80}"/>
    <dgm:cxn modelId="{BACEAA21-84EF-4200-976F-1B4E70110B3D}" type="presParOf" srcId="{D7F63DC7-3EB9-4CBC-A803-6D639F7ECA79}" destId="{9BAF608B-8F8D-4BEF-8CC5-DFCC52CD4FC2}" srcOrd="0" destOrd="0" presId="urn:microsoft.com/office/officeart/2005/8/layout/venn3"/>
    <dgm:cxn modelId="{DBEF07C7-798C-4319-85E9-24410999E32E}" type="presParOf" srcId="{D7F63DC7-3EB9-4CBC-A803-6D639F7ECA79}" destId="{D0149637-9DBB-4B4A-A815-4D12A22DFE25}" srcOrd="1" destOrd="0" presId="urn:microsoft.com/office/officeart/2005/8/layout/venn3"/>
    <dgm:cxn modelId="{F07AD259-15D1-451D-AD6A-F46350F14996}" type="presParOf" srcId="{D7F63DC7-3EB9-4CBC-A803-6D639F7ECA79}" destId="{19C21B2D-2107-4D24-8D86-29C33125AC2D}" srcOrd="2" destOrd="0" presId="urn:microsoft.com/office/officeart/2005/8/layout/venn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bg1">
            <a:lumMod val="65000"/>
          </a:schemeClr>
        </a:solidFill>
      </dgm:spPr>
      <dgm:t>
        <a:bodyPr/>
        <a:lstStyle/>
        <a:p>
          <a:r>
            <a:rPr lang="en-US" altLang="zh-CN" dirty="0"/>
            <a:t>2.</a:t>
          </a:r>
          <a:r>
            <a:rPr lang="zh-CN" altLang="en-US" dirty="0"/>
            <a:t>最新工作进展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1">
            <a:lumMod val="65000"/>
          </a:schemeClr>
        </a:solidFill>
      </dgm:spPr>
      <dgm:t>
        <a:bodyPr/>
        <a:lstStyle/>
        <a:p>
          <a:r>
            <a:rPr lang="en-US" altLang="zh-CN" dirty="0"/>
            <a:t>3.</a:t>
          </a:r>
          <a:r>
            <a:rPr lang="zh-CN" altLang="en-US" dirty="0"/>
            <a:t>未来工作</a:t>
          </a:r>
          <a:r>
            <a:rPr lang="zh-Hans" altLang="en-US" b="0" dirty="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t>
        <a:bodyPr/>
        <a:lstStyle/>
        <a:p>
          <a:endParaRPr lang="zh-CN" altLang="en-US"/>
        </a:p>
      </dgm:t>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t>
        <a:bodyPr/>
        <a:lstStyle/>
        <a:p>
          <a:endParaRPr lang="zh-CN" altLang="en-US"/>
        </a:p>
      </dgm:t>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t>
        <a:bodyPr/>
        <a:lstStyle/>
        <a:p>
          <a:endParaRPr lang="zh-CN" altLang="en-US"/>
        </a:p>
      </dgm:t>
    </dgm:pt>
  </dgm:ptLst>
  <dgm:cxnLst>
    <dgm:cxn modelId="{6A8094D7-980A-448F-80B7-CE69A68E13E7}" type="presOf" srcId="{09FEEF98-66D8-4266-9535-59667BCA2E50}" destId="{D7A831F6-224E-4255-B33E-DD2359E3B625}"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F47B8026-3A9A-40F3-B4A8-FCC0DCA6A730}" srcId="{A6AD3BAA-9012-48AF-8113-54AD8DB43514}" destId="{FE0B8CEE-7931-4C6C-ABAD-786E9B835F96}" srcOrd="2" destOrd="0" parTransId="{7E84AF53-2FA2-4DF4-96A1-DC3CD900E0A3}" sibTransId="{1FA52AE0-DFB7-42CE-A86F-60A71B16BDF1}"/>
    <dgm:cxn modelId="{14560BD8-FEB6-4AC3-8464-ADA742CCF85A}" type="presOf" srcId="{FE0B8CEE-7931-4C6C-ABAD-786E9B835F96}" destId="{25B85B47-B55F-40A6-95E0-5ED6A9B870BF}" srcOrd="0" destOrd="0" presId="urn:microsoft.com/office/officeart/2005/8/layout/vList2"/>
    <dgm:cxn modelId="{3E26E228-74FB-45B4-83AA-5C475A38C449}" type="presOf" srcId="{ED717D3C-12D7-4C82-9A24-C9144B86E759}" destId="{0BD9CFF3-BD5C-4496-A5C0-71614AF6C6BB}" srcOrd="0" destOrd="0" presId="urn:microsoft.com/office/officeart/2005/8/layout/vList2"/>
    <dgm:cxn modelId="{8FA1E121-E0BB-4C7C-B3F7-9C7BDEC91ED0}" type="presOf" srcId="{A6AD3BAA-9012-48AF-8113-54AD8DB43514}" destId="{E31A7A90-9CD5-4F7D-BB1D-2BA0EB5BD2C5}"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015AB0AF-1141-468F-A354-38E007935BA8}" type="presParOf" srcId="{E31A7A90-9CD5-4F7D-BB1D-2BA0EB5BD2C5}" destId="{D7A831F6-224E-4255-B33E-DD2359E3B625}" srcOrd="0" destOrd="0" presId="urn:microsoft.com/office/officeart/2005/8/layout/vList2"/>
    <dgm:cxn modelId="{9455221E-7F67-4245-B125-FDB600A7CEB3}" type="presParOf" srcId="{E31A7A90-9CD5-4F7D-BB1D-2BA0EB5BD2C5}" destId="{FBF90EA1-6824-4341-A626-EC96D220F96E}" srcOrd="1" destOrd="0" presId="urn:microsoft.com/office/officeart/2005/8/layout/vList2"/>
    <dgm:cxn modelId="{6B196358-F4A1-43CD-B158-84D08635275D}" type="presParOf" srcId="{E31A7A90-9CD5-4F7D-BB1D-2BA0EB5BD2C5}" destId="{0BD9CFF3-BD5C-4496-A5C0-71614AF6C6BB}" srcOrd="2" destOrd="0" presId="urn:microsoft.com/office/officeart/2005/8/layout/vList2"/>
    <dgm:cxn modelId="{DE34327E-2991-459A-B3BB-B6EEBAD25954}" type="presParOf" srcId="{E31A7A90-9CD5-4F7D-BB1D-2BA0EB5BD2C5}" destId="{464742A5-F16D-480B-AB99-23EA79FE0EF8}" srcOrd="3" destOrd="0" presId="urn:microsoft.com/office/officeart/2005/8/layout/vList2"/>
    <dgm:cxn modelId="{5434146B-E63A-457F-950A-94DB3B3F069E}"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427A2880-395F-4F04-A6B8-82B1801684D1}" type="doc">
      <dgm:prSet loTypeId="urn:microsoft.com/office/officeart/2005/8/layout/venn3" loCatId="relationship" qsTypeId="urn:microsoft.com/office/officeart/2005/8/quickstyle/simple1" qsCatId="simple" csTypeId="urn:microsoft.com/office/officeart/2005/8/colors/colorful3" csCatId="colorful" phldr="1"/>
      <dgm:spPr/>
      <dgm:t>
        <a:bodyPr/>
        <a:lstStyle/>
        <a:p>
          <a:endParaRPr lang="zh-CN" altLang="en-US"/>
        </a:p>
      </dgm:t>
    </dgm:pt>
    <dgm:pt modelId="{D1657290-8733-488A-9C73-C7C011D2E30E}">
      <dgm:prSet phldrT="[文本]" custT="1"/>
      <dgm:spPr/>
      <dgm:t>
        <a:bodyPr/>
        <a:lstStyle/>
        <a:p>
          <a:r>
            <a:rPr lang="zh-CN" altLang="en-US" sz="1800" dirty="0"/>
            <a:t>用户</a:t>
          </a:r>
        </a:p>
      </dgm:t>
    </dgm:pt>
    <dgm:pt modelId="{5D9B85E2-3C13-4328-8B95-20974C2036D6}" type="parTrans" cxnId="{E8ACE957-9E11-4738-A0F6-D5402038F3EF}">
      <dgm:prSet/>
      <dgm:spPr/>
      <dgm:t>
        <a:bodyPr/>
        <a:lstStyle/>
        <a:p>
          <a:endParaRPr lang="zh-CN" altLang="en-US"/>
        </a:p>
      </dgm:t>
    </dgm:pt>
    <dgm:pt modelId="{602886E3-6ACD-4CCA-9F25-09E9A7CF4E80}" type="sibTrans" cxnId="{E8ACE957-9E11-4738-A0F6-D5402038F3EF}">
      <dgm:prSet/>
      <dgm:spPr/>
      <dgm:t>
        <a:bodyPr/>
        <a:lstStyle/>
        <a:p>
          <a:endParaRPr lang="zh-CN" altLang="en-US"/>
        </a:p>
      </dgm:t>
    </dgm:pt>
    <dgm:pt modelId="{85B98582-1402-4B03-9FE3-E607AC163D4A}">
      <dgm:prSet phldrT="[文本]" custT="1"/>
      <dgm:spPr/>
      <dgm:t>
        <a:bodyPr/>
        <a:lstStyle/>
        <a:p>
          <a:r>
            <a:rPr lang="zh-CN" altLang="en-US" sz="1800" dirty="0"/>
            <a:t>用户</a:t>
          </a:r>
        </a:p>
      </dgm:t>
    </dgm:pt>
    <dgm:pt modelId="{10AD475D-F566-47A9-BFF8-34359AEDCAAF}" type="parTrans" cxnId="{FBBAE036-C8D7-4E01-A078-261895875CBD}">
      <dgm:prSet/>
      <dgm:spPr/>
      <dgm:t>
        <a:bodyPr/>
        <a:lstStyle/>
        <a:p>
          <a:endParaRPr lang="zh-CN" altLang="en-US"/>
        </a:p>
      </dgm:t>
    </dgm:pt>
    <dgm:pt modelId="{15BDA56A-CBFE-4E2A-9970-180FB3D5E8AA}" type="sibTrans" cxnId="{FBBAE036-C8D7-4E01-A078-261895875CBD}">
      <dgm:prSet/>
      <dgm:spPr/>
      <dgm:t>
        <a:bodyPr/>
        <a:lstStyle/>
        <a:p>
          <a:endParaRPr lang="zh-CN" altLang="en-US"/>
        </a:p>
      </dgm:t>
    </dgm:pt>
    <dgm:pt modelId="{D7F63DC7-3EB9-4CBC-A803-6D639F7ECA79}" type="pres">
      <dgm:prSet presAssocID="{427A2880-395F-4F04-A6B8-82B1801684D1}" presName="Name0" presStyleCnt="0">
        <dgm:presLayoutVars>
          <dgm:dir/>
          <dgm:resizeHandles val="exact"/>
        </dgm:presLayoutVars>
      </dgm:prSet>
      <dgm:spPr/>
      <dgm:t>
        <a:bodyPr/>
        <a:lstStyle/>
        <a:p>
          <a:endParaRPr lang="zh-CN" altLang="en-US"/>
        </a:p>
      </dgm:t>
    </dgm:pt>
    <dgm:pt modelId="{9BAF608B-8F8D-4BEF-8CC5-DFCC52CD4FC2}" type="pres">
      <dgm:prSet presAssocID="{D1657290-8733-488A-9C73-C7C011D2E30E}" presName="Name5" presStyleLbl="vennNode1" presStyleIdx="0" presStyleCnt="2">
        <dgm:presLayoutVars>
          <dgm:bulletEnabled val="1"/>
        </dgm:presLayoutVars>
      </dgm:prSet>
      <dgm:spPr/>
      <dgm:t>
        <a:bodyPr/>
        <a:lstStyle/>
        <a:p>
          <a:endParaRPr lang="zh-CN" altLang="en-US"/>
        </a:p>
      </dgm:t>
    </dgm:pt>
    <dgm:pt modelId="{D0149637-9DBB-4B4A-A815-4D12A22DFE25}" type="pres">
      <dgm:prSet presAssocID="{602886E3-6ACD-4CCA-9F25-09E9A7CF4E80}" presName="space" presStyleCnt="0"/>
      <dgm:spPr/>
    </dgm:pt>
    <dgm:pt modelId="{19C21B2D-2107-4D24-8D86-29C33125AC2D}" type="pres">
      <dgm:prSet presAssocID="{85B98582-1402-4B03-9FE3-E607AC163D4A}" presName="Name5" presStyleLbl="vennNode1" presStyleIdx="1" presStyleCnt="2">
        <dgm:presLayoutVars>
          <dgm:bulletEnabled val="1"/>
        </dgm:presLayoutVars>
      </dgm:prSet>
      <dgm:spPr/>
      <dgm:t>
        <a:bodyPr/>
        <a:lstStyle/>
        <a:p>
          <a:endParaRPr lang="zh-CN" altLang="en-US"/>
        </a:p>
      </dgm:t>
    </dgm:pt>
  </dgm:ptLst>
  <dgm:cxnLst>
    <dgm:cxn modelId="{30E92294-A648-43F3-B27B-3F9EB5EE7B0B}" type="presOf" srcId="{D1657290-8733-488A-9C73-C7C011D2E30E}" destId="{9BAF608B-8F8D-4BEF-8CC5-DFCC52CD4FC2}" srcOrd="0" destOrd="0" presId="urn:microsoft.com/office/officeart/2005/8/layout/venn3"/>
    <dgm:cxn modelId="{FD7BA116-866D-40DE-8A1E-F419B5880F6D}" type="presOf" srcId="{85B98582-1402-4B03-9FE3-E607AC163D4A}" destId="{19C21B2D-2107-4D24-8D86-29C33125AC2D}" srcOrd="0" destOrd="0" presId="urn:microsoft.com/office/officeart/2005/8/layout/venn3"/>
    <dgm:cxn modelId="{FBBAE036-C8D7-4E01-A078-261895875CBD}" srcId="{427A2880-395F-4F04-A6B8-82B1801684D1}" destId="{85B98582-1402-4B03-9FE3-E607AC163D4A}" srcOrd="1" destOrd="0" parTransId="{10AD475D-F566-47A9-BFF8-34359AEDCAAF}" sibTransId="{15BDA56A-CBFE-4E2A-9970-180FB3D5E8AA}"/>
    <dgm:cxn modelId="{5EA458F6-1EE2-4F4D-AF79-772AC646E4AC}" type="presOf" srcId="{427A2880-395F-4F04-A6B8-82B1801684D1}" destId="{D7F63DC7-3EB9-4CBC-A803-6D639F7ECA79}" srcOrd="0" destOrd="0" presId="urn:microsoft.com/office/officeart/2005/8/layout/venn3"/>
    <dgm:cxn modelId="{E8ACE957-9E11-4738-A0F6-D5402038F3EF}" srcId="{427A2880-395F-4F04-A6B8-82B1801684D1}" destId="{D1657290-8733-488A-9C73-C7C011D2E30E}" srcOrd="0" destOrd="0" parTransId="{5D9B85E2-3C13-4328-8B95-20974C2036D6}" sibTransId="{602886E3-6ACD-4CCA-9F25-09E9A7CF4E80}"/>
    <dgm:cxn modelId="{BCE864DD-EDDE-4E63-8D22-91FB6E58D347}" type="presParOf" srcId="{D7F63DC7-3EB9-4CBC-A803-6D639F7ECA79}" destId="{9BAF608B-8F8D-4BEF-8CC5-DFCC52CD4FC2}" srcOrd="0" destOrd="0" presId="urn:microsoft.com/office/officeart/2005/8/layout/venn3"/>
    <dgm:cxn modelId="{490F0620-3361-402E-81C6-A0FDFE3698EE}" type="presParOf" srcId="{D7F63DC7-3EB9-4CBC-A803-6D639F7ECA79}" destId="{D0149637-9DBB-4B4A-A815-4D12A22DFE25}" srcOrd="1" destOrd="0" presId="urn:microsoft.com/office/officeart/2005/8/layout/venn3"/>
    <dgm:cxn modelId="{D4F6F3FF-4217-4DE6-9EA9-5BB11F7ED4B5}" type="presParOf" srcId="{D7F63DC7-3EB9-4CBC-A803-6D639F7ECA79}" destId="{19C21B2D-2107-4D24-8D86-29C33125AC2D}" srcOrd="2" destOrd="0" presId="urn:microsoft.com/office/officeart/2005/8/layout/venn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27A2880-395F-4F04-A6B8-82B1801684D1}" type="doc">
      <dgm:prSet loTypeId="urn:microsoft.com/office/officeart/2005/8/layout/venn3" loCatId="relationship" qsTypeId="urn:microsoft.com/office/officeart/2005/8/quickstyle/simple1" qsCatId="simple" csTypeId="urn:microsoft.com/office/officeart/2005/8/colors/colorful5" csCatId="colorful" phldr="1"/>
      <dgm:spPr/>
      <dgm:t>
        <a:bodyPr/>
        <a:lstStyle/>
        <a:p>
          <a:endParaRPr lang="zh-CN" altLang="en-US"/>
        </a:p>
      </dgm:t>
    </dgm:pt>
    <dgm:pt modelId="{D1657290-8733-488A-9C73-C7C011D2E30E}">
      <dgm:prSet phldrT="[文本]" custT="1"/>
      <dgm:spPr/>
      <dgm:t>
        <a:bodyPr/>
        <a:lstStyle/>
        <a:p>
          <a:r>
            <a:rPr lang="zh-CN" altLang="en-US" sz="1800" dirty="0"/>
            <a:t>文献</a:t>
          </a:r>
        </a:p>
      </dgm:t>
    </dgm:pt>
    <dgm:pt modelId="{5D9B85E2-3C13-4328-8B95-20974C2036D6}" type="parTrans" cxnId="{E8ACE957-9E11-4738-A0F6-D5402038F3EF}">
      <dgm:prSet/>
      <dgm:spPr/>
      <dgm:t>
        <a:bodyPr/>
        <a:lstStyle/>
        <a:p>
          <a:endParaRPr lang="zh-CN" altLang="en-US"/>
        </a:p>
      </dgm:t>
    </dgm:pt>
    <dgm:pt modelId="{602886E3-6ACD-4CCA-9F25-09E9A7CF4E80}" type="sibTrans" cxnId="{E8ACE957-9E11-4738-A0F6-D5402038F3EF}">
      <dgm:prSet/>
      <dgm:spPr/>
      <dgm:t>
        <a:bodyPr/>
        <a:lstStyle/>
        <a:p>
          <a:endParaRPr lang="zh-CN" altLang="en-US"/>
        </a:p>
      </dgm:t>
    </dgm:pt>
    <dgm:pt modelId="{85B98582-1402-4B03-9FE3-E607AC163D4A}">
      <dgm:prSet phldrT="[文本]" custT="1"/>
      <dgm:spPr/>
      <dgm:t>
        <a:bodyPr/>
        <a:lstStyle/>
        <a:p>
          <a:r>
            <a:rPr lang="zh-CN" altLang="en-US" sz="1800" dirty="0"/>
            <a:t>文献</a:t>
          </a:r>
        </a:p>
      </dgm:t>
    </dgm:pt>
    <dgm:pt modelId="{10AD475D-F566-47A9-BFF8-34359AEDCAAF}" type="parTrans" cxnId="{FBBAE036-C8D7-4E01-A078-261895875CBD}">
      <dgm:prSet/>
      <dgm:spPr/>
      <dgm:t>
        <a:bodyPr/>
        <a:lstStyle/>
        <a:p>
          <a:endParaRPr lang="zh-CN" altLang="en-US"/>
        </a:p>
      </dgm:t>
    </dgm:pt>
    <dgm:pt modelId="{15BDA56A-CBFE-4E2A-9970-180FB3D5E8AA}" type="sibTrans" cxnId="{FBBAE036-C8D7-4E01-A078-261895875CBD}">
      <dgm:prSet/>
      <dgm:spPr/>
      <dgm:t>
        <a:bodyPr/>
        <a:lstStyle/>
        <a:p>
          <a:endParaRPr lang="zh-CN" altLang="en-US"/>
        </a:p>
      </dgm:t>
    </dgm:pt>
    <dgm:pt modelId="{D7F63DC7-3EB9-4CBC-A803-6D639F7ECA79}" type="pres">
      <dgm:prSet presAssocID="{427A2880-395F-4F04-A6B8-82B1801684D1}" presName="Name0" presStyleCnt="0">
        <dgm:presLayoutVars>
          <dgm:dir/>
          <dgm:resizeHandles val="exact"/>
        </dgm:presLayoutVars>
      </dgm:prSet>
      <dgm:spPr/>
      <dgm:t>
        <a:bodyPr/>
        <a:lstStyle/>
        <a:p>
          <a:endParaRPr lang="zh-CN" altLang="en-US"/>
        </a:p>
      </dgm:t>
    </dgm:pt>
    <dgm:pt modelId="{9BAF608B-8F8D-4BEF-8CC5-DFCC52CD4FC2}" type="pres">
      <dgm:prSet presAssocID="{D1657290-8733-488A-9C73-C7C011D2E30E}" presName="Name5" presStyleLbl="vennNode1" presStyleIdx="0" presStyleCnt="2">
        <dgm:presLayoutVars>
          <dgm:bulletEnabled val="1"/>
        </dgm:presLayoutVars>
      </dgm:prSet>
      <dgm:spPr/>
      <dgm:t>
        <a:bodyPr/>
        <a:lstStyle/>
        <a:p>
          <a:endParaRPr lang="zh-CN" altLang="en-US"/>
        </a:p>
      </dgm:t>
    </dgm:pt>
    <dgm:pt modelId="{D0149637-9DBB-4B4A-A815-4D12A22DFE25}" type="pres">
      <dgm:prSet presAssocID="{602886E3-6ACD-4CCA-9F25-09E9A7CF4E80}" presName="space" presStyleCnt="0"/>
      <dgm:spPr/>
    </dgm:pt>
    <dgm:pt modelId="{19C21B2D-2107-4D24-8D86-29C33125AC2D}" type="pres">
      <dgm:prSet presAssocID="{85B98582-1402-4B03-9FE3-E607AC163D4A}" presName="Name5" presStyleLbl="vennNode1" presStyleIdx="1" presStyleCnt="2">
        <dgm:presLayoutVars>
          <dgm:bulletEnabled val="1"/>
        </dgm:presLayoutVars>
      </dgm:prSet>
      <dgm:spPr/>
      <dgm:t>
        <a:bodyPr/>
        <a:lstStyle/>
        <a:p>
          <a:endParaRPr lang="zh-CN" altLang="en-US"/>
        </a:p>
      </dgm:t>
    </dgm:pt>
  </dgm:ptLst>
  <dgm:cxnLst>
    <dgm:cxn modelId="{D253B0EC-1263-4679-A1D2-1D75544867E6}" type="presOf" srcId="{D1657290-8733-488A-9C73-C7C011D2E30E}" destId="{9BAF608B-8F8D-4BEF-8CC5-DFCC52CD4FC2}" srcOrd="0" destOrd="0" presId="urn:microsoft.com/office/officeart/2005/8/layout/venn3"/>
    <dgm:cxn modelId="{FBBAE036-C8D7-4E01-A078-261895875CBD}" srcId="{427A2880-395F-4F04-A6B8-82B1801684D1}" destId="{85B98582-1402-4B03-9FE3-E607AC163D4A}" srcOrd="1" destOrd="0" parTransId="{10AD475D-F566-47A9-BFF8-34359AEDCAAF}" sibTransId="{15BDA56A-CBFE-4E2A-9970-180FB3D5E8AA}"/>
    <dgm:cxn modelId="{46AB593F-C495-4A13-86C7-965872DDF4D4}" type="presOf" srcId="{85B98582-1402-4B03-9FE3-E607AC163D4A}" destId="{19C21B2D-2107-4D24-8D86-29C33125AC2D}" srcOrd="0" destOrd="0" presId="urn:microsoft.com/office/officeart/2005/8/layout/venn3"/>
    <dgm:cxn modelId="{E8ACE957-9E11-4738-A0F6-D5402038F3EF}" srcId="{427A2880-395F-4F04-A6B8-82B1801684D1}" destId="{D1657290-8733-488A-9C73-C7C011D2E30E}" srcOrd="0" destOrd="0" parTransId="{5D9B85E2-3C13-4328-8B95-20974C2036D6}" sibTransId="{602886E3-6ACD-4CCA-9F25-09E9A7CF4E80}"/>
    <dgm:cxn modelId="{AB588BAE-DE97-456F-B877-A397AB362E49}" type="presOf" srcId="{427A2880-395F-4F04-A6B8-82B1801684D1}" destId="{D7F63DC7-3EB9-4CBC-A803-6D639F7ECA79}" srcOrd="0" destOrd="0" presId="urn:microsoft.com/office/officeart/2005/8/layout/venn3"/>
    <dgm:cxn modelId="{36135D7C-4DD1-4ABF-B890-7E84C05DFA43}" type="presParOf" srcId="{D7F63DC7-3EB9-4CBC-A803-6D639F7ECA79}" destId="{9BAF608B-8F8D-4BEF-8CC5-DFCC52CD4FC2}" srcOrd="0" destOrd="0" presId="urn:microsoft.com/office/officeart/2005/8/layout/venn3"/>
    <dgm:cxn modelId="{9C0833A8-0598-4AF3-9B0E-69C079CC38BA}" type="presParOf" srcId="{D7F63DC7-3EB9-4CBC-A803-6D639F7ECA79}" destId="{D0149637-9DBB-4B4A-A815-4D12A22DFE25}" srcOrd="1" destOrd="0" presId="urn:microsoft.com/office/officeart/2005/8/layout/venn3"/>
    <dgm:cxn modelId="{D260C08F-0C19-4C72-8470-03D3AA4258AB}" type="presParOf" srcId="{D7F63DC7-3EB9-4CBC-A803-6D639F7ECA79}" destId="{19C21B2D-2107-4D24-8D86-29C33125AC2D}" srcOrd="2" destOrd="0" presId="urn:microsoft.com/office/officeart/2005/8/layout/venn3"/>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427A2880-395F-4F04-A6B8-82B1801684D1}" type="doc">
      <dgm:prSet loTypeId="urn:microsoft.com/office/officeart/2005/8/layout/venn3" loCatId="relationship" qsTypeId="urn:microsoft.com/office/officeart/2005/8/quickstyle/simple1" qsCatId="simple" csTypeId="urn:microsoft.com/office/officeart/2005/8/colors/colorful4" csCatId="colorful" phldr="1"/>
      <dgm:spPr/>
      <dgm:t>
        <a:bodyPr/>
        <a:lstStyle/>
        <a:p>
          <a:endParaRPr lang="zh-CN" altLang="en-US"/>
        </a:p>
      </dgm:t>
    </dgm:pt>
    <dgm:pt modelId="{D1657290-8733-488A-9C73-C7C011D2E30E}">
      <dgm:prSet phldrT="[文本]" custT="1"/>
      <dgm:spPr/>
      <dgm:t>
        <a:bodyPr/>
        <a:lstStyle/>
        <a:p>
          <a:r>
            <a:rPr lang="zh-CN" altLang="en-US" sz="1800" dirty="0"/>
            <a:t>计算方法</a:t>
          </a:r>
        </a:p>
      </dgm:t>
    </dgm:pt>
    <dgm:pt modelId="{5D9B85E2-3C13-4328-8B95-20974C2036D6}" type="parTrans" cxnId="{E8ACE957-9E11-4738-A0F6-D5402038F3EF}">
      <dgm:prSet/>
      <dgm:spPr/>
      <dgm:t>
        <a:bodyPr/>
        <a:lstStyle/>
        <a:p>
          <a:endParaRPr lang="zh-CN" altLang="en-US"/>
        </a:p>
      </dgm:t>
    </dgm:pt>
    <dgm:pt modelId="{602886E3-6ACD-4CCA-9F25-09E9A7CF4E80}" type="sibTrans" cxnId="{E8ACE957-9E11-4738-A0F6-D5402038F3EF}">
      <dgm:prSet/>
      <dgm:spPr/>
      <dgm:t>
        <a:bodyPr/>
        <a:lstStyle/>
        <a:p>
          <a:endParaRPr lang="zh-CN" altLang="en-US"/>
        </a:p>
      </dgm:t>
    </dgm:pt>
    <dgm:pt modelId="{85B98582-1402-4B03-9FE3-E607AC163D4A}">
      <dgm:prSet phldrT="[文本]" custT="1"/>
      <dgm:spPr/>
      <dgm:t>
        <a:bodyPr/>
        <a:lstStyle/>
        <a:p>
          <a:r>
            <a:rPr lang="zh-CN" altLang="en-US" sz="1800" dirty="0"/>
            <a:t>计算方法</a:t>
          </a:r>
        </a:p>
      </dgm:t>
    </dgm:pt>
    <dgm:pt modelId="{10AD475D-F566-47A9-BFF8-34359AEDCAAF}" type="parTrans" cxnId="{FBBAE036-C8D7-4E01-A078-261895875CBD}">
      <dgm:prSet/>
      <dgm:spPr/>
      <dgm:t>
        <a:bodyPr/>
        <a:lstStyle/>
        <a:p>
          <a:endParaRPr lang="zh-CN" altLang="en-US"/>
        </a:p>
      </dgm:t>
    </dgm:pt>
    <dgm:pt modelId="{15BDA56A-CBFE-4E2A-9970-180FB3D5E8AA}" type="sibTrans" cxnId="{FBBAE036-C8D7-4E01-A078-261895875CBD}">
      <dgm:prSet/>
      <dgm:spPr/>
      <dgm:t>
        <a:bodyPr/>
        <a:lstStyle/>
        <a:p>
          <a:endParaRPr lang="zh-CN" altLang="en-US"/>
        </a:p>
      </dgm:t>
    </dgm:pt>
    <dgm:pt modelId="{D7F63DC7-3EB9-4CBC-A803-6D639F7ECA79}" type="pres">
      <dgm:prSet presAssocID="{427A2880-395F-4F04-A6B8-82B1801684D1}" presName="Name0" presStyleCnt="0">
        <dgm:presLayoutVars>
          <dgm:dir/>
          <dgm:resizeHandles val="exact"/>
        </dgm:presLayoutVars>
      </dgm:prSet>
      <dgm:spPr/>
      <dgm:t>
        <a:bodyPr/>
        <a:lstStyle/>
        <a:p>
          <a:endParaRPr lang="zh-CN" altLang="en-US"/>
        </a:p>
      </dgm:t>
    </dgm:pt>
    <dgm:pt modelId="{9BAF608B-8F8D-4BEF-8CC5-DFCC52CD4FC2}" type="pres">
      <dgm:prSet presAssocID="{D1657290-8733-488A-9C73-C7C011D2E30E}" presName="Name5" presStyleLbl="vennNode1" presStyleIdx="0" presStyleCnt="2">
        <dgm:presLayoutVars>
          <dgm:bulletEnabled val="1"/>
        </dgm:presLayoutVars>
      </dgm:prSet>
      <dgm:spPr/>
      <dgm:t>
        <a:bodyPr/>
        <a:lstStyle/>
        <a:p>
          <a:endParaRPr lang="zh-CN" altLang="en-US"/>
        </a:p>
      </dgm:t>
    </dgm:pt>
    <dgm:pt modelId="{D0149637-9DBB-4B4A-A815-4D12A22DFE25}" type="pres">
      <dgm:prSet presAssocID="{602886E3-6ACD-4CCA-9F25-09E9A7CF4E80}" presName="space" presStyleCnt="0"/>
      <dgm:spPr/>
    </dgm:pt>
    <dgm:pt modelId="{19C21B2D-2107-4D24-8D86-29C33125AC2D}" type="pres">
      <dgm:prSet presAssocID="{85B98582-1402-4B03-9FE3-E607AC163D4A}" presName="Name5" presStyleLbl="vennNode1" presStyleIdx="1" presStyleCnt="2">
        <dgm:presLayoutVars>
          <dgm:bulletEnabled val="1"/>
        </dgm:presLayoutVars>
      </dgm:prSet>
      <dgm:spPr/>
      <dgm:t>
        <a:bodyPr/>
        <a:lstStyle/>
        <a:p>
          <a:endParaRPr lang="zh-CN" altLang="en-US"/>
        </a:p>
      </dgm:t>
    </dgm:pt>
  </dgm:ptLst>
  <dgm:cxnLst>
    <dgm:cxn modelId="{412C730A-E76C-481E-9711-243294E6914C}" type="presOf" srcId="{85B98582-1402-4B03-9FE3-E607AC163D4A}" destId="{19C21B2D-2107-4D24-8D86-29C33125AC2D}" srcOrd="0" destOrd="0" presId="urn:microsoft.com/office/officeart/2005/8/layout/venn3"/>
    <dgm:cxn modelId="{8AF19320-5961-42AB-A0B5-825A61C4AC98}" type="presOf" srcId="{427A2880-395F-4F04-A6B8-82B1801684D1}" destId="{D7F63DC7-3EB9-4CBC-A803-6D639F7ECA79}" srcOrd="0" destOrd="0" presId="urn:microsoft.com/office/officeart/2005/8/layout/venn3"/>
    <dgm:cxn modelId="{371A9A30-1648-4706-A3BB-FAD86599C8CF}" type="presOf" srcId="{D1657290-8733-488A-9C73-C7C011D2E30E}" destId="{9BAF608B-8F8D-4BEF-8CC5-DFCC52CD4FC2}" srcOrd="0" destOrd="0" presId="urn:microsoft.com/office/officeart/2005/8/layout/venn3"/>
    <dgm:cxn modelId="{FBBAE036-C8D7-4E01-A078-261895875CBD}" srcId="{427A2880-395F-4F04-A6B8-82B1801684D1}" destId="{85B98582-1402-4B03-9FE3-E607AC163D4A}" srcOrd="1" destOrd="0" parTransId="{10AD475D-F566-47A9-BFF8-34359AEDCAAF}" sibTransId="{15BDA56A-CBFE-4E2A-9970-180FB3D5E8AA}"/>
    <dgm:cxn modelId="{E8ACE957-9E11-4738-A0F6-D5402038F3EF}" srcId="{427A2880-395F-4F04-A6B8-82B1801684D1}" destId="{D1657290-8733-488A-9C73-C7C011D2E30E}" srcOrd="0" destOrd="0" parTransId="{5D9B85E2-3C13-4328-8B95-20974C2036D6}" sibTransId="{602886E3-6ACD-4CCA-9F25-09E9A7CF4E80}"/>
    <dgm:cxn modelId="{D7AB1E91-6F21-4790-BD2D-7670A17AD654}" type="presParOf" srcId="{D7F63DC7-3EB9-4CBC-A803-6D639F7ECA79}" destId="{9BAF608B-8F8D-4BEF-8CC5-DFCC52CD4FC2}" srcOrd="0" destOrd="0" presId="urn:microsoft.com/office/officeart/2005/8/layout/venn3"/>
    <dgm:cxn modelId="{06E75C34-E6F9-4230-B996-6365B011D4C1}" type="presParOf" srcId="{D7F63DC7-3EB9-4CBC-A803-6D639F7ECA79}" destId="{D0149637-9DBB-4B4A-A815-4D12A22DFE25}" srcOrd="1" destOrd="0" presId="urn:microsoft.com/office/officeart/2005/8/layout/venn3"/>
    <dgm:cxn modelId="{2B246B31-9ADD-4C3A-9E6C-01DE4DC036A4}" type="presParOf" srcId="{D7F63DC7-3EB9-4CBC-A803-6D639F7ECA79}" destId="{19C21B2D-2107-4D24-8D86-29C33125AC2D}" srcOrd="2" destOrd="0" presId="urn:microsoft.com/office/officeart/2005/8/layout/venn3"/>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a:t>数据采集和存储</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bg1">
            <a:lumMod val="65000"/>
          </a:schemeClr>
        </a:solidFill>
      </dgm:spPr>
      <dgm:t>
        <a:bodyPr/>
        <a:lstStyle/>
        <a:p>
          <a:r>
            <a:rPr lang="zh-CN" altLang="en-US" sz="2400" dirty="0"/>
            <a:t>数据驱动的机器学习</a:t>
          </a:r>
          <a:r>
            <a:rPr lang="en-US" altLang="zh-CN" sz="2400" dirty="0"/>
            <a:t>/</a:t>
          </a:r>
          <a:r>
            <a:rPr lang="zh-CN" altLang="en-US" sz="2400" dirty="0"/>
            <a:t>数据挖掘算法研究</a:t>
          </a:r>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accent2">
            <a:lumMod val="7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bg1">
            <a:lumMod val="65000"/>
          </a:schemeClr>
        </a:solidFill>
      </dgm:spPr>
      <dgm:t>
        <a:bodyPr/>
        <a:lstStyle/>
        <a:p>
          <a:r>
            <a:rPr lang="zh-CN" altLang="en-US" sz="2000" b="1" dirty="0"/>
            <a:t>面向高温合金的机器学习方法及其应用</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CAD4A8F6-B95E-4BDC-BAF5-2C029DD1BC4D}">
      <dgm:prSet phldrT="[文本]" custT="1"/>
      <dgm:spPr>
        <a:solidFill>
          <a:schemeClr val="bg1">
            <a:lumMod val="65000"/>
          </a:schemeClr>
        </a:solidFill>
      </dgm:spPr>
      <dgm:t>
        <a:bodyPr/>
        <a:lstStyle/>
        <a:p>
          <a:r>
            <a:rPr lang="zh-CN" altLang="en-US" sz="1600" b="1" dirty="0">
              <a:solidFill>
                <a:schemeClr val="bg1"/>
              </a:solidFill>
            </a:rPr>
            <a:t>性能预测方法研究</a:t>
          </a:r>
        </a:p>
      </dgm:t>
    </dgm:pt>
    <dgm:pt modelId="{B348BF65-5367-4A1B-837A-D986559AF7DB}" type="parTrans" cxnId="{56EE06E9-9415-4972-B73D-6BDC5280C297}">
      <dgm:prSet/>
      <dgm:spPr/>
      <dgm:t>
        <a:bodyPr/>
        <a:lstStyle/>
        <a:p>
          <a:endParaRPr lang="zh-CN" altLang="en-US"/>
        </a:p>
      </dgm:t>
    </dgm:pt>
    <dgm:pt modelId="{7D17D171-5FED-482C-BF39-FC645A37024E}" type="sibTrans" cxnId="{56EE06E9-9415-4972-B73D-6BDC5280C297}">
      <dgm:prSet/>
      <dgm:spPr/>
      <dgm:t>
        <a:bodyPr/>
        <a:lstStyle/>
        <a:p>
          <a:endParaRPr lang="zh-CN" altLang="en-US"/>
        </a:p>
      </dgm:t>
    </dgm:pt>
    <dgm:pt modelId="{D91B23D0-43B5-4C6B-BF71-684C58D6394F}">
      <dgm:prSet phldrT="[文本]" custT="1"/>
      <dgm:spPr>
        <a:solidFill>
          <a:schemeClr val="bg1">
            <a:lumMod val="65000"/>
          </a:schemeClr>
        </a:solidFill>
      </dgm:spPr>
      <dgm:t>
        <a:bodyPr/>
        <a:lstStyle/>
        <a:p>
          <a:r>
            <a:rPr lang="zh-CN" altLang="en-US" sz="1600" b="1" dirty="0">
              <a:solidFill>
                <a:schemeClr val="bg1"/>
              </a:solidFill>
            </a:rPr>
            <a:t>基于主动学习的多层级交互式特征分析方法</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pt>
    <dgm:pt modelId="{0ADD1677-4BB9-411B-9F55-C6A8BB4AEFFE}" type="pres">
      <dgm:prSet presAssocID="{EB89F287-1E2B-4D7B-B849-A9AFDC62F93B}" presName="text_2" presStyleLbl="node1" presStyleIdx="1" presStyleCnt="4">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908" custScaleY="170069">
        <dgm:presLayoutVars>
          <dgm:bulletEnabled val="1"/>
        </dgm:presLayoutVars>
      </dgm:prSet>
      <dgm:spPr/>
      <dgm:t>
        <a:bodyPr/>
        <a:lstStyle/>
        <a:p>
          <a:endParaRPr lang="zh-CN" altLang="en-US"/>
        </a:p>
      </dgm:t>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t>
        <a:bodyPr/>
        <a:lstStyle/>
        <a:p>
          <a:endParaRPr lang="zh-CN" altLang="en-US"/>
        </a:p>
      </dgm:t>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pt>
  </dgm:ptLst>
  <dgm:cxnLst>
    <dgm:cxn modelId="{0D7DC292-F747-431E-9A2C-D14140752D73}" srcId="{8D427307-CEAF-4DD7-BB85-8785E2DCDB7F}" destId="{D91B23D0-43B5-4C6B-BF71-684C58D6394F}" srcOrd="1" destOrd="0" parTransId="{57F29065-E162-4208-AC61-5EF590A06F6B}" sibTransId="{F8024E43-F817-471D-8AB8-67323A7C0293}"/>
    <dgm:cxn modelId="{6E30F2CA-4C79-404E-B029-A9AC548906D4}" type="presOf" srcId="{8D427307-CEAF-4DD7-BB85-8785E2DCDB7F}" destId="{2AC453B5-CEF3-4FE2-AB06-0646F5A88E84}" srcOrd="0" destOrd="0" presId="urn:microsoft.com/office/officeart/2008/layout/VerticalCurvedList"/>
    <dgm:cxn modelId="{12ECF312-B15F-43A2-A58B-689ABCF0CE54}" type="presOf" srcId="{A031629A-C912-46DE-9250-B3AB97DBFEF3}" destId="{4973CE0B-830B-42A8-8F41-45A257AA0B8B}" srcOrd="0" destOrd="0" presId="urn:microsoft.com/office/officeart/2008/layout/VerticalCurvedList"/>
    <dgm:cxn modelId="{56EE06E9-9415-4972-B73D-6BDC5280C297}" srcId="{8D427307-CEAF-4DD7-BB85-8785E2DCDB7F}" destId="{CAD4A8F6-B95E-4BDC-BAF5-2C029DD1BC4D}" srcOrd="0" destOrd="0" parTransId="{B348BF65-5367-4A1B-837A-D986559AF7DB}" sibTransId="{7D17D171-5FED-482C-BF39-FC645A37024E}"/>
    <dgm:cxn modelId="{9222344A-F755-43E0-9BAF-F1D5A587A9DA}" srcId="{534D5989-8F4D-4258-8225-B724768E9233}" destId="{0C6CA62A-2507-4191-8334-84E9AE83554B}" srcOrd="3" destOrd="0" parTransId="{DC45ABA5-A405-4793-88D7-75BEFB225DD7}" sibTransId="{F414A7C2-4F25-4DAE-8997-2244E8C3A188}"/>
    <dgm:cxn modelId="{6B23F67E-1D5A-4F45-B0F5-52BF1FC71D4F}" type="presOf" srcId="{CAD4A8F6-B95E-4BDC-BAF5-2C029DD1BC4D}" destId="{2AC453B5-CEF3-4FE2-AB06-0646F5A88E84}" srcOrd="0" destOrd="1" presId="urn:microsoft.com/office/officeart/2008/layout/VerticalCurvedList"/>
    <dgm:cxn modelId="{DE59890B-4735-41BB-BEF5-3085338F335E}" srcId="{534D5989-8F4D-4258-8225-B724768E9233}" destId="{EB89F287-1E2B-4D7B-B849-A9AFDC62F93B}" srcOrd="1" destOrd="0" parTransId="{00C42D0B-B035-453B-9E41-E8146F1CB2D7}" sibTransId="{0694A177-C62B-4B8C-B037-AC2CD5D826EF}"/>
    <dgm:cxn modelId="{73923DEE-B041-4548-81F3-DCB0EC174DF0}" srcId="{534D5989-8F4D-4258-8225-B724768E9233}" destId="{8D427307-CEAF-4DD7-BB85-8785E2DCDB7F}" srcOrd="2" destOrd="0" parTransId="{82F61772-1C04-4322-8790-54D95F2EEAF1}" sibTransId="{C89D5316-09E0-4799-A018-26A1EB22C526}"/>
    <dgm:cxn modelId="{67F265BF-85B5-4D9D-9F75-8F0257732F3E}" type="presOf" srcId="{D91B23D0-43B5-4C6B-BF71-684C58D6394F}" destId="{2AC453B5-CEF3-4FE2-AB06-0646F5A88E84}" srcOrd="0" destOrd="2" presId="urn:microsoft.com/office/officeart/2008/layout/VerticalCurvedList"/>
    <dgm:cxn modelId="{B3E1D6AB-17CE-47BA-B783-1CBAD85B8951}" type="presOf" srcId="{0C6CA62A-2507-4191-8334-84E9AE83554B}" destId="{49F3C08A-059A-4944-B0BE-9FED64C38273}" srcOrd="0" destOrd="0" presId="urn:microsoft.com/office/officeart/2008/layout/VerticalCurvedList"/>
    <dgm:cxn modelId="{D0F69B01-A46C-4B8E-BA6C-CA7ABE4D165E}" type="presOf" srcId="{D7A9A80B-B499-4CE9-B8B6-42D8B19FB683}" destId="{25CC8F4A-1A1B-4C3E-B9C9-3B2A7A2D0F66}" srcOrd="0" destOrd="0" presId="urn:microsoft.com/office/officeart/2008/layout/VerticalCurvedList"/>
    <dgm:cxn modelId="{9D5A0FE1-E111-4E5E-BF14-005848CBD399}" srcId="{534D5989-8F4D-4258-8225-B724768E9233}" destId="{A031629A-C912-46DE-9250-B3AB97DBFEF3}" srcOrd="0" destOrd="0" parTransId="{D4DB4B43-FE32-40E2-A322-C82FEF4FD8CF}" sibTransId="{D7A9A80B-B499-4CE9-B8B6-42D8B19FB683}"/>
    <dgm:cxn modelId="{717D24A9-A38C-47F8-95BF-D5F7EA0AB609}" type="presOf" srcId="{534D5989-8F4D-4258-8225-B724768E9233}" destId="{777E6480-BB94-44CE-B407-D0500462E337}" srcOrd="0" destOrd="0" presId="urn:microsoft.com/office/officeart/2008/layout/VerticalCurvedList"/>
    <dgm:cxn modelId="{F1CF48FB-8132-4E41-905C-4EFCA60DCAD2}" type="presOf" srcId="{EB89F287-1E2B-4D7B-B849-A9AFDC62F93B}" destId="{0ADD1677-4BB9-411B-9F55-C6A8BB4AEFFE}" srcOrd="0" destOrd="0" presId="urn:microsoft.com/office/officeart/2008/layout/VerticalCurvedList"/>
    <dgm:cxn modelId="{B0904E20-06BD-45C5-8BA4-1E2E4C6C4046}" type="presParOf" srcId="{777E6480-BB94-44CE-B407-D0500462E337}" destId="{029663F2-6083-4943-A4B6-B75B1725BCEF}" srcOrd="0" destOrd="0" presId="urn:microsoft.com/office/officeart/2008/layout/VerticalCurvedList"/>
    <dgm:cxn modelId="{3131E0DE-C089-41E5-86E7-7E9B0006C257}" type="presParOf" srcId="{029663F2-6083-4943-A4B6-B75B1725BCEF}" destId="{D211633A-16B4-4697-B79D-94EAD020AF0A}" srcOrd="0" destOrd="0" presId="urn:microsoft.com/office/officeart/2008/layout/VerticalCurvedList"/>
    <dgm:cxn modelId="{82F90421-1724-4C33-8DBA-7103AC5E2F9D}" type="presParOf" srcId="{D211633A-16B4-4697-B79D-94EAD020AF0A}" destId="{2B0DD12D-6EF4-4BF8-B02D-398F02F66379}" srcOrd="0" destOrd="0" presId="urn:microsoft.com/office/officeart/2008/layout/VerticalCurvedList"/>
    <dgm:cxn modelId="{8F3DAF0C-D0C6-402B-A341-D66B9AB80434}" type="presParOf" srcId="{D211633A-16B4-4697-B79D-94EAD020AF0A}" destId="{25CC8F4A-1A1B-4C3E-B9C9-3B2A7A2D0F66}" srcOrd="1" destOrd="0" presId="urn:microsoft.com/office/officeart/2008/layout/VerticalCurvedList"/>
    <dgm:cxn modelId="{996E6C37-12C6-4D04-9A11-76E7A8EB4797}" type="presParOf" srcId="{D211633A-16B4-4697-B79D-94EAD020AF0A}" destId="{3901E994-EF88-4B55-B333-8B5DC2C1FE64}" srcOrd="2" destOrd="0" presId="urn:microsoft.com/office/officeart/2008/layout/VerticalCurvedList"/>
    <dgm:cxn modelId="{95AD11D6-05D8-4E9D-A849-75D1E4726AB5}" type="presParOf" srcId="{D211633A-16B4-4697-B79D-94EAD020AF0A}" destId="{8EACEE7C-B326-44FB-9A91-8726F31EDF2B}" srcOrd="3" destOrd="0" presId="urn:microsoft.com/office/officeart/2008/layout/VerticalCurvedList"/>
    <dgm:cxn modelId="{200B6C4B-3EBC-4B78-8850-87BF9DF6C508}" type="presParOf" srcId="{029663F2-6083-4943-A4B6-B75B1725BCEF}" destId="{4973CE0B-830B-42A8-8F41-45A257AA0B8B}" srcOrd="1" destOrd="0" presId="urn:microsoft.com/office/officeart/2008/layout/VerticalCurvedList"/>
    <dgm:cxn modelId="{489AC4BA-FA7F-4338-81C2-2B9565D7794F}" type="presParOf" srcId="{029663F2-6083-4943-A4B6-B75B1725BCEF}" destId="{966750C1-A861-452C-9609-15612A3DFCF5}" srcOrd="2" destOrd="0" presId="urn:microsoft.com/office/officeart/2008/layout/VerticalCurvedList"/>
    <dgm:cxn modelId="{08177D35-068A-4458-BF3B-7B51309BBC90}" type="presParOf" srcId="{966750C1-A861-452C-9609-15612A3DFCF5}" destId="{2C32AA3C-C21E-444B-8009-13B7F44A3DFC}" srcOrd="0" destOrd="0" presId="urn:microsoft.com/office/officeart/2008/layout/VerticalCurvedList"/>
    <dgm:cxn modelId="{22F0F05F-0974-4B6E-92CA-271F3D3238C5}" type="presParOf" srcId="{029663F2-6083-4943-A4B6-B75B1725BCEF}" destId="{0ADD1677-4BB9-411B-9F55-C6A8BB4AEFFE}" srcOrd="3" destOrd="0" presId="urn:microsoft.com/office/officeart/2008/layout/VerticalCurvedList"/>
    <dgm:cxn modelId="{CFB93CA8-306A-4CF0-8260-70B4086D0CB9}" type="presParOf" srcId="{029663F2-6083-4943-A4B6-B75B1725BCEF}" destId="{A9BE9254-C053-4EAB-8F29-0CEF5AEEC494}" srcOrd="4" destOrd="0" presId="urn:microsoft.com/office/officeart/2008/layout/VerticalCurvedList"/>
    <dgm:cxn modelId="{12044A64-C079-4D5D-8593-92615E2FFC47}" type="presParOf" srcId="{A9BE9254-C053-4EAB-8F29-0CEF5AEEC494}" destId="{D5EA4CD6-8560-493F-8996-3B38ECA26A5D}" srcOrd="0" destOrd="0" presId="urn:microsoft.com/office/officeart/2008/layout/VerticalCurvedList"/>
    <dgm:cxn modelId="{76AA3BFF-BFFC-47E2-8BF2-0FEA7F84B049}" type="presParOf" srcId="{029663F2-6083-4943-A4B6-B75B1725BCEF}" destId="{2AC453B5-CEF3-4FE2-AB06-0646F5A88E84}" srcOrd="5" destOrd="0" presId="urn:microsoft.com/office/officeart/2008/layout/VerticalCurvedList"/>
    <dgm:cxn modelId="{06BC763E-9133-40E6-BC73-6DD680DCD6B6}" type="presParOf" srcId="{029663F2-6083-4943-A4B6-B75B1725BCEF}" destId="{1B5A28ED-1C55-46F1-99FA-328BCE561B4A}" srcOrd="6" destOrd="0" presId="urn:microsoft.com/office/officeart/2008/layout/VerticalCurvedList"/>
    <dgm:cxn modelId="{00A601EB-3C1D-4DD0-9D95-E5AC7DA57822}" type="presParOf" srcId="{1B5A28ED-1C55-46F1-99FA-328BCE561B4A}" destId="{2E10788D-F76E-483E-B3FF-9B6A38A71BF2}" srcOrd="0" destOrd="0" presId="urn:microsoft.com/office/officeart/2008/layout/VerticalCurvedList"/>
    <dgm:cxn modelId="{4DB7F5D8-C32A-4D37-A1B4-5F6D13A3FCB6}" type="presParOf" srcId="{029663F2-6083-4943-A4B6-B75B1725BCEF}" destId="{49F3C08A-059A-4944-B0BE-9FED64C38273}" srcOrd="7" destOrd="0" presId="urn:microsoft.com/office/officeart/2008/layout/VerticalCurvedList"/>
    <dgm:cxn modelId="{8B8AC728-738A-44B3-887A-67B8B5140404}" type="presParOf" srcId="{029663F2-6083-4943-A4B6-B75B1725BCEF}" destId="{31FCCC1D-41B1-4F4D-AD60-B8479B1A58C5}" srcOrd="8" destOrd="0" presId="urn:microsoft.com/office/officeart/2008/layout/VerticalCurvedList"/>
    <dgm:cxn modelId="{AB9587E0-C7DD-495B-BE16-4C0F7341BC64}"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a:solidFill>
          <a:schemeClr val="bg1">
            <a:lumMod val="65000"/>
          </a:schemeClr>
        </a:solidFill>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bg1">
            <a:lumMod val="65000"/>
          </a:schemeClr>
        </a:solidFill>
      </dgm:spPr>
      <dgm:t>
        <a:bodyPr/>
        <a:lstStyle/>
        <a:p>
          <a:r>
            <a:rPr lang="en-US" altLang="zh-CN" dirty="0"/>
            <a:t>2.</a:t>
          </a:r>
          <a:r>
            <a:rPr lang="zh-CN" altLang="en-US" dirty="0"/>
            <a:t>最新工作进展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2">
            <a:lumMod val="60000"/>
            <a:lumOff val="40000"/>
          </a:schemeClr>
        </a:solidFill>
      </dgm:spPr>
      <dgm:t>
        <a:bodyPr/>
        <a:lstStyle/>
        <a:p>
          <a:r>
            <a:rPr lang="en-US" altLang="zh-CN" dirty="0"/>
            <a:t>3.</a:t>
          </a:r>
          <a:r>
            <a:rPr lang="zh-CN" altLang="en-US" dirty="0"/>
            <a:t>未来工作</a:t>
          </a:r>
          <a:r>
            <a:rPr lang="zh-Hans" altLang="en-US" b="0" dirty="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t>
        <a:bodyPr/>
        <a:lstStyle/>
        <a:p>
          <a:endParaRPr lang="zh-CN" altLang="en-US"/>
        </a:p>
      </dgm:t>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t>
        <a:bodyPr/>
        <a:lstStyle/>
        <a:p>
          <a:endParaRPr lang="zh-CN" altLang="en-US"/>
        </a:p>
      </dgm:t>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t>
        <a:bodyPr/>
        <a:lstStyle/>
        <a:p>
          <a:endParaRPr lang="zh-CN" altLang="en-US"/>
        </a:p>
      </dgm:t>
    </dgm:pt>
  </dgm:ptLst>
  <dgm:cxnLst>
    <dgm:cxn modelId="{F0835E1B-2744-471F-A7E0-D375508D0963}" srcId="{A6AD3BAA-9012-48AF-8113-54AD8DB43514}" destId="{09FEEF98-66D8-4266-9535-59667BCA2E50}" srcOrd="0" destOrd="0" parTransId="{35E14190-AB40-4262-B0CF-E04C6237AF31}" sibTransId="{966F489E-DF38-4411-A6CE-B582D9B78FDA}"/>
    <dgm:cxn modelId="{1F27561E-654D-43AE-8CC7-564FE70FAA8D}" type="presOf" srcId="{FE0B8CEE-7931-4C6C-ABAD-786E9B835F96}" destId="{25B85B47-B55F-40A6-95E0-5ED6A9B870BF}" srcOrd="0" destOrd="0" presId="urn:microsoft.com/office/officeart/2005/8/layout/vList2"/>
    <dgm:cxn modelId="{51DEBEFE-F987-453C-9C2A-24456A2F4856}" type="presOf" srcId="{09FEEF98-66D8-4266-9535-59667BCA2E50}" destId="{D7A831F6-224E-4255-B33E-DD2359E3B625}" srcOrd="0" destOrd="0" presId="urn:microsoft.com/office/officeart/2005/8/layout/vList2"/>
    <dgm:cxn modelId="{88FAC0B3-A8C1-4F01-931D-67EAF9ED362F}" type="presOf" srcId="{ED717D3C-12D7-4C82-9A24-C9144B86E759}" destId="{0BD9CFF3-BD5C-4496-A5C0-71614AF6C6BB}" srcOrd="0" destOrd="0" presId="urn:microsoft.com/office/officeart/2005/8/layout/vList2"/>
    <dgm:cxn modelId="{7F052911-A6C0-46EA-9227-913684EC8840}" type="presOf" srcId="{A6AD3BAA-9012-48AF-8113-54AD8DB43514}" destId="{E31A7A90-9CD5-4F7D-BB1D-2BA0EB5BD2C5}"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F47B8026-3A9A-40F3-B4A8-FCC0DCA6A730}" srcId="{A6AD3BAA-9012-48AF-8113-54AD8DB43514}" destId="{FE0B8CEE-7931-4C6C-ABAD-786E9B835F96}" srcOrd="2" destOrd="0" parTransId="{7E84AF53-2FA2-4DF4-96A1-DC3CD900E0A3}" sibTransId="{1FA52AE0-DFB7-42CE-A86F-60A71B16BDF1}"/>
    <dgm:cxn modelId="{7DE554C6-DACD-4CF6-85C8-F87EC223EA9B}" type="presParOf" srcId="{E31A7A90-9CD5-4F7D-BB1D-2BA0EB5BD2C5}" destId="{D7A831F6-224E-4255-B33E-DD2359E3B625}" srcOrd="0" destOrd="0" presId="urn:microsoft.com/office/officeart/2005/8/layout/vList2"/>
    <dgm:cxn modelId="{F2DE2860-F738-4571-9B6A-78A50010E5A5}" type="presParOf" srcId="{E31A7A90-9CD5-4F7D-BB1D-2BA0EB5BD2C5}" destId="{FBF90EA1-6824-4341-A626-EC96D220F96E}" srcOrd="1" destOrd="0" presId="urn:microsoft.com/office/officeart/2005/8/layout/vList2"/>
    <dgm:cxn modelId="{AF81DC0C-B23B-4B94-A898-BBD622A6902D}" type="presParOf" srcId="{E31A7A90-9CD5-4F7D-BB1D-2BA0EB5BD2C5}" destId="{0BD9CFF3-BD5C-4496-A5C0-71614AF6C6BB}" srcOrd="2" destOrd="0" presId="urn:microsoft.com/office/officeart/2005/8/layout/vList2"/>
    <dgm:cxn modelId="{1C0C5C87-91EB-4FE0-A562-5EABA00DBDBA}" type="presParOf" srcId="{E31A7A90-9CD5-4F7D-BB1D-2BA0EB5BD2C5}" destId="{464742A5-F16D-480B-AB99-23EA79FE0EF8}" srcOrd="3" destOrd="0" presId="urn:microsoft.com/office/officeart/2005/8/layout/vList2"/>
    <dgm:cxn modelId="{6DCE8DBC-4922-458B-947D-9D4C6086E050}"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85F9E0F-E618-4643-AECB-BCF36461051E}" type="doc">
      <dgm:prSet loTypeId="urn:microsoft.com/office/officeart/2005/8/layout/gear1" loCatId="process" qsTypeId="urn:microsoft.com/office/officeart/2005/8/quickstyle/simple1" qsCatId="simple" csTypeId="urn:microsoft.com/office/officeart/2005/8/colors/colorful3" csCatId="colorful" phldr="1"/>
      <dgm:spPr/>
    </dgm:pt>
    <dgm:pt modelId="{41C83811-C3C0-4CEA-82D8-A14FBD6B16FC}">
      <dgm:prSet phldrT="[文本]" custT="1"/>
      <dgm:spPr/>
      <dgm:t>
        <a:bodyPr/>
        <a:lstStyle/>
        <a:p>
          <a:r>
            <a:rPr lang="zh-CN" altLang="en-US" sz="1400" b="1" dirty="0">
              <a:solidFill>
                <a:schemeClr val="tx1"/>
              </a:solidFill>
            </a:rPr>
            <a:t>分类</a:t>
          </a:r>
        </a:p>
      </dgm:t>
    </dgm:pt>
    <dgm:pt modelId="{C2345A95-3998-453D-BA8C-E0D34EB02FA6}" type="parTrans" cxnId="{EDAAC137-0A3B-41A5-8CAB-BF162AFA571B}">
      <dgm:prSet/>
      <dgm:spPr/>
      <dgm:t>
        <a:bodyPr/>
        <a:lstStyle/>
        <a:p>
          <a:endParaRPr lang="zh-CN" altLang="en-US" sz="2000" b="1">
            <a:solidFill>
              <a:schemeClr val="tx1"/>
            </a:solidFill>
          </a:endParaRPr>
        </a:p>
      </dgm:t>
    </dgm:pt>
    <dgm:pt modelId="{F968813E-0999-4A6F-9DAC-2CF09270E68F}" type="sibTrans" cxnId="{EDAAC137-0A3B-41A5-8CAB-BF162AFA571B}">
      <dgm:prSet/>
      <dgm:spPr/>
      <dgm:t>
        <a:bodyPr/>
        <a:lstStyle/>
        <a:p>
          <a:endParaRPr lang="zh-CN" altLang="en-US" sz="2000" b="1">
            <a:solidFill>
              <a:schemeClr val="tx1"/>
            </a:solidFill>
          </a:endParaRPr>
        </a:p>
      </dgm:t>
    </dgm:pt>
    <dgm:pt modelId="{BE2B6936-B5D2-AB4B-BFB1-E4A553A95F4A}">
      <dgm:prSet phldrT="[文本]" custT="1"/>
      <dgm:spPr/>
      <dgm:t>
        <a:bodyPr/>
        <a:lstStyle/>
        <a:p>
          <a:r>
            <a:rPr lang="zh-CN" altLang="en-US" sz="1400" b="1" dirty="0">
              <a:solidFill>
                <a:schemeClr val="tx1"/>
              </a:solidFill>
            </a:rPr>
            <a:t>特征</a:t>
          </a:r>
          <a:endParaRPr lang="en-US" altLang="zh-CN" sz="1400" b="1" dirty="0">
            <a:solidFill>
              <a:schemeClr val="tx1"/>
            </a:solidFill>
          </a:endParaRPr>
        </a:p>
        <a:p>
          <a:r>
            <a:rPr lang="zh-CN" altLang="en-US" sz="1400" b="1" dirty="0">
              <a:solidFill>
                <a:schemeClr val="tx1"/>
              </a:solidFill>
            </a:rPr>
            <a:t>分析</a:t>
          </a:r>
        </a:p>
      </dgm:t>
    </dgm:pt>
    <dgm:pt modelId="{C38BA1AE-5D0C-A540-B85E-329A3901B147}" type="parTrans" cxnId="{CC69C4B2-3EE3-A243-B22F-FA2CB29E71D8}">
      <dgm:prSet/>
      <dgm:spPr/>
      <dgm:t>
        <a:bodyPr/>
        <a:lstStyle/>
        <a:p>
          <a:endParaRPr lang="zh-CN" altLang="en-US"/>
        </a:p>
      </dgm:t>
    </dgm:pt>
    <dgm:pt modelId="{FCEA5914-0113-444D-AEEE-1BB9D4C66AA8}" type="sibTrans" cxnId="{CC69C4B2-3EE3-A243-B22F-FA2CB29E71D8}">
      <dgm:prSet/>
      <dgm:spPr/>
      <dgm:t>
        <a:bodyPr/>
        <a:lstStyle/>
        <a:p>
          <a:endParaRPr lang="zh-CN" altLang="en-US"/>
        </a:p>
      </dgm:t>
    </dgm:pt>
    <dgm:pt modelId="{4ADAC7C8-940D-AF42-B8F9-311175305DDB}">
      <dgm:prSet phldrT="[文本]" custT="1"/>
      <dgm:spPr/>
      <dgm:t>
        <a:bodyPr/>
        <a:lstStyle/>
        <a:p>
          <a:r>
            <a:rPr lang="zh-CN" altLang="en-US" sz="1400" b="1" dirty="0">
              <a:solidFill>
                <a:schemeClr val="tx1"/>
              </a:solidFill>
            </a:rPr>
            <a:t>回归</a:t>
          </a:r>
        </a:p>
      </dgm:t>
    </dgm:pt>
    <dgm:pt modelId="{ABC5C441-3F70-0E46-AF4F-49686DDCAA53}" type="parTrans" cxnId="{4100471A-22C3-4341-9B36-C89881B3D561}">
      <dgm:prSet/>
      <dgm:spPr/>
      <dgm:t>
        <a:bodyPr/>
        <a:lstStyle/>
        <a:p>
          <a:endParaRPr lang="zh-CN" altLang="en-US"/>
        </a:p>
      </dgm:t>
    </dgm:pt>
    <dgm:pt modelId="{72D08B61-4132-A34C-8157-06CE56B74EDD}" type="sibTrans" cxnId="{4100471A-22C3-4341-9B36-C89881B3D561}">
      <dgm:prSet/>
      <dgm:spPr/>
      <dgm:t>
        <a:bodyPr/>
        <a:lstStyle/>
        <a:p>
          <a:endParaRPr lang="zh-CN" altLang="en-US"/>
        </a:p>
      </dgm:t>
    </dgm:pt>
    <dgm:pt modelId="{4BFAE43C-6012-48BC-B2D6-63FA754D91A4}" type="pres">
      <dgm:prSet presAssocID="{B85F9E0F-E618-4643-AECB-BCF36461051E}" presName="composite" presStyleCnt="0">
        <dgm:presLayoutVars>
          <dgm:chMax val="3"/>
          <dgm:animLvl val="lvl"/>
          <dgm:resizeHandles val="exact"/>
        </dgm:presLayoutVars>
      </dgm:prSet>
      <dgm:spPr/>
    </dgm:pt>
    <dgm:pt modelId="{81B153B2-F09D-8F4A-B6EE-6BDBB364FF62}" type="pres">
      <dgm:prSet presAssocID="{BE2B6936-B5D2-AB4B-BFB1-E4A553A95F4A}" presName="gear1" presStyleLbl="node1" presStyleIdx="0" presStyleCnt="3">
        <dgm:presLayoutVars>
          <dgm:chMax val="1"/>
          <dgm:bulletEnabled val="1"/>
        </dgm:presLayoutVars>
      </dgm:prSet>
      <dgm:spPr/>
      <dgm:t>
        <a:bodyPr/>
        <a:lstStyle/>
        <a:p>
          <a:endParaRPr lang="zh-CN" altLang="en-US"/>
        </a:p>
      </dgm:t>
    </dgm:pt>
    <dgm:pt modelId="{D541945C-323C-8B4C-AC9E-5C1CAE81E9E8}" type="pres">
      <dgm:prSet presAssocID="{BE2B6936-B5D2-AB4B-BFB1-E4A553A95F4A}" presName="gear1srcNode" presStyleLbl="node1" presStyleIdx="0" presStyleCnt="3"/>
      <dgm:spPr/>
      <dgm:t>
        <a:bodyPr/>
        <a:lstStyle/>
        <a:p>
          <a:endParaRPr lang="zh-CN" altLang="en-US"/>
        </a:p>
      </dgm:t>
    </dgm:pt>
    <dgm:pt modelId="{E85B4980-63A7-7144-BAB3-9E695BA221AC}" type="pres">
      <dgm:prSet presAssocID="{BE2B6936-B5D2-AB4B-BFB1-E4A553A95F4A}" presName="gear1dstNode" presStyleLbl="node1" presStyleIdx="0" presStyleCnt="3"/>
      <dgm:spPr/>
      <dgm:t>
        <a:bodyPr/>
        <a:lstStyle/>
        <a:p>
          <a:endParaRPr lang="zh-CN" altLang="en-US"/>
        </a:p>
      </dgm:t>
    </dgm:pt>
    <dgm:pt modelId="{17EB5C76-4F52-9746-A49B-9AB460D6016F}" type="pres">
      <dgm:prSet presAssocID="{41C83811-C3C0-4CEA-82D8-A14FBD6B16FC}" presName="gear2" presStyleLbl="node1" presStyleIdx="1" presStyleCnt="3">
        <dgm:presLayoutVars>
          <dgm:chMax val="1"/>
          <dgm:bulletEnabled val="1"/>
        </dgm:presLayoutVars>
      </dgm:prSet>
      <dgm:spPr/>
      <dgm:t>
        <a:bodyPr/>
        <a:lstStyle/>
        <a:p>
          <a:endParaRPr lang="zh-CN" altLang="en-US"/>
        </a:p>
      </dgm:t>
    </dgm:pt>
    <dgm:pt modelId="{2998BDB9-39FE-9145-80C4-E3F7CBE99DE4}" type="pres">
      <dgm:prSet presAssocID="{41C83811-C3C0-4CEA-82D8-A14FBD6B16FC}" presName="gear2srcNode" presStyleLbl="node1" presStyleIdx="1" presStyleCnt="3"/>
      <dgm:spPr/>
      <dgm:t>
        <a:bodyPr/>
        <a:lstStyle/>
        <a:p>
          <a:endParaRPr lang="zh-CN" altLang="en-US"/>
        </a:p>
      </dgm:t>
    </dgm:pt>
    <dgm:pt modelId="{137CB7A5-D548-BE47-8F77-80C1881BB4AE}" type="pres">
      <dgm:prSet presAssocID="{41C83811-C3C0-4CEA-82D8-A14FBD6B16FC}" presName="gear2dstNode" presStyleLbl="node1" presStyleIdx="1" presStyleCnt="3"/>
      <dgm:spPr/>
      <dgm:t>
        <a:bodyPr/>
        <a:lstStyle/>
        <a:p>
          <a:endParaRPr lang="zh-CN" altLang="en-US"/>
        </a:p>
      </dgm:t>
    </dgm:pt>
    <dgm:pt modelId="{575F483A-F8C7-0049-9D8C-95198D5F1658}" type="pres">
      <dgm:prSet presAssocID="{4ADAC7C8-940D-AF42-B8F9-311175305DDB}" presName="gear3" presStyleLbl="node1" presStyleIdx="2" presStyleCnt="3"/>
      <dgm:spPr/>
      <dgm:t>
        <a:bodyPr/>
        <a:lstStyle/>
        <a:p>
          <a:endParaRPr lang="zh-CN" altLang="en-US"/>
        </a:p>
      </dgm:t>
    </dgm:pt>
    <dgm:pt modelId="{D8AA2F1C-6810-5248-A32E-FEBA20441625}" type="pres">
      <dgm:prSet presAssocID="{4ADAC7C8-940D-AF42-B8F9-311175305DDB}" presName="gear3tx" presStyleLbl="node1" presStyleIdx="2" presStyleCnt="3">
        <dgm:presLayoutVars>
          <dgm:chMax val="1"/>
          <dgm:bulletEnabled val="1"/>
        </dgm:presLayoutVars>
      </dgm:prSet>
      <dgm:spPr/>
      <dgm:t>
        <a:bodyPr/>
        <a:lstStyle/>
        <a:p>
          <a:endParaRPr lang="zh-CN" altLang="en-US"/>
        </a:p>
      </dgm:t>
    </dgm:pt>
    <dgm:pt modelId="{D7FEFDD2-8E9D-434D-997B-4728A4D79591}" type="pres">
      <dgm:prSet presAssocID="{4ADAC7C8-940D-AF42-B8F9-311175305DDB}" presName="gear3srcNode" presStyleLbl="node1" presStyleIdx="2" presStyleCnt="3"/>
      <dgm:spPr/>
      <dgm:t>
        <a:bodyPr/>
        <a:lstStyle/>
        <a:p>
          <a:endParaRPr lang="zh-CN" altLang="en-US"/>
        </a:p>
      </dgm:t>
    </dgm:pt>
    <dgm:pt modelId="{D4725134-60B4-5744-BF2B-C3605A27991F}" type="pres">
      <dgm:prSet presAssocID="{4ADAC7C8-940D-AF42-B8F9-311175305DDB}" presName="gear3dstNode" presStyleLbl="node1" presStyleIdx="2" presStyleCnt="3"/>
      <dgm:spPr/>
      <dgm:t>
        <a:bodyPr/>
        <a:lstStyle/>
        <a:p>
          <a:endParaRPr lang="zh-CN" altLang="en-US"/>
        </a:p>
      </dgm:t>
    </dgm:pt>
    <dgm:pt modelId="{8232B089-63C5-AB4B-BA0A-0A547FF2C331}" type="pres">
      <dgm:prSet presAssocID="{FCEA5914-0113-444D-AEEE-1BB9D4C66AA8}" presName="connector1" presStyleLbl="sibTrans2D1" presStyleIdx="0" presStyleCnt="3"/>
      <dgm:spPr/>
      <dgm:t>
        <a:bodyPr/>
        <a:lstStyle/>
        <a:p>
          <a:endParaRPr lang="zh-CN" altLang="en-US"/>
        </a:p>
      </dgm:t>
    </dgm:pt>
    <dgm:pt modelId="{84D97B48-8C9B-624A-B709-3E1223F26B56}" type="pres">
      <dgm:prSet presAssocID="{F968813E-0999-4A6F-9DAC-2CF09270E68F}" presName="connector2" presStyleLbl="sibTrans2D1" presStyleIdx="1" presStyleCnt="3"/>
      <dgm:spPr/>
      <dgm:t>
        <a:bodyPr/>
        <a:lstStyle/>
        <a:p>
          <a:endParaRPr lang="zh-CN" altLang="en-US"/>
        </a:p>
      </dgm:t>
    </dgm:pt>
    <dgm:pt modelId="{68653D63-EF3C-2846-827E-FED255DF9D22}" type="pres">
      <dgm:prSet presAssocID="{72D08B61-4132-A34C-8157-06CE56B74EDD}" presName="connector3" presStyleLbl="sibTrans2D1" presStyleIdx="2" presStyleCnt="3"/>
      <dgm:spPr/>
      <dgm:t>
        <a:bodyPr/>
        <a:lstStyle/>
        <a:p>
          <a:endParaRPr lang="zh-CN" altLang="en-US"/>
        </a:p>
      </dgm:t>
    </dgm:pt>
  </dgm:ptLst>
  <dgm:cxnLst>
    <dgm:cxn modelId="{EDAAC137-0A3B-41A5-8CAB-BF162AFA571B}" srcId="{B85F9E0F-E618-4643-AECB-BCF36461051E}" destId="{41C83811-C3C0-4CEA-82D8-A14FBD6B16FC}" srcOrd="1" destOrd="0" parTransId="{C2345A95-3998-453D-BA8C-E0D34EB02FA6}" sibTransId="{F968813E-0999-4A6F-9DAC-2CF09270E68F}"/>
    <dgm:cxn modelId="{3238C665-80E9-5543-9416-A884E5866141}" type="presOf" srcId="{BE2B6936-B5D2-AB4B-BFB1-E4A553A95F4A}" destId="{E85B4980-63A7-7144-BAB3-9E695BA221AC}" srcOrd="2" destOrd="0" presId="urn:microsoft.com/office/officeart/2005/8/layout/gear1"/>
    <dgm:cxn modelId="{4100471A-22C3-4341-9B36-C89881B3D561}" srcId="{B85F9E0F-E618-4643-AECB-BCF36461051E}" destId="{4ADAC7C8-940D-AF42-B8F9-311175305DDB}" srcOrd="2" destOrd="0" parTransId="{ABC5C441-3F70-0E46-AF4F-49686DDCAA53}" sibTransId="{72D08B61-4132-A34C-8157-06CE56B74EDD}"/>
    <dgm:cxn modelId="{1CC23EE2-E71E-EF42-A774-FA73CB0739F1}" type="presOf" srcId="{4ADAC7C8-940D-AF42-B8F9-311175305DDB}" destId="{D4725134-60B4-5744-BF2B-C3605A27991F}" srcOrd="3" destOrd="0" presId="urn:microsoft.com/office/officeart/2005/8/layout/gear1"/>
    <dgm:cxn modelId="{F182D501-B2B7-2946-9EED-47E84D77A8B0}" type="presOf" srcId="{4ADAC7C8-940D-AF42-B8F9-311175305DDB}" destId="{575F483A-F8C7-0049-9D8C-95198D5F1658}" srcOrd="0" destOrd="0" presId="urn:microsoft.com/office/officeart/2005/8/layout/gear1"/>
    <dgm:cxn modelId="{7CEFD0D2-B9DE-F544-AC40-1A25D87ACB37}" type="presOf" srcId="{F968813E-0999-4A6F-9DAC-2CF09270E68F}" destId="{84D97B48-8C9B-624A-B709-3E1223F26B56}" srcOrd="0" destOrd="0" presId="urn:microsoft.com/office/officeart/2005/8/layout/gear1"/>
    <dgm:cxn modelId="{E0BC2FA2-0D28-DB44-B960-2535DC197825}" type="presOf" srcId="{4ADAC7C8-940D-AF42-B8F9-311175305DDB}" destId="{D7FEFDD2-8E9D-434D-997B-4728A4D79591}" srcOrd="2" destOrd="0" presId="urn:microsoft.com/office/officeart/2005/8/layout/gear1"/>
    <dgm:cxn modelId="{7CCAC3D2-B1C1-664C-86B1-E1442EE39DF1}" type="presOf" srcId="{41C83811-C3C0-4CEA-82D8-A14FBD6B16FC}" destId="{137CB7A5-D548-BE47-8F77-80C1881BB4AE}" srcOrd="2" destOrd="0" presId="urn:microsoft.com/office/officeart/2005/8/layout/gear1"/>
    <dgm:cxn modelId="{C883D268-80DB-7346-A66C-428E2543D9B6}" type="presOf" srcId="{72D08B61-4132-A34C-8157-06CE56B74EDD}" destId="{68653D63-EF3C-2846-827E-FED255DF9D22}" srcOrd="0" destOrd="0" presId="urn:microsoft.com/office/officeart/2005/8/layout/gear1"/>
    <dgm:cxn modelId="{53A9E456-288D-45A3-B83A-1A21C15912A3}" type="presOf" srcId="{B85F9E0F-E618-4643-AECB-BCF36461051E}" destId="{4BFAE43C-6012-48BC-B2D6-63FA754D91A4}" srcOrd="0" destOrd="0" presId="urn:microsoft.com/office/officeart/2005/8/layout/gear1"/>
    <dgm:cxn modelId="{3250E864-5765-5448-88D7-F4C9E0921CBB}" type="presOf" srcId="{FCEA5914-0113-444D-AEEE-1BB9D4C66AA8}" destId="{8232B089-63C5-AB4B-BA0A-0A547FF2C331}" srcOrd="0" destOrd="0" presId="urn:microsoft.com/office/officeart/2005/8/layout/gear1"/>
    <dgm:cxn modelId="{E84392C1-23CC-2F46-B910-5358715BB5EC}" type="presOf" srcId="{41C83811-C3C0-4CEA-82D8-A14FBD6B16FC}" destId="{2998BDB9-39FE-9145-80C4-E3F7CBE99DE4}" srcOrd="1" destOrd="0" presId="urn:microsoft.com/office/officeart/2005/8/layout/gear1"/>
    <dgm:cxn modelId="{CC69C4B2-3EE3-A243-B22F-FA2CB29E71D8}" srcId="{B85F9E0F-E618-4643-AECB-BCF36461051E}" destId="{BE2B6936-B5D2-AB4B-BFB1-E4A553A95F4A}" srcOrd="0" destOrd="0" parTransId="{C38BA1AE-5D0C-A540-B85E-329A3901B147}" sibTransId="{FCEA5914-0113-444D-AEEE-1BB9D4C66AA8}"/>
    <dgm:cxn modelId="{53E814A1-2656-D942-A530-E12DEE6BB7FF}" type="presOf" srcId="{4ADAC7C8-940D-AF42-B8F9-311175305DDB}" destId="{D8AA2F1C-6810-5248-A32E-FEBA20441625}" srcOrd="1" destOrd="0" presId="urn:microsoft.com/office/officeart/2005/8/layout/gear1"/>
    <dgm:cxn modelId="{3EF2460A-F274-B347-8FD3-30ECB71E72F6}" type="presOf" srcId="{41C83811-C3C0-4CEA-82D8-A14FBD6B16FC}" destId="{17EB5C76-4F52-9746-A49B-9AB460D6016F}" srcOrd="0" destOrd="0" presId="urn:microsoft.com/office/officeart/2005/8/layout/gear1"/>
    <dgm:cxn modelId="{6A0288CF-2F25-C345-9461-7195B63C341E}" type="presOf" srcId="{BE2B6936-B5D2-AB4B-BFB1-E4A553A95F4A}" destId="{81B153B2-F09D-8F4A-B6EE-6BDBB364FF62}" srcOrd="0" destOrd="0" presId="urn:microsoft.com/office/officeart/2005/8/layout/gear1"/>
    <dgm:cxn modelId="{D227E253-C9D1-AA4C-BA68-DF9020E5B903}" type="presOf" srcId="{BE2B6936-B5D2-AB4B-BFB1-E4A553A95F4A}" destId="{D541945C-323C-8B4C-AC9E-5C1CAE81E9E8}" srcOrd="1" destOrd="0" presId="urn:microsoft.com/office/officeart/2005/8/layout/gear1"/>
    <dgm:cxn modelId="{479D9A56-4D43-CA48-8EC0-423BFCF6E318}" type="presParOf" srcId="{4BFAE43C-6012-48BC-B2D6-63FA754D91A4}" destId="{81B153B2-F09D-8F4A-B6EE-6BDBB364FF62}" srcOrd="0" destOrd="0" presId="urn:microsoft.com/office/officeart/2005/8/layout/gear1"/>
    <dgm:cxn modelId="{A6619AF1-9190-EA4F-8280-24EF154B2291}" type="presParOf" srcId="{4BFAE43C-6012-48BC-B2D6-63FA754D91A4}" destId="{D541945C-323C-8B4C-AC9E-5C1CAE81E9E8}" srcOrd="1" destOrd="0" presId="urn:microsoft.com/office/officeart/2005/8/layout/gear1"/>
    <dgm:cxn modelId="{FF030722-1EAF-8B4E-98F1-C44059F01759}" type="presParOf" srcId="{4BFAE43C-6012-48BC-B2D6-63FA754D91A4}" destId="{E85B4980-63A7-7144-BAB3-9E695BA221AC}" srcOrd="2" destOrd="0" presId="urn:microsoft.com/office/officeart/2005/8/layout/gear1"/>
    <dgm:cxn modelId="{EF343A47-E9CC-E54E-AC62-0D25D602B89A}" type="presParOf" srcId="{4BFAE43C-6012-48BC-B2D6-63FA754D91A4}" destId="{17EB5C76-4F52-9746-A49B-9AB460D6016F}" srcOrd="3" destOrd="0" presId="urn:microsoft.com/office/officeart/2005/8/layout/gear1"/>
    <dgm:cxn modelId="{5DDA1A81-163A-7043-BFA7-21BF1826D4BF}" type="presParOf" srcId="{4BFAE43C-6012-48BC-B2D6-63FA754D91A4}" destId="{2998BDB9-39FE-9145-80C4-E3F7CBE99DE4}" srcOrd="4" destOrd="0" presId="urn:microsoft.com/office/officeart/2005/8/layout/gear1"/>
    <dgm:cxn modelId="{6EE26EE9-5883-3145-9082-89069FF07C51}" type="presParOf" srcId="{4BFAE43C-6012-48BC-B2D6-63FA754D91A4}" destId="{137CB7A5-D548-BE47-8F77-80C1881BB4AE}" srcOrd="5" destOrd="0" presId="urn:microsoft.com/office/officeart/2005/8/layout/gear1"/>
    <dgm:cxn modelId="{907A18F4-C3A2-5741-9D47-4FC6A2178D2D}" type="presParOf" srcId="{4BFAE43C-6012-48BC-B2D6-63FA754D91A4}" destId="{575F483A-F8C7-0049-9D8C-95198D5F1658}" srcOrd="6" destOrd="0" presId="urn:microsoft.com/office/officeart/2005/8/layout/gear1"/>
    <dgm:cxn modelId="{C0A2BE2A-9F8D-3B4B-90E3-729BA81F85DA}" type="presParOf" srcId="{4BFAE43C-6012-48BC-B2D6-63FA754D91A4}" destId="{D8AA2F1C-6810-5248-A32E-FEBA20441625}" srcOrd="7" destOrd="0" presId="urn:microsoft.com/office/officeart/2005/8/layout/gear1"/>
    <dgm:cxn modelId="{24F04F63-4BA9-4F46-9AE3-0756CB91A123}" type="presParOf" srcId="{4BFAE43C-6012-48BC-B2D6-63FA754D91A4}" destId="{D7FEFDD2-8E9D-434D-997B-4728A4D79591}" srcOrd="8" destOrd="0" presId="urn:microsoft.com/office/officeart/2005/8/layout/gear1"/>
    <dgm:cxn modelId="{DE4E773A-97F8-8F4E-85C2-CA1BA3F6F660}" type="presParOf" srcId="{4BFAE43C-6012-48BC-B2D6-63FA754D91A4}" destId="{D4725134-60B4-5744-BF2B-C3605A27991F}" srcOrd="9" destOrd="0" presId="urn:microsoft.com/office/officeart/2005/8/layout/gear1"/>
    <dgm:cxn modelId="{A6971357-1541-5344-8EC5-80955875A932}" type="presParOf" srcId="{4BFAE43C-6012-48BC-B2D6-63FA754D91A4}" destId="{8232B089-63C5-AB4B-BA0A-0A547FF2C331}" srcOrd="10" destOrd="0" presId="urn:microsoft.com/office/officeart/2005/8/layout/gear1"/>
    <dgm:cxn modelId="{5A37A0A0-B550-D048-8D67-F59C946758F5}" type="presParOf" srcId="{4BFAE43C-6012-48BC-B2D6-63FA754D91A4}" destId="{84D97B48-8C9B-624A-B709-3E1223F26B56}" srcOrd="11" destOrd="0" presId="urn:microsoft.com/office/officeart/2005/8/layout/gear1"/>
    <dgm:cxn modelId="{9A496BEF-DCC7-4D4E-9B8B-8F20CCD5D9FF}" type="presParOf" srcId="{4BFAE43C-6012-48BC-B2D6-63FA754D91A4}" destId="{68653D63-EF3C-2846-827E-FED255DF9D22}"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A19D29C-4165-4A91-A180-9A4F75D3272D}" type="doc">
      <dgm:prSet loTypeId="urn:microsoft.com/office/officeart/2009/layout/CircleArrowProcess" loCatId="process" qsTypeId="urn:microsoft.com/office/officeart/2005/8/quickstyle/simple1" qsCatId="simple" csTypeId="urn:microsoft.com/office/officeart/2005/8/colors/colorful1" csCatId="colorful" phldr="1"/>
      <dgm:spPr/>
      <dgm:t>
        <a:bodyPr/>
        <a:lstStyle/>
        <a:p>
          <a:endParaRPr lang="zh-CN" altLang="en-US"/>
        </a:p>
      </dgm:t>
    </dgm:pt>
    <dgm:pt modelId="{C2298E9D-ACA0-42A5-B1F7-F9FC3D6D821C}">
      <dgm:prSet phldrT="[文本]" custT="1"/>
      <dgm:spPr/>
      <dgm:t>
        <a:bodyPr/>
        <a:lstStyle/>
        <a:p>
          <a:r>
            <a:rPr lang="zh-CN" altLang="en-US" sz="1400" b="1" dirty="0">
              <a:solidFill>
                <a:schemeClr val="tx1"/>
              </a:solidFill>
            </a:rPr>
            <a:t>蠕变性能预测</a:t>
          </a:r>
        </a:p>
      </dgm:t>
    </dgm:pt>
    <dgm:pt modelId="{E754D21C-35FA-42D0-B869-66BA9EE2CB2B}" type="parTrans" cxnId="{40DB7197-A048-40D9-9F51-EAFB8121CE9A}">
      <dgm:prSet/>
      <dgm:spPr/>
      <dgm:t>
        <a:bodyPr/>
        <a:lstStyle/>
        <a:p>
          <a:endParaRPr lang="zh-CN" altLang="en-US" sz="2000" b="1">
            <a:solidFill>
              <a:schemeClr val="tx1"/>
            </a:solidFill>
          </a:endParaRPr>
        </a:p>
      </dgm:t>
    </dgm:pt>
    <dgm:pt modelId="{EDF7C5C5-AEEA-4F71-B22E-E7B67A389D0D}" type="sibTrans" cxnId="{40DB7197-A048-40D9-9F51-EAFB8121CE9A}">
      <dgm:prSet/>
      <dgm:spPr/>
      <dgm:t>
        <a:bodyPr/>
        <a:lstStyle/>
        <a:p>
          <a:endParaRPr lang="zh-CN" altLang="en-US" sz="2000" b="1">
            <a:solidFill>
              <a:schemeClr val="tx1"/>
            </a:solidFill>
          </a:endParaRPr>
        </a:p>
      </dgm:t>
    </dgm:pt>
    <dgm:pt modelId="{925912E9-F66C-4ADA-A6F5-39E2BE251D94}">
      <dgm:prSet phldrT="[文本]" custT="1"/>
      <dgm:spPr/>
      <dgm:t>
        <a:bodyPr/>
        <a:lstStyle/>
        <a:p>
          <a:r>
            <a:rPr lang="zh-CN" altLang="en-US" sz="1400" b="1" dirty="0">
              <a:solidFill>
                <a:schemeClr val="tx1"/>
              </a:solidFill>
            </a:rPr>
            <a:t>其他</a:t>
          </a:r>
        </a:p>
      </dgm:t>
    </dgm:pt>
    <dgm:pt modelId="{1BABCCC4-FB65-48D8-98DE-281D516CF819}" type="parTrans" cxnId="{E6DCA57B-82E6-4C13-9EEE-031B4D2CF9E6}">
      <dgm:prSet/>
      <dgm:spPr/>
      <dgm:t>
        <a:bodyPr/>
        <a:lstStyle/>
        <a:p>
          <a:endParaRPr lang="zh-CN" altLang="en-US" sz="2000" b="1">
            <a:solidFill>
              <a:schemeClr val="tx1"/>
            </a:solidFill>
          </a:endParaRPr>
        </a:p>
      </dgm:t>
    </dgm:pt>
    <dgm:pt modelId="{9019D47E-06FB-46BA-950E-76EDAAFC2BCC}" type="sibTrans" cxnId="{E6DCA57B-82E6-4C13-9EEE-031B4D2CF9E6}">
      <dgm:prSet/>
      <dgm:spPr/>
      <dgm:t>
        <a:bodyPr/>
        <a:lstStyle/>
        <a:p>
          <a:endParaRPr lang="zh-CN" altLang="en-US" sz="2000" b="1">
            <a:solidFill>
              <a:schemeClr val="tx1"/>
            </a:solidFill>
          </a:endParaRPr>
        </a:p>
      </dgm:t>
    </dgm:pt>
    <dgm:pt modelId="{015F855F-40B3-419E-BA7E-CBD468C0FD13}" type="pres">
      <dgm:prSet presAssocID="{7A19D29C-4165-4A91-A180-9A4F75D3272D}" presName="Name0" presStyleCnt="0">
        <dgm:presLayoutVars>
          <dgm:chMax val="7"/>
          <dgm:chPref val="7"/>
          <dgm:dir/>
          <dgm:animLvl val="lvl"/>
        </dgm:presLayoutVars>
      </dgm:prSet>
      <dgm:spPr/>
      <dgm:t>
        <a:bodyPr/>
        <a:lstStyle/>
        <a:p>
          <a:endParaRPr lang="zh-CN" altLang="en-US"/>
        </a:p>
      </dgm:t>
    </dgm:pt>
    <dgm:pt modelId="{0D515EB3-A50B-4164-9C42-7D4092E485C2}" type="pres">
      <dgm:prSet presAssocID="{C2298E9D-ACA0-42A5-B1F7-F9FC3D6D821C}" presName="Accent1" presStyleCnt="0"/>
      <dgm:spPr/>
    </dgm:pt>
    <dgm:pt modelId="{B68C099D-F3C8-43AA-86E2-4EC78F70AE8F}" type="pres">
      <dgm:prSet presAssocID="{C2298E9D-ACA0-42A5-B1F7-F9FC3D6D821C}" presName="Accent" presStyleLbl="node1" presStyleIdx="0" presStyleCnt="2"/>
      <dgm:spPr/>
    </dgm:pt>
    <dgm:pt modelId="{C09DD702-C500-47BD-B181-07F3FC7F061A}" type="pres">
      <dgm:prSet presAssocID="{C2298E9D-ACA0-42A5-B1F7-F9FC3D6D821C}" presName="Parent1" presStyleLbl="revTx" presStyleIdx="0" presStyleCnt="2">
        <dgm:presLayoutVars>
          <dgm:chMax val="1"/>
          <dgm:chPref val="1"/>
          <dgm:bulletEnabled val="1"/>
        </dgm:presLayoutVars>
      </dgm:prSet>
      <dgm:spPr/>
      <dgm:t>
        <a:bodyPr/>
        <a:lstStyle/>
        <a:p>
          <a:endParaRPr lang="zh-CN" altLang="en-US"/>
        </a:p>
      </dgm:t>
    </dgm:pt>
    <dgm:pt modelId="{842D3DC2-9053-49A1-86F8-1C2043F5FDB5}" type="pres">
      <dgm:prSet presAssocID="{925912E9-F66C-4ADA-A6F5-39E2BE251D94}" presName="Accent2" presStyleCnt="0"/>
      <dgm:spPr/>
    </dgm:pt>
    <dgm:pt modelId="{C4595AA8-A958-4FCD-8A38-6C9234FAD484}" type="pres">
      <dgm:prSet presAssocID="{925912E9-F66C-4ADA-A6F5-39E2BE251D94}" presName="Accent" presStyleLbl="node1" presStyleIdx="1" presStyleCnt="2"/>
      <dgm:spPr/>
    </dgm:pt>
    <dgm:pt modelId="{7FA1D262-E1C0-4E2F-AB55-8767F4333F0A}" type="pres">
      <dgm:prSet presAssocID="{925912E9-F66C-4ADA-A6F5-39E2BE251D94}" presName="Parent2" presStyleLbl="revTx" presStyleIdx="1" presStyleCnt="2">
        <dgm:presLayoutVars>
          <dgm:chMax val="1"/>
          <dgm:chPref val="1"/>
          <dgm:bulletEnabled val="1"/>
        </dgm:presLayoutVars>
      </dgm:prSet>
      <dgm:spPr/>
      <dgm:t>
        <a:bodyPr/>
        <a:lstStyle/>
        <a:p>
          <a:endParaRPr lang="zh-CN" altLang="en-US"/>
        </a:p>
      </dgm:t>
    </dgm:pt>
  </dgm:ptLst>
  <dgm:cxnLst>
    <dgm:cxn modelId="{E6DCA57B-82E6-4C13-9EEE-031B4D2CF9E6}" srcId="{7A19D29C-4165-4A91-A180-9A4F75D3272D}" destId="{925912E9-F66C-4ADA-A6F5-39E2BE251D94}" srcOrd="1" destOrd="0" parTransId="{1BABCCC4-FB65-48D8-98DE-281D516CF819}" sibTransId="{9019D47E-06FB-46BA-950E-76EDAAFC2BCC}"/>
    <dgm:cxn modelId="{F3A5033F-14AD-4E5B-9089-AD85B2E9D938}" type="presOf" srcId="{7A19D29C-4165-4A91-A180-9A4F75D3272D}" destId="{015F855F-40B3-419E-BA7E-CBD468C0FD13}" srcOrd="0" destOrd="0" presId="urn:microsoft.com/office/officeart/2009/layout/CircleArrowProcess"/>
    <dgm:cxn modelId="{40DB7197-A048-40D9-9F51-EAFB8121CE9A}" srcId="{7A19D29C-4165-4A91-A180-9A4F75D3272D}" destId="{C2298E9D-ACA0-42A5-B1F7-F9FC3D6D821C}" srcOrd="0" destOrd="0" parTransId="{E754D21C-35FA-42D0-B869-66BA9EE2CB2B}" sibTransId="{EDF7C5C5-AEEA-4F71-B22E-E7B67A389D0D}"/>
    <dgm:cxn modelId="{B2E35622-10DB-4569-8F76-5C948B901EA6}" type="presOf" srcId="{925912E9-F66C-4ADA-A6F5-39E2BE251D94}" destId="{7FA1D262-E1C0-4E2F-AB55-8767F4333F0A}" srcOrd="0" destOrd="0" presId="urn:microsoft.com/office/officeart/2009/layout/CircleArrowProcess"/>
    <dgm:cxn modelId="{1F222E5D-3BF7-42BA-B563-1A7C22991A7B}" type="presOf" srcId="{C2298E9D-ACA0-42A5-B1F7-F9FC3D6D821C}" destId="{C09DD702-C500-47BD-B181-07F3FC7F061A}" srcOrd="0" destOrd="0" presId="urn:microsoft.com/office/officeart/2009/layout/CircleArrowProcess"/>
    <dgm:cxn modelId="{D4518FB8-3A60-4D63-B701-EB1BB315F5F6}" type="presParOf" srcId="{015F855F-40B3-419E-BA7E-CBD468C0FD13}" destId="{0D515EB3-A50B-4164-9C42-7D4092E485C2}" srcOrd="0" destOrd="0" presId="urn:microsoft.com/office/officeart/2009/layout/CircleArrowProcess"/>
    <dgm:cxn modelId="{DD32A6C9-911E-4642-AA30-C9C3F81BD6DE}" type="presParOf" srcId="{0D515EB3-A50B-4164-9C42-7D4092E485C2}" destId="{B68C099D-F3C8-43AA-86E2-4EC78F70AE8F}" srcOrd="0" destOrd="0" presId="urn:microsoft.com/office/officeart/2009/layout/CircleArrowProcess"/>
    <dgm:cxn modelId="{539E440C-ABB6-470C-AE06-8B08FF08BFC0}" type="presParOf" srcId="{015F855F-40B3-419E-BA7E-CBD468C0FD13}" destId="{C09DD702-C500-47BD-B181-07F3FC7F061A}" srcOrd="1" destOrd="0" presId="urn:microsoft.com/office/officeart/2009/layout/CircleArrowProcess"/>
    <dgm:cxn modelId="{FD8C7303-85FD-49F3-91D2-BACFFE734C01}" type="presParOf" srcId="{015F855F-40B3-419E-BA7E-CBD468C0FD13}" destId="{842D3DC2-9053-49A1-86F8-1C2043F5FDB5}" srcOrd="2" destOrd="0" presId="urn:microsoft.com/office/officeart/2009/layout/CircleArrowProcess"/>
    <dgm:cxn modelId="{82490FAC-CCFA-493F-B192-6A3B397DCD7B}" type="presParOf" srcId="{842D3DC2-9053-49A1-86F8-1C2043F5FDB5}" destId="{C4595AA8-A958-4FCD-8A38-6C9234FAD484}" srcOrd="0" destOrd="0" presId="urn:microsoft.com/office/officeart/2009/layout/CircleArrowProcess"/>
    <dgm:cxn modelId="{153924F4-C979-4114-9110-45CBC793FA99}" type="presParOf" srcId="{015F855F-40B3-419E-BA7E-CBD468C0FD13}" destId="{7FA1D262-E1C0-4E2F-AB55-8767F4333F0A}" srcOrd="3" destOrd="0" presId="urn:microsoft.com/office/officeart/2009/layout/CircleArrow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a:solidFill>
          <a:schemeClr val="bg1">
            <a:lumMod val="65000"/>
          </a:schemeClr>
        </a:solidFill>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accent3">
            <a:lumMod val="75000"/>
          </a:schemeClr>
        </a:solidFill>
      </dgm:spPr>
      <dgm:t>
        <a:bodyPr/>
        <a:lstStyle/>
        <a:p>
          <a:r>
            <a:rPr lang="en-US" altLang="zh-CN" dirty="0"/>
            <a:t>2.</a:t>
          </a:r>
          <a:r>
            <a:rPr lang="zh-CN" altLang="en-US" dirty="0"/>
            <a:t>最新工作进展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1">
            <a:lumMod val="65000"/>
          </a:schemeClr>
        </a:solidFill>
      </dgm:spPr>
      <dgm:t>
        <a:bodyPr/>
        <a:lstStyle/>
        <a:p>
          <a:r>
            <a:rPr lang="en-US" altLang="zh-CN" dirty="0"/>
            <a:t>3.</a:t>
          </a:r>
          <a:r>
            <a:rPr lang="zh-CN" altLang="en-US" dirty="0"/>
            <a:t>未来工作</a:t>
          </a:r>
          <a:r>
            <a:rPr lang="zh-Hans" altLang="en-US" b="0" dirty="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t>
        <a:bodyPr/>
        <a:lstStyle/>
        <a:p>
          <a:endParaRPr lang="zh-CN" altLang="en-US"/>
        </a:p>
      </dgm:t>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t>
        <a:bodyPr/>
        <a:lstStyle/>
        <a:p>
          <a:endParaRPr lang="zh-CN" altLang="en-US"/>
        </a:p>
      </dgm:t>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t>
        <a:bodyPr/>
        <a:lstStyle/>
        <a:p>
          <a:endParaRPr lang="zh-CN" altLang="en-US"/>
        </a:p>
      </dgm:t>
    </dgm:pt>
  </dgm:ptLst>
  <dgm:cxnLst>
    <dgm:cxn modelId="{B40EF9E1-F9FD-4D36-A1B2-8DF08C4D991F}" type="presOf" srcId="{ED717D3C-12D7-4C82-9A24-C9144B86E759}" destId="{0BD9CFF3-BD5C-4496-A5C0-71614AF6C6BB}"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454A4552-C056-433D-998E-982B6328D1AD}" type="presOf" srcId="{09FEEF98-66D8-4266-9535-59667BCA2E50}" destId="{D7A831F6-224E-4255-B33E-DD2359E3B625}" srcOrd="0" destOrd="0" presId="urn:microsoft.com/office/officeart/2005/8/layout/vList2"/>
    <dgm:cxn modelId="{9F5D1B98-C132-4C88-9FB0-DB7D1FAD03D2}" type="presOf" srcId="{A6AD3BAA-9012-48AF-8113-54AD8DB43514}" destId="{E31A7A90-9CD5-4F7D-BB1D-2BA0EB5BD2C5}"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F47B8026-3A9A-40F3-B4A8-FCC0DCA6A730}" srcId="{A6AD3BAA-9012-48AF-8113-54AD8DB43514}" destId="{FE0B8CEE-7931-4C6C-ABAD-786E9B835F96}" srcOrd="2" destOrd="0" parTransId="{7E84AF53-2FA2-4DF4-96A1-DC3CD900E0A3}" sibTransId="{1FA52AE0-DFB7-42CE-A86F-60A71B16BDF1}"/>
    <dgm:cxn modelId="{9CFF70E0-BE4E-4D5D-800E-78C4EA7C820B}" type="presOf" srcId="{FE0B8CEE-7931-4C6C-ABAD-786E9B835F96}" destId="{25B85B47-B55F-40A6-95E0-5ED6A9B870BF}" srcOrd="0" destOrd="0" presId="urn:microsoft.com/office/officeart/2005/8/layout/vList2"/>
    <dgm:cxn modelId="{3B58375B-A9AC-46EA-B5BD-27F9DCBBF32A}" type="presParOf" srcId="{E31A7A90-9CD5-4F7D-BB1D-2BA0EB5BD2C5}" destId="{D7A831F6-224E-4255-B33E-DD2359E3B625}" srcOrd="0" destOrd="0" presId="urn:microsoft.com/office/officeart/2005/8/layout/vList2"/>
    <dgm:cxn modelId="{A5B30954-ADA8-402B-B324-02E12F7A58F3}" type="presParOf" srcId="{E31A7A90-9CD5-4F7D-BB1D-2BA0EB5BD2C5}" destId="{FBF90EA1-6824-4341-A626-EC96D220F96E}" srcOrd="1" destOrd="0" presId="urn:microsoft.com/office/officeart/2005/8/layout/vList2"/>
    <dgm:cxn modelId="{36C98D9D-E880-49E1-A83B-BE4DAEC466C9}" type="presParOf" srcId="{E31A7A90-9CD5-4F7D-BB1D-2BA0EB5BD2C5}" destId="{0BD9CFF3-BD5C-4496-A5C0-71614AF6C6BB}" srcOrd="2" destOrd="0" presId="urn:microsoft.com/office/officeart/2005/8/layout/vList2"/>
    <dgm:cxn modelId="{55A55011-C7B6-48A2-92AE-E67016D6A611}" type="presParOf" srcId="{E31A7A90-9CD5-4F7D-BB1D-2BA0EB5BD2C5}" destId="{464742A5-F16D-480B-AB99-23EA79FE0EF8}" srcOrd="3" destOrd="0" presId="urn:microsoft.com/office/officeart/2005/8/layout/vList2"/>
    <dgm:cxn modelId="{DF4253AB-D11A-4B7D-A563-32829BABE9FF}"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accent1">
            <a:lumMod val="75000"/>
          </a:schemeClr>
        </a:solidFill>
      </dgm:spPr>
      <dgm:t>
        <a:bodyPr/>
        <a:lstStyle/>
        <a:p>
          <a:r>
            <a:rPr lang="zh-CN" altLang="en-US" sz="2400" dirty="0"/>
            <a:t>数据采集和存储</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bg1">
            <a:lumMod val="65000"/>
          </a:schemeClr>
        </a:solidFill>
      </dgm:spPr>
      <dgm:t>
        <a:bodyPr/>
        <a:lstStyle/>
        <a:p>
          <a:r>
            <a:rPr lang="zh-CN" altLang="en-US" sz="2400" dirty="0"/>
            <a:t>数据驱动的机器学习</a:t>
          </a:r>
          <a:r>
            <a:rPr lang="en-US" altLang="zh-CN" sz="2400" dirty="0"/>
            <a:t>/</a:t>
          </a:r>
          <a:r>
            <a:rPr lang="zh-CN" altLang="en-US" sz="2400" dirty="0"/>
            <a:t>数据挖掘算法研究</a:t>
          </a:r>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bg1">
            <a:lumMod val="65000"/>
          </a:schemeClr>
        </a:solidFill>
      </dgm:spPr>
      <dgm:t>
        <a:bodyPr/>
        <a:lstStyle/>
        <a:p>
          <a:r>
            <a:rPr lang="zh-CN" altLang="en-US" sz="2000" b="1" dirty="0"/>
            <a:t>面向高温合金的机器学习方法及其应用</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CAD4A8F6-B95E-4BDC-BAF5-2C029DD1BC4D}">
      <dgm:prSet phldrT="[文本]" custT="1"/>
      <dgm:spPr>
        <a:solidFill>
          <a:schemeClr val="bg1">
            <a:lumMod val="65000"/>
          </a:schemeClr>
        </a:solidFill>
      </dgm:spPr>
      <dgm:t>
        <a:bodyPr/>
        <a:lstStyle/>
        <a:p>
          <a:r>
            <a:rPr lang="zh-CN" altLang="en-US" sz="1600" b="1" dirty="0">
              <a:solidFill>
                <a:schemeClr val="bg1"/>
              </a:solidFill>
            </a:rPr>
            <a:t>性能预测方法研究</a:t>
          </a:r>
        </a:p>
      </dgm:t>
    </dgm:pt>
    <dgm:pt modelId="{B348BF65-5367-4A1B-837A-D986559AF7DB}" type="parTrans" cxnId="{56EE06E9-9415-4972-B73D-6BDC5280C297}">
      <dgm:prSet/>
      <dgm:spPr/>
      <dgm:t>
        <a:bodyPr/>
        <a:lstStyle/>
        <a:p>
          <a:endParaRPr lang="zh-CN" altLang="en-US"/>
        </a:p>
      </dgm:t>
    </dgm:pt>
    <dgm:pt modelId="{7D17D171-5FED-482C-BF39-FC645A37024E}" type="sibTrans" cxnId="{56EE06E9-9415-4972-B73D-6BDC5280C297}">
      <dgm:prSet/>
      <dgm:spPr/>
      <dgm:t>
        <a:bodyPr/>
        <a:lstStyle/>
        <a:p>
          <a:endParaRPr lang="zh-CN" altLang="en-US"/>
        </a:p>
      </dgm:t>
    </dgm:pt>
    <dgm:pt modelId="{D91B23D0-43B5-4C6B-BF71-684C58D6394F}">
      <dgm:prSet phldrT="[文本]" custT="1"/>
      <dgm:spPr>
        <a:solidFill>
          <a:schemeClr val="bg1">
            <a:lumMod val="65000"/>
          </a:schemeClr>
        </a:solidFill>
      </dgm:spPr>
      <dgm:t>
        <a:bodyPr/>
        <a:lstStyle/>
        <a:p>
          <a:r>
            <a:rPr lang="zh-CN" altLang="en-US" sz="1600" b="1" dirty="0">
              <a:solidFill>
                <a:schemeClr val="bg1"/>
              </a:solidFill>
            </a:rPr>
            <a:t>基于主动学习的多层级交互式特征分析方法</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pt>
    <dgm:pt modelId="{0ADD1677-4BB9-411B-9F55-C6A8BB4AEFFE}" type="pres">
      <dgm:prSet presAssocID="{EB89F287-1E2B-4D7B-B849-A9AFDC62F93B}" presName="text_2" presStyleLbl="node1" presStyleIdx="1" presStyleCnt="4">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908" custScaleY="170069">
        <dgm:presLayoutVars>
          <dgm:bulletEnabled val="1"/>
        </dgm:presLayoutVars>
      </dgm:prSet>
      <dgm:spPr/>
      <dgm:t>
        <a:bodyPr/>
        <a:lstStyle/>
        <a:p>
          <a:endParaRPr lang="zh-CN" altLang="en-US"/>
        </a:p>
      </dgm:t>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t>
        <a:bodyPr/>
        <a:lstStyle/>
        <a:p>
          <a:endParaRPr lang="zh-CN" altLang="en-US"/>
        </a:p>
      </dgm:t>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pt>
  </dgm:ptLst>
  <dgm:cxnLst>
    <dgm:cxn modelId="{0AB6B438-79CE-465E-A1BE-7697A5502562}" type="presOf" srcId="{0C6CA62A-2507-4191-8334-84E9AE83554B}" destId="{49F3C08A-059A-4944-B0BE-9FED64C38273}" srcOrd="0" destOrd="0" presId="urn:microsoft.com/office/officeart/2008/layout/VerticalCurvedList"/>
    <dgm:cxn modelId="{93ADD7BF-1C75-4B4C-AED4-7F739C4BBA4F}" type="presOf" srcId="{534D5989-8F4D-4258-8225-B724768E9233}" destId="{777E6480-BB94-44CE-B407-D0500462E337}" srcOrd="0" destOrd="0" presId="urn:microsoft.com/office/officeart/2008/layout/VerticalCurvedList"/>
    <dgm:cxn modelId="{4E5391A0-6D09-4ABA-A64D-7E75998BBF11}" type="presOf" srcId="{A031629A-C912-46DE-9250-B3AB97DBFEF3}" destId="{4973CE0B-830B-42A8-8F41-45A257AA0B8B}" srcOrd="0" destOrd="0" presId="urn:microsoft.com/office/officeart/2008/layout/VerticalCurvedList"/>
    <dgm:cxn modelId="{7588A555-F9CE-49E4-B539-F0B799B59D68}" type="presOf" srcId="{EB89F287-1E2B-4D7B-B849-A9AFDC62F93B}" destId="{0ADD1677-4BB9-411B-9F55-C6A8BB4AEFFE}" srcOrd="0" destOrd="0" presId="urn:microsoft.com/office/officeart/2008/layout/VerticalCurvedList"/>
    <dgm:cxn modelId="{56EE06E9-9415-4972-B73D-6BDC5280C297}" srcId="{8D427307-CEAF-4DD7-BB85-8785E2DCDB7F}" destId="{CAD4A8F6-B95E-4BDC-BAF5-2C029DD1BC4D}" srcOrd="0" destOrd="0" parTransId="{B348BF65-5367-4A1B-837A-D986559AF7DB}" sibTransId="{7D17D171-5FED-482C-BF39-FC645A37024E}"/>
    <dgm:cxn modelId="{9222344A-F755-43E0-9BAF-F1D5A587A9DA}" srcId="{534D5989-8F4D-4258-8225-B724768E9233}" destId="{0C6CA62A-2507-4191-8334-84E9AE83554B}" srcOrd="3" destOrd="0" parTransId="{DC45ABA5-A405-4793-88D7-75BEFB225DD7}" sibTransId="{F414A7C2-4F25-4DAE-8997-2244E8C3A188}"/>
    <dgm:cxn modelId="{9B9F9B73-F022-449C-A114-3D2F84D3F5E2}" type="presOf" srcId="{8D427307-CEAF-4DD7-BB85-8785E2DCDB7F}" destId="{2AC453B5-CEF3-4FE2-AB06-0646F5A88E84}" srcOrd="0" destOrd="0" presId="urn:microsoft.com/office/officeart/2008/layout/VerticalCurvedList"/>
    <dgm:cxn modelId="{D1C608B8-2AB3-44C9-8847-F9A4FCC6636C}" type="presOf" srcId="{D91B23D0-43B5-4C6B-BF71-684C58D6394F}" destId="{2AC453B5-CEF3-4FE2-AB06-0646F5A88E84}" srcOrd="0" destOrd="2" presId="urn:microsoft.com/office/officeart/2008/layout/VerticalCurvedList"/>
    <dgm:cxn modelId="{6010BF23-9959-4415-94C2-0BF4EBC6E67A}" type="presOf" srcId="{D7A9A80B-B499-4CE9-B8B6-42D8B19FB683}" destId="{25CC8F4A-1A1B-4C3E-B9C9-3B2A7A2D0F66}" srcOrd="0" destOrd="0" presId="urn:microsoft.com/office/officeart/2008/layout/VerticalCurvedList"/>
    <dgm:cxn modelId="{0D7DC292-F747-431E-9A2C-D14140752D73}" srcId="{8D427307-CEAF-4DD7-BB85-8785E2DCDB7F}" destId="{D91B23D0-43B5-4C6B-BF71-684C58D6394F}" srcOrd="1" destOrd="0" parTransId="{57F29065-E162-4208-AC61-5EF590A06F6B}" sibTransId="{F8024E43-F817-471D-8AB8-67323A7C0293}"/>
    <dgm:cxn modelId="{9D5A0FE1-E111-4E5E-BF14-005848CBD399}" srcId="{534D5989-8F4D-4258-8225-B724768E9233}" destId="{A031629A-C912-46DE-9250-B3AB97DBFEF3}" srcOrd="0" destOrd="0" parTransId="{D4DB4B43-FE32-40E2-A322-C82FEF4FD8CF}" sibTransId="{D7A9A80B-B499-4CE9-B8B6-42D8B19FB683}"/>
    <dgm:cxn modelId="{AA29BC8F-E771-44E1-99D3-3B0049869E72}" type="presOf" srcId="{CAD4A8F6-B95E-4BDC-BAF5-2C029DD1BC4D}" destId="{2AC453B5-CEF3-4FE2-AB06-0646F5A88E84}" srcOrd="0" destOrd="1" presId="urn:microsoft.com/office/officeart/2008/layout/VerticalCurvedList"/>
    <dgm:cxn modelId="{DE59890B-4735-41BB-BEF5-3085338F335E}" srcId="{534D5989-8F4D-4258-8225-B724768E9233}" destId="{EB89F287-1E2B-4D7B-B849-A9AFDC62F93B}" srcOrd="1" destOrd="0" parTransId="{00C42D0B-B035-453B-9E41-E8146F1CB2D7}" sibTransId="{0694A177-C62B-4B8C-B037-AC2CD5D826EF}"/>
    <dgm:cxn modelId="{73923DEE-B041-4548-81F3-DCB0EC174DF0}" srcId="{534D5989-8F4D-4258-8225-B724768E9233}" destId="{8D427307-CEAF-4DD7-BB85-8785E2DCDB7F}" srcOrd="2" destOrd="0" parTransId="{82F61772-1C04-4322-8790-54D95F2EEAF1}" sibTransId="{C89D5316-09E0-4799-A018-26A1EB22C526}"/>
    <dgm:cxn modelId="{4DBAB5E2-95E8-4036-97D6-C3BFEA21A203}" type="presParOf" srcId="{777E6480-BB94-44CE-B407-D0500462E337}" destId="{029663F2-6083-4943-A4B6-B75B1725BCEF}" srcOrd="0" destOrd="0" presId="urn:microsoft.com/office/officeart/2008/layout/VerticalCurvedList"/>
    <dgm:cxn modelId="{78E2ADE8-2668-4C01-B78A-E90930E0444E}" type="presParOf" srcId="{029663F2-6083-4943-A4B6-B75B1725BCEF}" destId="{D211633A-16B4-4697-B79D-94EAD020AF0A}" srcOrd="0" destOrd="0" presId="urn:microsoft.com/office/officeart/2008/layout/VerticalCurvedList"/>
    <dgm:cxn modelId="{C9946697-5EDC-48E5-80E2-2634000AB9D0}" type="presParOf" srcId="{D211633A-16B4-4697-B79D-94EAD020AF0A}" destId="{2B0DD12D-6EF4-4BF8-B02D-398F02F66379}" srcOrd="0" destOrd="0" presId="urn:microsoft.com/office/officeart/2008/layout/VerticalCurvedList"/>
    <dgm:cxn modelId="{63BA23FE-672E-4223-846B-CC78CA632E83}" type="presParOf" srcId="{D211633A-16B4-4697-B79D-94EAD020AF0A}" destId="{25CC8F4A-1A1B-4C3E-B9C9-3B2A7A2D0F66}" srcOrd="1" destOrd="0" presId="urn:microsoft.com/office/officeart/2008/layout/VerticalCurvedList"/>
    <dgm:cxn modelId="{D72BA247-AB3D-44A0-9D6D-D1B799D72CF7}" type="presParOf" srcId="{D211633A-16B4-4697-B79D-94EAD020AF0A}" destId="{3901E994-EF88-4B55-B333-8B5DC2C1FE64}" srcOrd="2" destOrd="0" presId="urn:microsoft.com/office/officeart/2008/layout/VerticalCurvedList"/>
    <dgm:cxn modelId="{76CD859B-DC4C-46A3-B4B5-5EA4D90E493B}" type="presParOf" srcId="{D211633A-16B4-4697-B79D-94EAD020AF0A}" destId="{8EACEE7C-B326-44FB-9A91-8726F31EDF2B}" srcOrd="3" destOrd="0" presId="urn:microsoft.com/office/officeart/2008/layout/VerticalCurvedList"/>
    <dgm:cxn modelId="{C2D5FEDD-ED19-4CB0-ACCC-99D7FF7DFA3F}" type="presParOf" srcId="{029663F2-6083-4943-A4B6-B75B1725BCEF}" destId="{4973CE0B-830B-42A8-8F41-45A257AA0B8B}" srcOrd="1" destOrd="0" presId="urn:microsoft.com/office/officeart/2008/layout/VerticalCurvedList"/>
    <dgm:cxn modelId="{B87BE233-272A-404F-B7C1-416D5D360785}" type="presParOf" srcId="{029663F2-6083-4943-A4B6-B75B1725BCEF}" destId="{966750C1-A861-452C-9609-15612A3DFCF5}" srcOrd="2" destOrd="0" presId="urn:microsoft.com/office/officeart/2008/layout/VerticalCurvedList"/>
    <dgm:cxn modelId="{58BE2BE5-9FB3-4ADB-A988-E1CE24331DF9}" type="presParOf" srcId="{966750C1-A861-452C-9609-15612A3DFCF5}" destId="{2C32AA3C-C21E-444B-8009-13B7F44A3DFC}" srcOrd="0" destOrd="0" presId="urn:microsoft.com/office/officeart/2008/layout/VerticalCurvedList"/>
    <dgm:cxn modelId="{F0488A02-8B66-4A62-BD5D-6CAE00399747}" type="presParOf" srcId="{029663F2-6083-4943-A4B6-B75B1725BCEF}" destId="{0ADD1677-4BB9-411B-9F55-C6A8BB4AEFFE}" srcOrd="3" destOrd="0" presId="urn:microsoft.com/office/officeart/2008/layout/VerticalCurvedList"/>
    <dgm:cxn modelId="{727E456A-1AB0-43D3-A3E6-9099171074E2}" type="presParOf" srcId="{029663F2-6083-4943-A4B6-B75B1725BCEF}" destId="{A9BE9254-C053-4EAB-8F29-0CEF5AEEC494}" srcOrd="4" destOrd="0" presId="urn:microsoft.com/office/officeart/2008/layout/VerticalCurvedList"/>
    <dgm:cxn modelId="{2924CBFC-CFC6-49DC-A0A2-54FB8C78157D}" type="presParOf" srcId="{A9BE9254-C053-4EAB-8F29-0CEF5AEEC494}" destId="{D5EA4CD6-8560-493F-8996-3B38ECA26A5D}" srcOrd="0" destOrd="0" presId="urn:microsoft.com/office/officeart/2008/layout/VerticalCurvedList"/>
    <dgm:cxn modelId="{9E678DDE-7225-4B3C-9B84-F720AFF395D5}" type="presParOf" srcId="{029663F2-6083-4943-A4B6-B75B1725BCEF}" destId="{2AC453B5-CEF3-4FE2-AB06-0646F5A88E84}" srcOrd="5" destOrd="0" presId="urn:microsoft.com/office/officeart/2008/layout/VerticalCurvedList"/>
    <dgm:cxn modelId="{E542AFEB-9943-4DB2-A3FC-6B53C6477BB2}" type="presParOf" srcId="{029663F2-6083-4943-A4B6-B75B1725BCEF}" destId="{1B5A28ED-1C55-46F1-99FA-328BCE561B4A}" srcOrd="6" destOrd="0" presId="urn:microsoft.com/office/officeart/2008/layout/VerticalCurvedList"/>
    <dgm:cxn modelId="{BC208B9B-5B82-44F6-AB1D-6B258E49BE2B}" type="presParOf" srcId="{1B5A28ED-1C55-46F1-99FA-328BCE561B4A}" destId="{2E10788D-F76E-483E-B3FF-9B6A38A71BF2}" srcOrd="0" destOrd="0" presId="urn:microsoft.com/office/officeart/2008/layout/VerticalCurvedList"/>
    <dgm:cxn modelId="{533EF7B0-6F94-4709-9512-639A6D24F446}" type="presParOf" srcId="{029663F2-6083-4943-A4B6-B75B1725BCEF}" destId="{49F3C08A-059A-4944-B0BE-9FED64C38273}" srcOrd="7" destOrd="0" presId="urn:microsoft.com/office/officeart/2008/layout/VerticalCurvedList"/>
    <dgm:cxn modelId="{29225EF2-223A-46C4-B7C1-149CD353E4F5}" type="presParOf" srcId="{029663F2-6083-4943-A4B6-B75B1725BCEF}" destId="{31FCCC1D-41B1-4F4D-AD60-B8479B1A58C5}" srcOrd="8" destOrd="0" presId="urn:microsoft.com/office/officeart/2008/layout/VerticalCurvedList"/>
    <dgm:cxn modelId="{A04F8B84-5505-4EDD-AB29-18864AEFF111}"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a:t>数据采集和存储</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accent3">
            <a:lumMod val="75000"/>
          </a:schemeClr>
        </a:solidFill>
      </dgm:spPr>
      <dgm:t>
        <a:bodyPr/>
        <a:lstStyle/>
        <a:p>
          <a:r>
            <a:rPr lang="zh-CN" altLang="en-US" sz="2400" dirty="0"/>
            <a:t>数据驱动的机器学习</a:t>
          </a:r>
          <a:r>
            <a:rPr lang="en-US" altLang="zh-CN" sz="2400" dirty="0"/>
            <a:t>/</a:t>
          </a:r>
          <a:r>
            <a:rPr lang="zh-CN" altLang="en-US" sz="2400" dirty="0"/>
            <a:t>数据挖掘算法研究</a:t>
          </a:r>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bg1">
            <a:lumMod val="65000"/>
          </a:schemeClr>
        </a:solidFill>
      </dgm:spPr>
      <dgm:t>
        <a:bodyPr/>
        <a:lstStyle/>
        <a:p>
          <a:r>
            <a:rPr lang="zh-CN" altLang="en-US" sz="2000" b="1" dirty="0"/>
            <a:t>面向高温合金的机器学习方法及其应用</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D91B23D0-43B5-4C6B-BF71-684C58D6394F}">
      <dgm:prSet phldrT="[文本]" custT="1"/>
      <dgm:spPr>
        <a:solidFill>
          <a:schemeClr val="bg1">
            <a:lumMod val="65000"/>
          </a:schemeClr>
        </a:solidFill>
      </dgm:spPr>
      <dgm:t>
        <a:bodyPr/>
        <a:lstStyle/>
        <a:p>
          <a:r>
            <a:rPr lang="zh-CN" altLang="en-US" sz="1600" b="1" dirty="0">
              <a:solidFill>
                <a:schemeClr val="bg1"/>
              </a:solidFill>
            </a:rPr>
            <a:t>基于主动学习的多层级交互式特征分析方法</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CAD4A8F6-B95E-4BDC-BAF5-2C029DD1BC4D}">
      <dgm:prSet phldrT="[文本]" custT="1"/>
      <dgm:spPr>
        <a:solidFill>
          <a:schemeClr val="bg1">
            <a:lumMod val="65000"/>
          </a:schemeClr>
        </a:solidFill>
      </dgm:spPr>
      <dgm:t>
        <a:bodyPr/>
        <a:lstStyle/>
        <a:p>
          <a:r>
            <a:rPr lang="zh-CN" altLang="en-US" sz="1600" b="1" dirty="0">
              <a:solidFill>
                <a:schemeClr val="bg1"/>
              </a:solidFill>
            </a:rPr>
            <a:t>性能预测方法研究</a:t>
          </a:r>
        </a:p>
      </dgm:t>
    </dgm:pt>
    <dgm:pt modelId="{7D17D171-5FED-482C-BF39-FC645A37024E}" type="sibTrans" cxnId="{56EE06E9-9415-4972-B73D-6BDC5280C297}">
      <dgm:prSet/>
      <dgm:spPr/>
      <dgm:t>
        <a:bodyPr/>
        <a:lstStyle/>
        <a:p>
          <a:endParaRPr lang="zh-CN" altLang="en-US"/>
        </a:p>
      </dgm:t>
    </dgm:pt>
    <dgm:pt modelId="{B348BF65-5367-4A1B-837A-D986559AF7DB}" type="parTrans" cxnId="{56EE06E9-9415-4972-B73D-6BDC5280C297}">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pt>
    <dgm:pt modelId="{0ADD1677-4BB9-411B-9F55-C6A8BB4AEFFE}" type="pres">
      <dgm:prSet presAssocID="{EB89F287-1E2B-4D7B-B849-A9AFDC62F93B}" presName="text_2" presStyleLbl="node1" presStyleIdx="1" presStyleCnt="4">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908" custScaleY="170069">
        <dgm:presLayoutVars>
          <dgm:bulletEnabled val="1"/>
        </dgm:presLayoutVars>
      </dgm:prSet>
      <dgm:spPr/>
      <dgm:t>
        <a:bodyPr/>
        <a:lstStyle/>
        <a:p>
          <a:endParaRPr lang="zh-CN" altLang="en-US"/>
        </a:p>
      </dgm:t>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t>
        <a:bodyPr/>
        <a:lstStyle/>
        <a:p>
          <a:endParaRPr lang="zh-CN" altLang="en-US"/>
        </a:p>
      </dgm:t>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pt>
  </dgm:ptLst>
  <dgm:cxnLst>
    <dgm:cxn modelId="{5A5A20AE-18ED-40D6-B723-8704FD8EA633}" type="presOf" srcId="{CAD4A8F6-B95E-4BDC-BAF5-2C029DD1BC4D}" destId="{2AC453B5-CEF3-4FE2-AB06-0646F5A88E84}" srcOrd="0" destOrd="1" presId="urn:microsoft.com/office/officeart/2008/layout/VerticalCurvedList"/>
    <dgm:cxn modelId="{56EE06E9-9415-4972-B73D-6BDC5280C297}" srcId="{8D427307-CEAF-4DD7-BB85-8785E2DCDB7F}" destId="{CAD4A8F6-B95E-4BDC-BAF5-2C029DD1BC4D}" srcOrd="0" destOrd="0" parTransId="{B348BF65-5367-4A1B-837A-D986559AF7DB}" sibTransId="{7D17D171-5FED-482C-BF39-FC645A37024E}"/>
    <dgm:cxn modelId="{9222344A-F755-43E0-9BAF-F1D5A587A9DA}" srcId="{534D5989-8F4D-4258-8225-B724768E9233}" destId="{0C6CA62A-2507-4191-8334-84E9AE83554B}" srcOrd="3" destOrd="0" parTransId="{DC45ABA5-A405-4793-88D7-75BEFB225DD7}" sibTransId="{F414A7C2-4F25-4DAE-8997-2244E8C3A188}"/>
    <dgm:cxn modelId="{CC3D6DCC-424F-4CE3-8A1C-D2EA9E005399}" type="presOf" srcId="{0C6CA62A-2507-4191-8334-84E9AE83554B}" destId="{49F3C08A-059A-4944-B0BE-9FED64C38273}" srcOrd="0" destOrd="0" presId="urn:microsoft.com/office/officeart/2008/layout/VerticalCurvedList"/>
    <dgm:cxn modelId="{2F87CDDF-D7FC-4722-A679-161DAC74F882}" type="presOf" srcId="{534D5989-8F4D-4258-8225-B724768E9233}" destId="{777E6480-BB94-44CE-B407-D0500462E337}" srcOrd="0" destOrd="0" presId="urn:microsoft.com/office/officeart/2008/layout/VerticalCurvedList"/>
    <dgm:cxn modelId="{40BF1A50-3F79-4E56-A46E-B92A8E9D4A95}" type="presOf" srcId="{A031629A-C912-46DE-9250-B3AB97DBFEF3}" destId="{4973CE0B-830B-42A8-8F41-45A257AA0B8B}" srcOrd="0" destOrd="0" presId="urn:microsoft.com/office/officeart/2008/layout/VerticalCurvedList"/>
    <dgm:cxn modelId="{F780CC30-4D01-463E-A4F5-B563533086A1}" type="presOf" srcId="{EB89F287-1E2B-4D7B-B849-A9AFDC62F93B}" destId="{0ADD1677-4BB9-411B-9F55-C6A8BB4AEFFE}" srcOrd="0" destOrd="0" presId="urn:microsoft.com/office/officeart/2008/layout/VerticalCurvedList"/>
    <dgm:cxn modelId="{0D7DC292-F747-431E-9A2C-D14140752D73}" srcId="{8D427307-CEAF-4DD7-BB85-8785E2DCDB7F}" destId="{D91B23D0-43B5-4C6B-BF71-684C58D6394F}" srcOrd="1" destOrd="0" parTransId="{57F29065-E162-4208-AC61-5EF590A06F6B}" sibTransId="{F8024E43-F817-471D-8AB8-67323A7C0293}"/>
    <dgm:cxn modelId="{9D5A0FE1-E111-4E5E-BF14-005848CBD399}" srcId="{534D5989-8F4D-4258-8225-B724768E9233}" destId="{A031629A-C912-46DE-9250-B3AB97DBFEF3}" srcOrd="0" destOrd="0" parTransId="{D4DB4B43-FE32-40E2-A322-C82FEF4FD8CF}" sibTransId="{D7A9A80B-B499-4CE9-B8B6-42D8B19FB683}"/>
    <dgm:cxn modelId="{E34EC1F3-21DE-4529-A84B-4B2EBCE7947C}" type="presOf" srcId="{8D427307-CEAF-4DD7-BB85-8785E2DCDB7F}" destId="{2AC453B5-CEF3-4FE2-AB06-0646F5A88E84}" srcOrd="0" destOrd="0" presId="urn:microsoft.com/office/officeart/2008/layout/VerticalCurvedList"/>
    <dgm:cxn modelId="{DBED0D2D-1B4D-46BE-9ECE-BB9EE03CA1F0}" type="presOf" srcId="{D7A9A80B-B499-4CE9-B8B6-42D8B19FB683}" destId="{25CC8F4A-1A1B-4C3E-B9C9-3B2A7A2D0F66}" srcOrd="0" destOrd="0" presId="urn:microsoft.com/office/officeart/2008/layout/VerticalCurvedList"/>
    <dgm:cxn modelId="{DE59890B-4735-41BB-BEF5-3085338F335E}" srcId="{534D5989-8F4D-4258-8225-B724768E9233}" destId="{EB89F287-1E2B-4D7B-B849-A9AFDC62F93B}" srcOrd="1" destOrd="0" parTransId="{00C42D0B-B035-453B-9E41-E8146F1CB2D7}" sibTransId="{0694A177-C62B-4B8C-B037-AC2CD5D826EF}"/>
    <dgm:cxn modelId="{73923DEE-B041-4548-81F3-DCB0EC174DF0}" srcId="{534D5989-8F4D-4258-8225-B724768E9233}" destId="{8D427307-CEAF-4DD7-BB85-8785E2DCDB7F}" srcOrd="2" destOrd="0" parTransId="{82F61772-1C04-4322-8790-54D95F2EEAF1}" sibTransId="{C89D5316-09E0-4799-A018-26A1EB22C526}"/>
    <dgm:cxn modelId="{E76BF3B7-82A7-4A2B-BBBE-286B2FB51FDD}" type="presOf" srcId="{D91B23D0-43B5-4C6B-BF71-684C58D6394F}" destId="{2AC453B5-CEF3-4FE2-AB06-0646F5A88E84}" srcOrd="0" destOrd="2" presId="urn:microsoft.com/office/officeart/2008/layout/VerticalCurvedList"/>
    <dgm:cxn modelId="{77856E59-F2C7-4346-817F-8A4139BB9048}" type="presParOf" srcId="{777E6480-BB94-44CE-B407-D0500462E337}" destId="{029663F2-6083-4943-A4B6-B75B1725BCEF}" srcOrd="0" destOrd="0" presId="urn:microsoft.com/office/officeart/2008/layout/VerticalCurvedList"/>
    <dgm:cxn modelId="{F9CE3428-AA1D-4F68-BE15-1CE69A18A2C8}" type="presParOf" srcId="{029663F2-6083-4943-A4B6-B75B1725BCEF}" destId="{D211633A-16B4-4697-B79D-94EAD020AF0A}" srcOrd="0" destOrd="0" presId="urn:microsoft.com/office/officeart/2008/layout/VerticalCurvedList"/>
    <dgm:cxn modelId="{CC9A916F-D9A3-46E4-AF99-1EBEFDA70DE8}" type="presParOf" srcId="{D211633A-16B4-4697-B79D-94EAD020AF0A}" destId="{2B0DD12D-6EF4-4BF8-B02D-398F02F66379}" srcOrd="0" destOrd="0" presId="urn:microsoft.com/office/officeart/2008/layout/VerticalCurvedList"/>
    <dgm:cxn modelId="{47CFDEBF-ED10-4B65-9CA7-844AAE1501F3}" type="presParOf" srcId="{D211633A-16B4-4697-B79D-94EAD020AF0A}" destId="{25CC8F4A-1A1B-4C3E-B9C9-3B2A7A2D0F66}" srcOrd="1" destOrd="0" presId="urn:microsoft.com/office/officeart/2008/layout/VerticalCurvedList"/>
    <dgm:cxn modelId="{235BFC5B-24A0-4911-8F05-4F03DF1BEB39}" type="presParOf" srcId="{D211633A-16B4-4697-B79D-94EAD020AF0A}" destId="{3901E994-EF88-4B55-B333-8B5DC2C1FE64}" srcOrd="2" destOrd="0" presId="urn:microsoft.com/office/officeart/2008/layout/VerticalCurvedList"/>
    <dgm:cxn modelId="{1E46AE44-20E5-495E-B30B-9E11BA54F69C}" type="presParOf" srcId="{D211633A-16B4-4697-B79D-94EAD020AF0A}" destId="{8EACEE7C-B326-44FB-9A91-8726F31EDF2B}" srcOrd="3" destOrd="0" presId="urn:microsoft.com/office/officeart/2008/layout/VerticalCurvedList"/>
    <dgm:cxn modelId="{2F969873-64BA-4390-AFE8-254AEAD472E9}" type="presParOf" srcId="{029663F2-6083-4943-A4B6-B75B1725BCEF}" destId="{4973CE0B-830B-42A8-8F41-45A257AA0B8B}" srcOrd="1" destOrd="0" presId="urn:microsoft.com/office/officeart/2008/layout/VerticalCurvedList"/>
    <dgm:cxn modelId="{FD0F4C35-7AE9-4CE5-9B0C-CDC1E3CE2F6F}" type="presParOf" srcId="{029663F2-6083-4943-A4B6-B75B1725BCEF}" destId="{966750C1-A861-452C-9609-15612A3DFCF5}" srcOrd="2" destOrd="0" presId="urn:microsoft.com/office/officeart/2008/layout/VerticalCurvedList"/>
    <dgm:cxn modelId="{8ED2ABE7-3ACA-4882-89C7-9B6A623422CA}" type="presParOf" srcId="{966750C1-A861-452C-9609-15612A3DFCF5}" destId="{2C32AA3C-C21E-444B-8009-13B7F44A3DFC}" srcOrd="0" destOrd="0" presId="urn:microsoft.com/office/officeart/2008/layout/VerticalCurvedList"/>
    <dgm:cxn modelId="{CFB0CEA9-4ECE-4759-BDDC-EE2EF258E7EA}" type="presParOf" srcId="{029663F2-6083-4943-A4B6-B75B1725BCEF}" destId="{0ADD1677-4BB9-411B-9F55-C6A8BB4AEFFE}" srcOrd="3" destOrd="0" presId="urn:microsoft.com/office/officeart/2008/layout/VerticalCurvedList"/>
    <dgm:cxn modelId="{BFAD5F00-03DD-4AFF-897E-1AA883D0B09E}" type="presParOf" srcId="{029663F2-6083-4943-A4B6-B75B1725BCEF}" destId="{A9BE9254-C053-4EAB-8F29-0CEF5AEEC494}" srcOrd="4" destOrd="0" presId="urn:microsoft.com/office/officeart/2008/layout/VerticalCurvedList"/>
    <dgm:cxn modelId="{D1516464-4DEF-4A4B-B005-E012176F73D3}" type="presParOf" srcId="{A9BE9254-C053-4EAB-8F29-0CEF5AEEC494}" destId="{D5EA4CD6-8560-493F-8996-3B38ECA26A5D}" srcOrd="0" destOrd="0" presId="urn:microsoft.com/office/officeart/2008/layout/VerticalCurvedList"/>
    <dgm:cxn modelId="{56C0818E-5E73-4B70-BC2B-0A0F48042B07}" type="presParOf" srcId="{029663F2-6083-4943-A4B6-B75B1725BCEF}" destId="{2AC453B5-CEF3-4FE2-AB06-0646F5A88E84}" srcOrd="5" destOrd="0" presId="urn:microsoft.com/office/officeart/2008/layout/VerticalCurvedList"/>
    <dgm:cxn modelId="{7093E0C9-B86E-4BD2-8886-BBAE76618DC3}" type="presParOf" srcId="{029663F2-6083-4943-A4B6-B75B1725BCEF}" destId="{1B5A28ED-1C55-46F1-99FA-328BCE561B4A}" srcOrd="6" destOrd="0" presId="urn:microsoft.com/office/officeart/2008/layout/VerticalCurvedList"/>
    <dgm:cxn modelId="{79D0044D-0FC6-4EA0-92B7-9FF1EAB65C3A}" type="presParOf" srcId="{1B5A28ED-1C55-46F1-99FA-328BCE561B4A}" destId="{2E10788D-F76E-483E-B3FF-9B6A38A71BF2}" srcOrd="0" destOrd="0" presId="urn:microsoft.com/office/officeart/2008/layout/VerticalCurvedList"/>
    <dgm:cxn modelId="{2B542439-71F7-4FEA-BC02-DA28D1E2CB67}" type="presParOf" srcId="{029663F2-6083-4943-A4B6-B75B1725BCEF}" destId="{49F3C08A-059A-4944-B0BE-9FED64C38273}" srcOrd="7" destOrd="0" presId="urn:microsoft.com/office/officeart/2008/layout/VerticalCurvedList"/>
    <dgm:cxn modelId="{F32BE561-1133-4B71-A4C4-5C4FE036620A}" type="presParOf" srcId="{029663F2-6083-4943-A4B6-B75B1725BCEF}" destId="{31FCCC1D-41B1-4F4D-AD60-B8479B1A58C5}" srcOrd="8" destOrd="0" presId="urn:microsoft.com/office/officeart/2008/layout/VerticalCurvedList"/>
    <dgm:cxn modelId="{BD4F79A3-A807-4732-9110-A2FD6B758467}"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AAAD8F7-AD5B-482A-9653-84E3A03A9359}"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zh-CN" altLang="en-US"/>
        </a:p>
      </dgm:t>
    </dgm:pt>
    <dgm:pt modelId="{1D6078A9-2A84-4122-B3AF-F3388AA039DE}">
      <dgm:prSet phldrT="[文本]"/>
      <dgm:spPr/>
      <dgm:t>
        <a:bodyPr/>
        <a:lstStyle/>
        <a:p>
          <a:r>
            <a:rPr lang="en-US" altLang="zh-CN" dirty="0"/>
            <a:t>1</a:t>
          </a:r>
          <a:endParaRPr lang="zh-CN" altLang="en-US" dirty="0"/>
        </a:p>
      </dgm:t>
    </dgm:pt>
    <dgm:pt modelId="{E1A5FA75-C240-44AC-A0C8-14EAFE9A0198}" type="parTrans" cxnId="{15F76F16-ABF8-436F-B88D-DAEA14056F65}">
      <dgm:prSet/>
      <dgm:spPr/>
      <dgm:t>
        <a:bodyPr/>
        <a:lstStyle/>
        <a:p>
          <a:endParaRPr lang="zh-CN" altLang="en-US"/>
        </a:p>
      </dgm:t>
    </dgm:pt>
    <dgm:pt modelId="{E2A0815F-EC4E-4A8D-83C5-97BF35465C29}" type="sibTrans" cxnId="{15F76F16-ABF8-436F-B88D-DAEA14056F65}">
      <dgm:prSet/>
      <dgm:spPr/>
      <dgm:t>
        <a:bodyPr/>
        <a:lstStyle/>
        <a:p>
          <a:endParaRPr lang="zh-CN" altLang="en-US"/>
        </a:p>
      </dgm:t>
    </dgm:pt>
    <dgm:pt modelId="{8B9A6C73-724E-4E29-BA88-CB89B42074DF}">
      <dgm:prSet phldrT="[文本]" custT="1"/>
      <dgm:spPr/>
      <dgm:t>
        <a:bodyPr/>
        <a:lstStyle/>
        <a:p>
          <a:r>
            <a:rPr lang="zh-CN" altLang="en-US" sz="1800" dirty="0"/>
            <a:t>算法规范制定</a:t>
          </a:r>
        </a:p>
      </dgm:t>
    </dgm:pt>
    <dgm:pt modelId="{EFB2514E-F271-45BA-8EE0-86A69901E43C}" type="parTrans" cxnId="{666824B5-6786-4D8F-B853-9AC09778947F}">
      <dgm:prSet/>
      <dgm:spPr/>
      <dgm:t>
        <a:bodyPr/>
        <a:lstStyle/>
        <a:p>
          <a:endParaRPr lang="zh-CN" altLang="en-US"/>
        </a:p>
      </dgm:t>
    </dgm:pt>
    <dgm:pt modelId="{21248805-A5DF-4F3A-B986-4B9B440AAD0F}" type="sibTrans" cxnId="{666824B5-6786-4D8F-B853-9AC09778947F}">
      <dgm:prSet/>
      <dgm:spPr/>
      <dgm:t>
        <a:bodyPr/>
        <a:lstStyle/>
        <a:p>
          <a:endParaRPr lang="zh-CN" altLang="en-US"/>
        </a:p>
      </dgm:t>
    </dgm:pt>
    <dgm:pt modelId="{66C03458-E0AE-4EFB-85D1-9516F42AECA9}">
      <dgm:prSet phldrT="[文本]"/>
      <dgm:spPr/>
      <dgm:t>
        <a:bodyPr/>
        <a:lstStyle/>
        <a:p>
          <a:r>
            <a:rPr lang="en-US" altLang="zh-CN" dirty="0"/>
            <a:t>2</a:t>
          </a:r>
          <a:endParaRPr lang="zh-CN" altLang="en-US" dirty="0"/>
        </a:p>
      </dgm:t>
    </dgm:pt>
    <dgm:pt modelId="{C2615BC2-5AB7-4CA8-8A8D-9FA9F0DC36D4}" type="parTrans" cxnId="{011B58D0-DBC9-41D9-9B12-408625735383}">
      <dgm:prSet/>
      <dgm:spPr/>
      <dgm:t>
        <a:bodyPr/>
        <a:lstStyle/>
        <a:p>
          <a:endParaRPr lang="zh-CN" altLang="en-US"/>
        </a:p>
      </dgm:t>
    </dgm:pt>
    <dgm:pt modelId="{F4E8AFC3-76CB-4F35-8C22-21126745189F}" type="sibTrans" cxnId="{011B58D0-DBC9-41D9-9B12-408625735383}">
      <dgm:prSet/>
      <dgm:spPr/>
      <dgm:t>
        <a:bodyPr/>
        <a:lstStyle/>
        <a:p>
          <a:endParaRPr lang="zh-CN" altLang="en-US"/>
        </a:p>
      </dgm:t>
    </dgm:pt>
    <dgm:pt modelId="{853B259F-782F-41F4-B2D6-7057D67FB728}">
      <dgm:prSet phldrT="[文本]" custT="1"/>
      <dgm:spPr/>
      <dgm:t>
        <a:bodyPr/>
        <a:lstStyle/>
        <a:p>
          <a:r>
            <a:rPr lang="zh-CN" altLang="en-US" sz="1800" dirty="0"/>
            <a:t>算法库设计与实现</a:t>
          </a:r>
        </a:p>
      </dgm:t>
    </dgm:pt>
    <dgm:pt modelId="{048C5C44-7A56-47F5-823F-EBBDF5C8C5C0}" type="parTrans" cxnId="{EF97169A-729B-4BEF-AF1E-DE62C7ABA182}">
      <dgm:prSet/>
      <dgm:spPr/>
      <dgm:t>
        <a:bodyPr/>
        <a:lstStyle/>
        <a:p>
          <a:endParaRPr lang="zh-CN" altLang="en-US"/>
        </a:p>
      </dgm:t>
    </dgm:pt>
    <dgm:pt modelId="{121F40ED-6365-4481-BA5C-029E249A14C8}" type="sibTrans" cxnId="{EF97169A-729B-4BEF-AF1E-DE62C7ABA182}">
      <dgm:prSet/>
      <dgm:spPr/>
      <dgm:t>
        <a:bodyPr/>
        <a:lstStyle/>
        <a:p>
          <a:endParaRPr lang="zh-CN" altLang="en-US"/>
        </a:p>
      </dgm:t>
    </dgm:pt>
    <dgm:pt modelId="{83C8B955-DF02-4C58-92F0-5E02AD44057F}">
      <dgm:prSet phldrT="[文本]"/>
      <dgm:spPr/>
      <dgm:t>
        <a:bodyPr/>
        <a:lstStyle/>
        <a:p>
          <a:endParaRPr lang="zh-CN" altLang="en-US" sz="2000" dirty="0"/>
        </a:p>
      </dgm:t>
    </dgm:pt>
    <dgm:pt modelId="{A4279FDB-BF32-484C-A7C7-69E0B090A7C1}" type="parTrans" cxnId="{1500B81B-8345-4716-9239-EA53CA33C60A}">
      <dgm:prSet/>
      <dgm:spPr/>
      <dgm:t>
        <a:bodyPr/>
        <a:lstStyle/>
        <a:p>
          <a:endParaRPr lang="zh-CN" altLang="en-US"/>
        </a:p>
      </dgm:t>
    </dgm:pt>
    <dgm:pt modelId="{154F3F5F-4A55-489B-AF2E-BB38A17C756A}" type="sibTrans" cxnId="{1500B81B-8345-4716-9239-EA53CA33C60A}">
      <dgm:prSet/>
      <dgm:spPr/>
      <dgm:t>
        <a:bodyPr/>
        <a:lstStyle/>
        <a:p>
          <a:endParaRPr lang="zh-CN" altLang="en-US"/>
        </a:p>
      </dgm:t>
    </dgm:pt>
    <dgm:pt modelId="{DB6A3EDB-4368-4C52-B729-00ADE56B6FDC}">
      <dgm:prSet phldrT="[文本]"/>
      <dgm:spPr/>
      <dgm:t>
        <a:bodyPr/>
        <a:lstStyle/>
        <a:p>
          <a:r>
            <a:rPr lang="en-US" altLang="zh-CN" dirty="0"/>
            <a:t>3</a:t>
          </a:r>
          <a:endParaRPr lang="zh-CN" altLang="en-US" dirty="0"/>
        </a:p>
      </dgm:t>
    </dgm:pt>
    <dgm:pt modelId="{1DE3DA00-9E22-4E55-99E8-571CE0CC24D5}" type="parTrans" cxnId="{5E8FC859-E8CE-4B61-A841-F69160B0382B}">
      <dgm:prSet/>
      <dgm:spPr/>
      <dgm:t>
        <a:bodyPr/>
        <a:lstStyle/>
        <a:p>
          <a:endParaRPr lang="zh-CN" altLang="en-US"/>
        </a:p>
      </dgm:t>
    </dgm:pt>
    <dgm:pt modelId="{C705D978-2F3E-4200-A33A-820536B420E8}" type="sibTrans" cxnId="{5E8FC859-E8CE-4B61-A841-F69160B0382B}">
      <dgm:prSet/>
      <dgm:spPr/>
      <dgm:t>
        <a:bodyPr/>
        <a:lstStyle/>
        <a:p>
          <a:endParaRPr lang="zh-CN" altLang="en-US"/>
        </a:p>
      </dgm:t>
    </dgm:pt>
    <dgm:pt modelId="{A6F4C2CD-48B0-4488-96A5-13A954547DCF}">
      <dgm:prSet custT="1"/>
      <dgm:spPr/>
      <dgm:t>
        <a:bodyPr/>
        <a:lstStyle/>
        <a:p>
          <a:r>
            <a:rPr lang="zh-CN" altLang="en-US" sz="1800" dirty="0"/>
            <a:t>数据驱动的机器学习算法设计与实现</a:t>
          </a:r>
        </a:p>
      </dgm:t>
    </dgm:pt>
    <dgm:pt modelId="{524991EF-276C-40E2-B92F-7BC53F644CFC}" type="parTrans" cxnId="{D5FC10A3-FFBF-4C4A-9E2F-BBDF653F6AC1}">
      <dgm:prSet/>
      <dgm:spPr/>
      <dgm:t>
        <a:bodyPr/>
        <a:lstStyle/>
        <a:p>
          <a:endParaRPr lang="zh-CN" altLang="en-US"/>
        </a:p>
      </dgm:t>
    </dgm:pt>
    <dgm:pt modelId="{31D6EBD3-D959-4D5E-9B31-26CC3DE61094}" type="sibTrans" cxnId="{D5FC10A3-FFBF-4C4A-9E2F-BBDF653F6AC1}">
      <dgm:prSet/>
      <dgm:spPr/>
      <dgm:t>
        <a:bodyPr/>
        <a:lstStyle/>
        <a:p>
          <a:endParaRPr lang="zh-CN" altLang="en-US"/>
        </a:p>
      </dgm:t>
    </dgm:pt>
    <dgm:pt modelId="{200B5BAD-CEF9-4C2E-87B2-CF825C65A92A}" type="pres">
      <dgm:prSet presAssocID="{1AAAD8F7-AD5B-482A-9653-84E3A03A9359}" presName="Name0" presStyleCnt="0">
        <dgm:presLayoutVars>
          <dgm:dir/>
          <dgm:animLvl val="lvl"/>
          <dgm:resizeHandles val="exact"/>
        </dgm:presLayoutVars>
      </dgm:prSet>
      <dgm:spPr/>
      <dgm:t>
        <a:bodyPr/>
        <a:lstStyle/>
        <a:p>
          <a:endParaRPr lang="zh-CN" altLang="en-US"/>
        </a:p>
      </dgm:t>
    </dgm:pt>
    <dgm:pt modelId="{90BCF22A-20E1-4678-B76A-4B3D2E1B21A8}" type="pres">
      <dgm:prSet presAssocID="{1D6078A9-2A84-4122-B3AF-F3388AA039DE}" presName="linNode" presStyleCnt="0"/>
      <dgm:spPr/>
    </dgm:pt>
    <dgm:pt modelId="{07D5B6CA-6C2B-43F7-8E34-991DCAD7BF1A}" type="pres">
      <dgm:prSet presAssocID="{1D6078A9-2A84-4122-B3AF-F3388AA039DE}" presName="parentText" presStyleLbl="node1" presStyleIdx="0" presStyleCnt="3" custScaleX="45904" custScaleY="70993">
        <dgm:presLayoutVars>
          <dgm:chMax val="1"/>
          <dgm:bulletEnabled val="1"/>
        </dgm:presLayoutVars>
      </dgm:prSet>
      <dgm:spPr/>
      <dgm:t>
        <a:bodyPr/>
        <a:lstStyle/>
        <a:p>
          <a:endParaRPr lang="zh-CN" altLang="en-US"/>
        </a:p>
      </dgm:t>
    </dgm:pt>
    <dgm:pt modelId="{9F718106-649B-4A83-A511-3398463A7101}" type="pres">
      <dgm:prSet presAssocID="{1D6078A9-2A84-4122-B3AF-F3388AA039DE}" presName="descendantText" presStyleLbl="alignAccFollowNode1" presStyleIdx="0" presStyleCnt="3">
        <dgm:presLayoutVars>
          <dgm:bulletEnabled val="1"/>
        </dgm:presLayoutVars>
      </dgm:prSet>
      <dgm:spPr/>
      <dgm:t>
        <a:bodyPr/>
        <a:lstStyle/>
        <a:p>
          <a:endParaRPr lang="zh-CN" altLang="en-US"/>
        </a:p>
      </dgm:t>
    </dgm:pt>
    <dgm:pt modelId="{AC628D3F-B519-4550-BB44-9D44BE398B7C}" type="pres">
      <dgm:prSet presAssocID="{E2A0815F-EC4E-4A8D-83C5-97BF35465C29}" presName="sp" presStyleCnt="0"/>
      <dgm:spPr/>
    </dgm:pt>
    <dgm:pt modelId="{BB8C9961-8DB1-4D44-BAAD-66E196C660FF}" type="pres">
      <dgm:prSet presAssocID="{66C03458-E0AE-4EFB-85D1-9516F42AECA9}" presName="linNode" presStyleCnt="0"/>
      <dgm:spPr/>
    </dgm:pt>
    <dgm:pt modelId="{EB6E9506-1B36-4903-99D6-16F3A65892F1}" type="pres">
      <dgm:prSet presAssocID="{66C03458-E0AE-4EFB-85D1-9516F42AECA9}" presName="parentText" presStyleLbl="node1" presStyleIdx="1" presStyleCnt="3" custScaleX="45904" custScaleY="75547">
        <dgm:presLayoutVars>
          <dgm:chMax val="1"/>
          <dgm:bulletEnabled val="1"/>
        </dgm:presLayoutVars>
      </dgm:prSet>
      <dgm:spPr/>
      <dgm:t>
        <a:bodyPr/>
        <a:lstStyle/>
        <a:p>
          <a:endParaRPr lang="zh-CN" altLang="en-US"/>
        </a:p>
      </dgm:t>
    </dgm:pt>
    <dgm:pt modelId="{E444D180-DE90-4BF5-ABA9-D2AE0740F6F8}" type="pres">
      <dgm:prSet presAssocID="{66C03458-E0AE-4EFB-85D1-9516F42AECA9}" presName="descendantText" presStyleLbl="alignAccFollowNode1" presStyleIdx="1" presStyleCnt="3">
        <dgm:presLayoutVars>
          <dgm:bulletEnabled val="1"/>
        </dgm:presLayoutVars>
      </dgm:prSet>
      <dgm:spPr/>
      <dgm:t>
        <a:bodyPr/>
        <a:lstStyle/>
        <a:p>
          <a:endParaRPr lang="zh-CN" altLang="en-US"/>
        </a:p>
      </dgm:t>
    </dgm:pt>
    <dgm:pt modelId="{1A8927C8-C5CC-4481-844E-3CD9E2F91B45}" type="pres">
      <dgm:prSet presAssocID="{F4E8AFC3-76CB-4F35-8C22-21126745189F}" presName="sp" presStyleCnt="0"/>
      <dgm:spPr/>
    </dgm:pt>
    <dgm:pt modelId="{B50704E7-5D01-4480-8985-0F4741129159}" type="pres">
      <dgm:prSet presAssocID="{DB6A3EDB-4368-4C52-B729-00ADE56B6FDC}" presName="linNode" presStyleCnt="0"/>
      <dgm:spPr/>
    </dgm:pt>
    <dgm:pt modelId="{BD23F958-FD00-4AFF-86E8-893B3FA92F5C}" type="pres">
      <dgm:prSet presAssocID="{DB6A3EDB-4368-4C52-B729-00ADE56B6FDC}" presName="parentText" presStyleLbl="node1" presStyleIdx="2" presStyleCnt="3" custScaleX="45904" custScaleY="72447">
        <dgm:presLayoutVars>
          <dgm:chMax val="1"/>
          <dgm:bulletEnabled val="1"/>
        </dgm:presLayoutVars>
      </dgm:prSet>
      <dgm:spPr/>
      <dgm:t>
        <a:bodyPr/>
        <a:lstStyle/>
        <a:p>
          <a:endParaRPr lang="zh-CN" altLang="en-US"/>
        </a:p>
      </dgm:t>
    </dgm:pt>
    <dgm:pt modelId="{A6226E4F-96B1-48DF-A54D-3165909A74CC}" type="pres">
      <dgm:prSet presAssocID="{DB6A3EDB-4368-4C52-B729-00ADE56B6FDC}" presName="descendantText" presStyleLbl="alignAccFollowNode1" presStyleIdx="2" presStyleCnt="3">
        <dgm:presLayoutVars>
          <dgm:bulletEnabled val="1"/>
        </dgm:presLayoutVars>
      </dgm:prSet>
      <dgm:spPr/>
      <dgm:t>
        <a:bodyPr/>
        <a:lstStyle/>
        <a:p>
          <a:endParaRPr lang="zh-CN" altLang="en-US"/>
        </a:p>
      </dgm:t>
    </dgm:pt>
  </dgm:ptLst>
  <dgm:cxnLst>
    <dgm:cxn modelId="{15F76F16-ABF8-436F-B88D-DAEA14056F65}" srcId="{1AAAD8F7-AD5B-482A-9653-84E3A03A9359}" destId="{1D6078A9-2A84-4122-B3AF-F3388AA039DE}" srcOrd="0" destOrd="0" parTransId="{E1A5FA75-C240-44AC-A0C8-14EAFE9A0198}" sibTransId="{E2A0815F-EC4E-4A8D-83C5-97BF35465C29}"/>
    <dgm:cxn modelId="{666824B5-6786-4D8F-B853-9AC09778947F}" srcId="{1D6078A9-2A84-4122-B3AF-F3388AA039DE}" destId="{8B9A6C73-724E-4E29-BA88-CB89B42074DF}" srcOrd="0" destOrd="0" parTransId="{EFB2514E-F271-45BA-8EE0-86A69901E43C}" sibTransId="{21248805-A5DF-4F3A-B986-4B9B440AAD0F}"/>
    <dgm:cxn modelId="{5E8FC859-E8CE-4B61-A841-F69160B0382B}" srcId="{1AAAD8F7-AD5B-482A-9653-84E3A03A9359}" destId="{DB6A3EDB-4368-4C52-B729-00ADE56B6FDC}" srcOrd="2" destOrd="0" parTransId="{1DE3DA00-9E22-4E55-99E8-571CE0CC24D5}" sibTransId="{C705D978-2F3E-4200-A33A-820536B420E8}"/>
    <dgm:cxn modelId="{681CC194-1677-417F-83AF-226123280CDC}" type="presOf" srcId="{1D6078A9-2A84-4122-B3AF-F3388AA039DE}" destId="{07D5B6CA-6C2B-43F7-8E34-991DCAD7BF1A}" srcOrd="0" destOrd="0" presId="urn:microsoft.com/office/officeart/2005/8/layout/vList5"/>
    <dgm:cxn modelId="{6A5CBB86-F66B-4119-AA7A-5F5FB7E139A0}" type="presOf" srcId="{8B9A6C73-724E-4E29-BA88-CB89B42074DF}" destId="{9F718106-649B-4A83-A511-3398463A7101}" srcOrd="0" destOrd="0" presId="urn:microsoft.com/office/officeart/2005/8/layout/vList5"/>
    <dgm:cxn modelId="{D8430CD7-984E-4B74-A180-AF5C3DD75F8B}" type="presOf" srcId="{DB6A3EDB-4368-4C52-B729-00ADE56B6FDC}" destId="{BD23F958-FD00-4AFF-86E8-893B3FA92F5C}" srcOrd="0" destOrd="0" presId="urn:microsoft.com/office/officeart/2005/8/layout/vList5"/>
    <dgm:cxn modelId="{1500B81B-8345-4716-9239-EA53CA33C60A}" srcId="{DB6A3EDB-4368-4C52-B729-00ADE56B6FDC}" destId="{83C8B955-DF02-4C58-92F0-5E02AD44057F}" srcOrd="0" destOrd="0" parTransId="{A4279FDB-BF32-484C-A7C7-69E0B090A7C1}" sibTransId="{154F3F5F-4A55-489B-AF2E-BB38A17C756A}"/>
    <dgm:cxn modelId="{011B58D0-DBC9-41D9-9B12-408625735383}" srcId="{1AAAD8F7-AD5B-482A-9653-84E3A03A9359}" destId="{66C03458-E0AE-4EFB-85D1-9516F42AECA9}" srcOrd="1" destOrd="0" parTransId="{C2615BC2-5AB7-4CA8-8A8D-9FA9F0DC36D4}" sibTransId="{F4E8AFC3-76CB-4F35-8C22-21126745189F}"/>
    <dgm:cxn modelId="{EF97169A-729B-4BEF-AF1E-DE62C7ABA182}" srcId="{66C03458-E0AE-4EFB-85D1-9516F42AECA9}" destId="{853B259F-782F-41F4-B2D6-7057D67FB728}" srcOrd="0" destOrd="0" parTransId="{048C5C44-7A56-47F5-823F-EBBDF5C8C5C0}" sibTransId="{121F40ED-6365-4481-BA5C-029E249A14C8}"/>
    <dgm:cxn modelId="{D5FC10A3-FFBF-4C4A-9E2F-BBDF653F6AC1}" srcId="{DB6A3EDB-4368-4C52-B729-00ADE56B6FDC}" destId="{A6F4C2CD-48B0-4488-96A5-13A954547DCF}" srcOrd="1" destOrd="0" parTransId="{524991EF-276C-40E2-B92F-7BC53F644CFC}" sibTransId="{31D6EBD3-D959-4D5E-9B31-26CC3DE61094}"/>
    <dgm:cxn modelId="{1BE74B96-B7BB-47AD-AB49-303AECBAB415}" type="presOf" srcId="{A6F4C2CD-48B0-4488-96A5-13A954547DCF}" destId="{A6226E4F-96B1-48DF-A54D-3165909A74CC}" srcOrd="0" destOrd="1" presId="urn:microsoft.com/office/officeart/2005/8/layout/vList5"/>
    <dgm:cxn modelId="{66A02059-DD42-4D11-AC8F-D2B6A6077B2F}" type="presOf" srcId="{853B259F-782F-41F4-B2D6-7057D67FB728}" destId="{E444D180-DE90-4BF5-ABA9-D2AE0740F6F8}" srcOrd="0" destOrd="0" presId="urn:microsoft.com/office/officeart/2005/8/layout/vList5"/>
    <dgm:cxn modelId="{BD886592-33E1-462E-89E0-CC03B9011430}" type="presOf" srcId="{1AAAD8F7-AD5B-482A-9653-84E3A03A9359}" destId="{200B5BAD-CEF9-4C2E-87B2-CF825C65A92A}" srcOrd="0" destOrd="0" presId="urn:microsoft.com/office/officeart/2005/8/layout/vList5"/>
    <dgm:cxn modelId="{B40B359B-E37F-47AF-8AB3-468EEF8D9D08}" type="presOf" srcId="{83C8B955-DF02-4C58-92F0-5E02AD44057F}" destId="{A6226E4F-96B1-48DF-A54D-3165909A74CC}" srcOrd="0" destOrd="0" presId="urn:microsoft.com/office/officeart/2005/8/layout/vList5"/>
    <dgm:cxn modelId="{C184D56A-4850-45D6-A32A-5AE23F5FDAC8}" type="presOf" srcId="{66C03458-E0AE-4EFB-85D1-9516F42AECA9}" destId="{EB6E9506-1B36-4903-99D6-16F3A65892F1}" srcOrd="0" destOrd="0" presId="urn:microsoft.com/office/officeart/2005/8/layout/vList5"/>
    <dgm:cxn modelId="{E622ABFB-C05E-4E31-B537-ED25B22212F3}" type="presParOf" srcId="{200B5BAD-CEF9-4C2E-87B2-CF825C65A92A}" destId="{90BCF22A-20E1-4678-B76A-4B3D2E1B21A8}" srcOrd="0" destOrd="0" presId="urn:microsoft.com/office/officeart/2005/8/layout/vList5"/>
    <dgm:cxn modelId="{0B23497A-0173-4A8B-9116-4ACF088B6E0D}" type="presParOf" srcId="{90BCF22A-20E1-4678-B76A-4B3D2E1B21A8}" destId="{07D5B6CA-6C2B-43F7-8E34-991DCAD7BF1A}" srcOrd="0" destOrd="0" presId="urn:microsoft.com/office/officeart/2005/8/layout/vList5"/>
    <dgm:cxn modelId="{59FDB9AB-F850-45DA-944B-3B5126990A43}" type="presParOf" srcId="{90BCF22A-20E1-4678-B76A-4B3D2E1B21A8}" destId="{9F718106-649B-4A83-A511-3398463A7101}" srcOrd="1" destOrd="0" presId="urn:microsoft.com/office/officeart/2005/8/layout/vList5"/>
    <dgm:cxn modelId="{07CAAC1C-9294-4749-A102-A8B62976E521}" type="presParOf" srcId="{200B5BAD-CEF9-4C2E-87B2-CF825C65A92A}" destId="{AC628D3F-B519-4550-BB44-9D44BE398B7C}" srcOrd="1" destOrd="0" presId="urn:microsoft.com/office/officeart/2005/8/layout/vList5"/>
    <dgm:cxn modelId="{905897CC-082F-4F20-8026-FC9CF3D8BEE5}" type="presParOf" srcId="{200B5BAD-CEF9-4C2E-87B2-CF825C65A92A}" destId="{BB8C9961-8DB1-4D44-BAAD-66E196C660FF}" srcOrd="2" destOrd="0" presId="urn:microsoft.com/office/officeart/2005/8/layout/vList5"/>
    <dgm:cxn modelId="{93FEDF22-AFED-4885-A560-E5DB75A96BA5}" type="presParOf" srcId="{BB8C9961-8DB1-4D44-BAAD-66E196C660FF}" destId="{EB6E9506-1B36-4903-99D6-16F3A65892F1}" srcOrd="0" destOrd="0" presId="urn:microsoft.com/office/officeart/2005/8/layout/vList5"/>
    <dgm:cxn modelId="{3C307298-FFD3-4A80-8971-1365637527FE}" type="presParOf" srcId="{BB8C9961-8DB1-4D44-BAAD-66E196C660FF}" destId="{E444D180-DE90-4BF5-ABA9-D2AE0740F6F8}" srcOrd="1" destOrd="0" presId="urn:microsoft.com/office/officeart/2005/8/layout/vList5"/>
    <dgm:cxn modelId="{56A91094-01CF-4E52-9079-0A77165B884B}" type="presParOf" srcId="{200B5BAD-CEF9-4C2E-87B2-CF825C65A92A}" destId="{1A8927C8-C5CC-4481-844E-3CD9E2F91B45}" srcOrd="3" destOrd="0" presId="urn:microsoft.com/office/officeart/2005/8/layout/vList5"/>
    <dgm:cxn modelId="{66DEF3F5-6F22-4D3F-8B90-EB74F5D23CC1}" type="presParOf" srcId="{200B5BAD-CEF9-4C2E-87B2-CF825C65A92A}" destId="{B50704E7-5D01-4480-8985-0F4741129159}" srcOrd="4" destOrd="0" presId="urn:microsoft.com/office/officeart/2005/8/layout/vList5"/>
    <dgm:cxn modelId="{E48CC283-B631-4330-BF8D-62B4E2623E86}" type="presParOf" srcId="{B50704E7-5D01-4480-8985-0F4741129159}" destId="{BD23F958-FD00-4AFF-86E8-893B3FA92F5C}" srcOrd="0" destOrd="0" presId="urn:microsoft.com/office/officeart/2005/8/layout/vList5"/>
    <dgm:cxn modelId="{02B44064-5DED-4D23-BEE6-E6775C1F6477}" type="presParOf" srcId="{B50704E7-5D01-4480-8985-0F4741129159}" destId="{A6226E4F-96B1-48DF-A54D-3165909A74C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5587D8A-F7F7-4405-AA88-A677C8E061CD}" type="doc">
      <dgm:prSet loTypeId="urn:microsoft.com/office/officeart/2005/8/layout/hList1" loCatId="list" qsTypeId="urn:microsoft.com/office/officeart/2005/8/quickstyle/simple2" qsCatId="simple" csTypeId="urn:microsoft.com/office/officeart/2005/8/colors/colorful5" csCatId="colorful" phldr="1"/>
      <dgm:spPr/>
      <dgm:t>
        <a:bodyPr/>
        <a:lstStyle/>
        <a:p>
          <a:endParaRPr lang="zh-CN" altLang="en-US"/>
        </a:p>
      </dgm:t>
    </dgm:pt>
    <dgm:pt modelId="{12385A7F-B2E3-47DE-997D-4996FF4ADAE4}">
      <dgm:prSet phldrT="[文本]"/>
      <dgm:spPr/>
      <dgm:t>
        <a:bodyPr/>
        <a:lstStyle/>
        <a:p>
          <a:r>
            <a:rPr lang="zh-CN" altLang="en-US" dirty="0"/>
            <a:t>回归</a:t>
          </a:r>
        </a:p>
      </dgm:t>
    </dgm:pt>
    <dgm:pt modelId="{3B01F3BB-ED10-4ED0-9B72-321FA69205D3}" type="parTrans" cxnId="{984FDD5A-2853-4853-B1F9-9625D7B4335F}">
      <dgm:prSet/>
      <dgm:spPr/>
      <dgm:t>
        <a:bodyPr/>
        <a:lstStyle/>
        <a:p>
          <a:endParaRPr lang="zh-CN" altLang="en-US"/>
        </a:p>
      </dgm:t>
    </dgm:pt>
    <dgm:pt modelId="{559E3E90-53F8-4E5B-9A9A-608772AFA637}" type="sibTrans" cxnId="{984FDD5A-2853-4853-B1F9-9625D7B4335F}">
      <dgm:prSet/>
      <dgm:spPr/>
      <dgm:t>
        <a:bodyPr/>
        <a:lstStyle/>
        <a:p>
          <a:endParaRPr lang="zh-CN" altLang="en-US"/>
        </a:p>
      </dgm:t>
    </dgm:pt>
    <dgm:pt modelId="{6EE84440-A179-442E-AC6F-3D005F19E6C4}">
      <dgm:prSet phldrT="[文本]"/>
      <dgm:spPr/>
      <dgm:t>
        <a:bodyPr/>
        <a:lstStyle/>
        <a:p>
          <a:r>
            <a:rPr lang="zh-CN" altLang="en-US" dirty="0"/>
            <a:t>多项式回归</a:t>
          </a:r>
        </a:p>
      </dgm:t>
    </dgm:pt>
    <dgm:pt modelId="{10CD1C4A-02F9-4FEC-8B74-AB681FFB2333}" type="parTrans" cxnId="{0BA38EE7-8A0B-45BF-BCD6-596CF5CDFED0}">
      <dgm:prSet/>
      <dgm:spPr/>
      <dgm:t>
        <a:bodyPr/>
        <a:lstStyle/>
        <a:p>
          <a:endParaRPr lang="zh-CN" altLang="en-US"/>
        </a:p>
      </dgm:t>
    </dgm:pt>
    <dgm:pt modelId="{580129FE-90E6-4951-A502-48AD1DAFAB12}" type="sibTrans" cxnId="{0BA38EE7-8A0B-45BF-BCD6-596CF5CDFED0}">
      <dgm:prSet/>
      <dgm:spPr/>
      <dgm:t>
        <a:bodyPr/>
        <a:lstStyle/>
        <a:p>
          <a:endParaRPr lang="zh-CN" altLang="en-US"/>
        </a:p>
      </dgm:t>
    </dgm:pt>
    <dgm:pt modelId="{319A7A7B-376E-4AFB-9CC5-EBCDB7482F9F}">
      <dgm:prSet phldrT="[文本]"/>
      <dgm:spPr/>
      <dgm:t>
        <a:bodyPr/>
        <a:lstStyle/>
        <a:p>
          <a:r>
            <a:rPr lang="zh-CN" altLang="en-US" dirty="0"/>
            <a:t>分类</a:t>
          </a:r>
        </a:p>
      </dgm:t>
    </dgm:pt>
    <dgm:pt modelId="{FA3F9CE9-5FC5-4926-A4E4-E2B255192240}" type="parTrans" cxnId="{9F36A054-26D2-40D4-882E-4811CFA9CFD6}">
      <dgm:prSet/>
      <dgm:spPr/>
      <dgm:t>
        <a:bodyPr/>
        <a:lstStyle/>
        <a:p>
          <a:endParaRPr lang="zh-CN" altLang="en-US"/>
        </a:p>
      </dgm:t>
    </dgm:pt>
    <dgm:pt modelId="{8AFACC4D-6C6E-4876-8FD5-3869E1EDBDE4}" type="sibTrans" cxnId="{9F36A054-26D2-40D4-882E-4811CFA9CFD6}">
      <dgm:prSet/>
      <dgm:spPr/>
      <dgm:t>
        <a:bodyPr/>
        <a:lstStyle/>
        <a:p>
          <a:endParaRPr lang="zh-CN" altLang="en-US"/>
        </a:p>
      </dgm:t>
    </dgm:pt>
    <dgm:pt modelId="{D8C4CA14-D911-4B37-999B-09BD855AF5BF}">
      <dgm:prSet phldrT="[文本]"/>
      <dgm:spPr/>
      <dgm:t>
        <a:bodyPr/>
        <a:lstStyle/>
        <a:p>
          <a:r>
            <a:rPr lang="zh-CN" altLang="en-US" dirty="0"/>
            <a:t>支持向量机</a:t>
          </a:r>
        </a:p>
      </dgm:t>
    </dgm:pt>
    <dgm:pt modelId="{219974A8-5B53-4C9F-9B08-D9CA40CD64C1}" type="parTrans" cxnId="{27F2E22B-005D-4C6A-A015-72D12B3F6693}">
      <dgm:prSet/>
      <dgm:spPr/>
      <dgm:t>
        <a:bodyPr/>
        <a:lstStyle/>
        <a:p>
          <a:endParaRPr lang="zh-CN" altLang="en-US"/>
        </a:p>
      </dgm:t>
    </dgm:pt>
    <dgm:pt modelId="{9936B20B-4B1F-41D5-B6FF-1ACCD1BDA01A}" type="sibTrans" cxnId="{27F2E22B-005D-4C6A-A015-72D12B3F6693}">
      <dgm:prSet/>
      <dgm:spPr/>
      <dgm:t>
        <a:bodyPr/>
        <a:lstStyle/>
        <a:p>
          <a:endParaRPr lang="zh-CN" altLang="en-US"/>
        </a:p>
      </dgm:t>
    </dgm:pt>
    <dgm:pt modelId="{40E2F6DA-AB5B-4BBE-BA42-38C9A9CEC691}">
      <dgm:prSet phldrT="[文本]"/>
      <dgm:spPr/>
      <dgm:t>
        <a:bodyPr/>
        <a:lstStyle/>
        <a:p>
          <a:r>
            <a:rPr lang="zh-CN" altLang="en-US" dirty="0"/>
            <a:t>最邻近分类</a:t>
          </a:r>
        </a:p>
      </dgm:t>
    </dgm:pt>
    <dgm:pt modelId="{A7D427D1-1F4E-4898-8D57-75DBD9175142}" type="parTrans" cxnId="{B7EFB546-AA24-4C72-AD32-D5D2EFC1ABAB}">
      <dgm:prSet/>
      <dgm:spPr/>
      <dgm:t>
        <a:bodyPr/>
        <a:lstStyle/>
        <a:p>
          <a:endParaRPr lang="zh-CN" altLang="en-US"/>
        </a:p>
      </dgm:t>
    </dgm:pt>
    <dgm:pt modelId="{ADA58A91-4CA2-446A-AB80-2384EBA9E6B2}" type="sibTrans" cxnId="{B7EFB546-AA24-4C72-AD32-D5D2EFC1ABAB}">
      <dgm:prSet/>
      <dgm:spPr/>
      <dgm:t>
        <a:bodyPr/>
        <a:lstStyle/>
        <a:p>
          <a:endParaRPr lang="zh-CN" altLang="en-US"/>
        </a:p>
      </dgm:t>
    </dgm:pt>
    <dgm:pt modelId="{08F24174-A4CD-4CBD-8335-14D9376FF6E3}">
      <dgm:prSet phldrT="[文本]"/>
      <dgm:spPr/>
      <dgm:t>
        <a:bodyPr/>
        <a:lstStyle/>
        <a:p>
          <a:r>
            <a:rPr lang="zh-CN" altLang="en-US" dirty="0"/>
            <a:t>聚类</a:t>
          </a:r>
        </a:p>
      </dgm:t>
    </dgm:pt>
    <dgm:pt modelId="{C8C67AA3-5412-4FDA-8649-5A4B26406DFB}" type="parTrans" cxnId="{9799A315-573A-43EB-AC3A-AD12AD5562DE}">
      <dgm:prSet/>
      <dgm:spPr/>
      <dgm:t>
        <a:bodyPr/>
        <a:lstStyle/>
        <a:p>
          <a:endParaRPr lang="zh-CN" altLang="en-US"/>
        </a:p>
      </dgm:t>
    </dgm:pt>
    <dgm:pt modelId="{C775B678-3D25-4885-ADF3-A065374FD825}" type="sibTrans" cxnId="{9799A315-573A-43EB-AC3A-AD12AD5562DE}">
      <dgm:prSet/>
      <dgm:spPr/>
      <dgm:t>
        <a:bodyPr/>
        <a:lstStyle/>
        <a:p>
          <a:endParaRPr lang="zh-CN" altLang="en-US"/>
        </a:p>
      </dgm:t>
    </dgm:pt>
    <dgm:pt modelId="{A425C22B-B874-4CA8-AA2D-50F84A410D8F}">
      <dgm:prSet phldrT="[文本]"/>
      <dgm:spPr/>
      <dgm:t>
        <a:bodyPr/>
        <a:lstStyle/>
        <a:p>
          <a:r>
            <a:rPr lang="en-US" altLang="zh-CN" dirty="0"/>
            <a:t>K</a:t>
          </a:r>
          <a:r>
            <a:rPr lang="zh-CN" altLang="en-US" dirty="0"/>
            <a:t>均值聚类</a:t>
          </a:r>
        </a:p>
      </dgm:t>
    </dgm:pt>
    <dgm:pt modelId="{A656AD7F-5664-42F7-BB79-4AEDDE268862}" type="parTrans" cxnId="{8DC75681-AC05-46E6-BCF6-BC750E03703B}">
      <dgm:prSet/>
      <dgm:spPr/>
      <dgm:t>
        <a:bodyPr/>
        <a:lstStyle/>
        <a:p>
          <a:endParaRPr lang="zh-CN" altLang="en-US"/>
        </a:p>
      </dgm:t>
    </dgm:pt>
    <dgm:pt modelId="{878132CC-0E18-4F51-9046-9EF70480ECFC}" type="sibTrans" cxnId="{8DC75681-AC05-46E6-BCF6-BC750E03703B}">
      <dgm:prSet/>
      <dgm:spPr/>
      <dgm:t>
        <a:bodyPr/>
        <a:lstStyle/>
        <a:p>
          <a:endParaRPr lang="zh-CN" altLang="en-US"/>
        </a:p>
      </dgm:t>
    </dgm:pt>
    <dgm:pt modelId="{B198D8EF-D3D0-468B-A758-0F3475BDF54E}">
      <dgm:prSet phldrT="[文本]"/>
      <dgm:spPr/>
      <dgm:t>
        <a:bodyPr/>
        <a:lstStyle/>
        <a:p>
          <a:r>
            <a:rPr lang="en-US" altLang="zh-CN" dirty="0"/>
            <a:t>CLARANS</a:t>
          </a:r>
          <a:r>
            <a:rPr lang="zh-CN" altLang="en-US" dirty="0"/>
            <a:t>聚类</a:t>
          </a:r>
        </a:p>
      </dgm:t>
    </dgm:pt>
    <dgm:pt modelId="{5BF9BEBC-1863-4D06-8E3B-E47F8FB6B094}" type="parTrans" cxnId="{3F24DEE1-25BC-4856-A3DC-72EDC4D27173}">
      <dgm:prSet/>
      <dgm:spPr/>
      <dgm:t>
        <a:bodyPr/>
        <a:lstStyle/>
        <a:p>
          <a:endParaRPr lang="zh-CN" altLang="en-US"/>
        </a:p>
      </dgm:t>
    </dgm:pt>
    <dgm:pt modelId="{78952575-451A-49FA-8465-A044DD8EA0C6}" type="sibTrans" cxnId="{3F24DEE1-25BC-4856-A3DC-72EDC4D27173}">
      <dgm:prSet/>
      <dgm:spPr/>
      <dgm:t>
        <a:bodyPr/>
        <a:lstStyle/>
        <a:p>
          <a:endParaRPr lang="zh-CN" altLang="en-US"/>
        </a:p>
      </dgm:t>
    </dgm:pt>
    <dgm:pt modelId="{57A28028-77D2-4277-9970-63BACBD13F4D}">
      <dgm:prSet phldrT="[文本]"/>
      <dgm:spPr/>
      <dgm:t>
        <a:bodyPr/>
        <a:lstStyle/>
        <a:p>
          <a:r>
            <a:rPr lang="zh-CN" altLang="en-US"/>
            <a:t>优化</a:t>
          </a:r>
          <a:endParaRPr lang="zh-CN" altLang="en-US" dirty="0"/>
        </a:p>
      </dgm:t>
    </dgm:pt>
    <dgm:pt modelId="{7BF52FAA-664D-40BD-BE7E-2F486B71085D}" type="parTrans" cxnId="{B3281B82-6194-442D-8C43-0F27C1FC81F9}">
      <dgm:prSet/>
      <dgm:spPr/>
      <dgm:t>
        <a:bodyPr/>
        <a:lstStyle/>
        <a:p>
          <a:endParaRPr lang="zh-CN" altLang="en-US"/>
        </a:p>
      </dgm:t>
    </dgm:pt>
    <dgm:pt modelId="{76A3073E-5C78-4F3B-A19C-56AE1B040A80}" type="sibTrans" cxnId="{B3281B82-6194-442D-8C43-0F27C1FC81F9}">
      <dgm:prSet/>
      <dgm:spPr/>
      <dgm:t>
        <a:bodyPr/>
        <a:lstStyle/>
        <a:p>
          <a:endParaRPr lang="zh-CN" altLang="en-US"/>
        </a:p>
      </dgm:t>
    </dgm:pt>
    <dgm:pt modelId="{9B2A35D2-BED9-4E81-8117-834997686816}">
      <dgm:prSet phldrT="[文本]"/>
      <dgm:spPr/>
      <dgm:t>
        <a:bodyPr/>
        <a:lstStyle/>
        <a:p>
          <a:r>
            <a:rPr lang="zh-CN" altLang="en-US" dirty="0"/>
            <a:t>岭回归</a:t>
          </a:r>
        </a:p>
      </dgm:t>
    </dgm:pt>
    <dgm:pt modelId="{AC151406-7FCA-4D17-AB70-D38117D04515}" type="parTrans" cxnId="{2DAFB47D-F949-436B-8A65-A5DAF249B5C8}">
      <dgm:prSet/>
      <dgm:spPr/>
      <dgm:t>
        <a:bodyPr/>
        <a:lstStyle/>
        <a:p>
          <a:endParaRPr lang="zh-CN" altLang="en-US"/>
        </a:p>
      </dgm:t>
    </dgm:pt>
    <dgm:pt modelId="{D84CBA9F-DE9D-4507-8EA7-AE46AF3466FB}" type="sibTrans" cxnId="{2DAFB47D-F949-436B-8A65-A5DAF249B5C8}">
      <dgm:prSet/>
      <dgm:spPr/>
      <dgm:t>
        <a:bodyPr/>
        <a:lstStyle/>
        <a:p>
          <a:endParaRPr lang="zh-CN" altLang="en-US"/>
        </a:p>
      </dgm:t>
    </dgm:pt>
    <dgm:pt modelId="{F563B7B6-DF65-4E9F-A4B2-18AE58DD2D84}">
      <dgm:prSet phldrT="[文本]"/>
      <dgm:spPr/>
      <dgm:t>
        <a:bodyPr/>
        <a:lstStyle/>
        <a:p>
          <a:r>
            <a:rPr lang="en-US" altLang="zh-CN" dirty="0"/>
            <a:t>Lasso</a:t>
          </a:r>
          <a:r>
            <a:rPr lang="zh-CN" altLang="en-US" dirty="0"/>
            <a:t>回归</a:t>
          </a:r>
        </a:p>
      </dgm:t>
    </dgm:pt>
    <dgm:pt modelId="{1A1053CD-4DE4-4BD7-889A-9810F16EDAE9}" type="parTrans" cxnId="{AE047D9A-9263-4186-BBCD-B7945977247E}">
      <dgm:prSet/>
      <dgm:spPr/>
      <dgm:t>
        <a:bodyPr/>
        <a:lstStyle/>
        <a:p>
          <a:endParaRPr lang="zh-CN" altLang="en-US"/>
        </a:p>
      </dgm:t>
    </dgm:pt>
    <dgm:pt modelId="{0CEB9BD9-79EB-48EF-BFF3-203ECB2A15A8}" type="sibTrans" cxnId="{AE047D9A-9263-4186-BBCD-B7945977247E}">
      <dgm:prSet/>
      <dgm:spPr/>
      <dgm:t>
        <a:bodyPr/>
        <a:lstStyle/>
        <a:p>
          <a:endParaRPr lang="zh-CN" altLang="en-US"/>
        </a:p>
      </dgm:t>
    </dgm:pt>
    <dgm:pt modelId="{A0303C04-8C8A-4DAD-AAD9-EE32896C7E55}">
      <dgm:prSet phldrT="[文本]"/>
      <dgm:spPr/>
      <dgm:t>
        <a:bodyPr/>
        <a:lstStyle/>
        <a:p>
          <a:r>
            <a:rPr lang="zh-CN" altLang="en-US" dirty="0"/>
            <a:t>贝叶斯回归</a:t>
          </a:r>
        </a:p>
      </dgm:t>
    </dgm:pt>
    <dgm:pt modelId="{DD15930E-4454-46EB-9FE0-DC121D9A9138}" type="parTrans" cxnId="{A5C157B0-3346-4871-9AF1-1CCA8DC6E9EF}">
      <dgm:prSet/>
      <dgm:spPr/>
      <dgm:t>
        <a:bodyPr/>
        <a:lstStyle/>
        <a:p>
          <a:endParaRPr lang="zh-CN" altLang="en-US"/>
        </a:p>
      </dgm:t>
    </dgm:pt>
    <dgm:pt modelId="{CE665539-CED4-4395-88FA-C52684FAB4B2}" type="sibTrans" cxnId="{A5C157B0-3346-4871-9AF1-1CCA8DC6E9EF}">
      <dgm:prSet/>
      <dgm:spPr/>
      <dgm:t>
        <a:bodyPr/>
        <a:lstStyle/>
        <a:p>
          <a:endParaRPr lang="zh-CN" altLang="en-US"/>
        </a:p>
      </dgm:t>
    </dgm:pt>
    <dgm:pt modelId="{EBD88137-22AE-4929-9660-ABBDEAEA29BA}">
      <dgm:prSet phldrT="[文本]"/>
      <dgm:spPr/>
      <dgm:t>
        <a:bodyPr/>
        <a:lstStyle/>
        <a:p>
          <a:r>
            <a:rPr lang="en-US" altLang="zh-CN" dirty="0"/>
            <a:t>Logistic</a:t>
          </a:r>
          <a:r>
            <a:rPr lang="zh-CN" altLang="en-US" dirty="0"/>
            <a:t>回归</a:t>
          </a:r>
        </a:p>
      </dgm:t>
    </dgm:pt>
    <dgm:pt modelId="{A6FDE5D6-57D0-4D0A-B827-F7078E41A3A4}" type="parTrans" cxnId="{D7925A2E-6B9F-4E66-A61D-B85F1380B22F}">
      <dgm:prSet/>
      <dgm:spPr/>
      <dgm:t>
        <a:bodyPr/>
        <a:lstStyle/>
        <a:p>
          <a:endParaRPr lang="zh-CN" altLang="en-US"/>
        </a:p>
      </dgm:t>
    </dgm:pt>
    <dgm:pt modelId="{51643034-96B3-4883-919B-EF639A55C62E}" type="sibTrans" cxnId="{D7925A2E-6B9F-4E66-A61D-B85F1380B22F}">
      <dgm:prSet/>
      <dgm:spPr/>
      <dgm:t>
        <a:bodyPr/>
        <a:lstStyle/>
        <a:p>
          <a:endParaRPr lang="zh-CN" altLang="en-US"/>
        </a:p>
      </dgm:t>
    </dgm:pt>
    <dgm:pt modelId="{097D7BC2-8D15-4CF4-8576-879C3E19D053}">
      <dgm:prSet phldrT="[文本]"/>
      <dgm:spPr/>
      <dgm:t>
        <a:bodyPr/>
        <a:lstStyle/>
        <a:p>
          <a:r>
            <a:rPr lang="zh-CN" altLang="en-US" dirty="0"/>
            <a:t>主成分回归</a:t>
          </a:r>
        </a:p>
      </dgm:t>
    </dgm:pt>
    <dgm:pt modelId="{EFA90E66-1C7B-4601-9669-425ACCB0CE0F}" type="parTrans" cxnId="{DB41FEA6-7D50-4BD7-AF8A-6AF28CD56DC6}">
      <dgm:prSet/>
      <dgm:spPr/>
      <dgm:t>
        <a:bodyPr/>
        <a:lstStyle/>
        <a:p>
          <a:endParaRPr lang="zh-CN" altLang="en-US"/>
        </a:p>
      </dgm:t>
    </dgm:pt>
    <dgm:pt modelId="{C3B811FE-DC2B-46A8-8EAF-07A3011A7914}" type="sibTrans" cxnId="{DB41FEA6-7D50-4BD7-AF8A-6AF28CD56DC6}">
      <dgm:prSet/>
      <dgm:spPr/>
      <dgm:t>
        <a:bodyPr/>
        <a:lstStyle/>
        <a:p>
          <a:endParaRPr lang="zh-CN" altLang="en-US"/>
        </a:p>
      </dgm:t>
    </dgm:pt>
    <dgm:pt modelId="{2EF5E0E8-BE3A-4E0F-BA2F-BA8353E662E2}">
      <dgm:prSet phldrT="[文本]"/>
      <dgm:spPr/>
      <dgm:t>
        <a:bodyPr/>
        <a:lstStyle/>
        <a:p>
          <a:r>
            <a:rPr lang="zh-CN" altLang="en-US" dirty="0"/>
            <a:t>支持向量回归（</a:t>
          </a:r>
          <a:r>
            <a:rPr lang="en-US" altLang="zh-CN" dirty="0"/>
            <a:t>SVR</a:t>
          </a:r>
          <a:r>
            <a:rPr lang="zh-CN" altLang="en-US" dirty="0"/>
            <a:t>）</a:t>
          </a:r>
        </a:p>
      </dgm:t>
    </dgm:pt>
    <dgm:pt modelId="{5D9A2180-3480-4205-9C68-FC2EE58DE513}" type="parTrans" cxnId="{E3F650BC-8AE0-4E4D-B5C9-49CEB80150FD}">
      <dgm:prSet/>
      <dgm:spPr/>
      <dgm:t>
        <a:bodyPr/>
        <a:lstStyle/>
        <a:p>
          <a:endParaRPr lang="zh-CN" altLang="en-US"/>
        </a:p>
      </dgm:t>
    </dgm:pt>
    <dgm:pt modelId="{75BB2188-EC83-4FA0-AC05-13A4EE0A7196}" type="sibTrans" cxnId="{E3F650BC-8AE0-4E4D-B5C9-49CEB80150FD}">
      <dgm:prSet/>
      <dgm:spPr/>
      <dgm:t>
        <a:bodyPr/>
        <a:lstStyle/>
        <a:p>
          <a:endParaRPr lang="zh-CN" altLang="en-US"/>
        </a:p>
      </dgm:t>
    </dgm:pt>
    <dgm:pt modelId="{0307DB1A-96AD-4ADC-BE9D-590E3FB361EC}">
      <dgm:prSet phldrT="[文本]"/>
      <dgm:spPr/>
      <dgm:t>
        <a:bodyPr/>
        <a:lstStyle/>
        <a:p>
          <a:r>
            <a:rPr lang="zh-CN" altLang="en-US" dirty="0"/>
            <a:t>最邻近回归</a:t>
          </a:r>
        </a:p>
      </dgm:t>
    </dgm:pt>
    <dgm:pt modelId="{08BDE0AD-33FE-4192-A31E-9E7DBAF1FE96}" type="parTrans" cxnId="{39ECB338-E5A8-4C0E-ADE3-A34F4D3305C6}">
      <dgm:prSet/>
      <dgm:spPr/>
      <dgm:t>
        <a:bodyPr/>
        <a:lstStyle/>
        <a:p>
          <a:endParaRPr lang="zh-CN" altLang="en-US"/>
        </a:p>
      </dgm:t>
    </dgm:pt>
    <dgm:pt modelId="{1F1D3424-7808-41EF-A0C1-15E8498CD07C}" type="sibTrans" cxnId="{39ECB338-E5A8-4C0E-ADE3-A34F4D3305C6}">
      <dgm:prSet/>
      <dgm:spPr/>
      <dgm:t>
        <a:bodyPr/>
        <a:lstStyle/>
        <a:p>
          <a:endParaRPr lang="zh-CN" altLang="en-US"/>
        </a:p>
      </dgm:t>
    </dgm:pt>
    <dgm:pt modelId="{B9D80B6A-426E-4367-A50F-2C92EFE309BC}">
      <dgm:prSet phldrT="[文本]"/>
      <dgm:spPr/>
      <dgm:t>
        <a:bodyPr/>
        <a:lstStyle/>
        <a:p>
          <a:r>
            <a:rPr lang="zh-CN" altLang="en-US" dirty="0"/>
            <a:t>神经网络回归</a:t>
          </a:r>
        </a:p>
      </dgm:t>
    </dgm:pt>
    <dgm:pt modelId="{653219A1-374D-48AE-91F0-A84C70E8378E}" type="parTrans" cxnId="{8BB1651C-95FA-4116-9CAB-E99EF2020F61}">
      <dgm:prSet/>
      <dgm:spPr/>
      <dgm:t>
        <a:bodyPr/>
        <a:lstStyle/>
        <a:p>
          <a:endParaRPr lang="zh-CN" altLang="en-US"/>
        </a:p>
      </dgm:t>
    </dgm:pt>
    <dgm:pt modelId="{EE2A66C5-D137-4D45-86F8-7C3A4FF117CD}" type="sibTrans" cxnId="{8BB1651C-95FA-4116-9CAB-E99EF2020F61}">
      <dgm:prSet/>
      <dgm:spPr/>
      <dgm:t>
        <a:bodyPr/>
        <a:lstStyle/>
        <a:p>
          <a:endParaRPr lang="zh-CN" altLang="en-US"/>
        </a:p>
      </dgm:t>
    </dgm:pt>
    <dgm:pt modelId="{BCA700CC-BDB5-4FE9-9640-9C264D5AF3BD}">
      <dgm:prSet phldrT="[文本]"/>
      <dgm:spPr/>
      <dgm:t>
        <a:bodyPr/>
        <a:lstStyle/>
        <a:p>
          <a:r>
            <a:rPr lang="en-US" altLang="zh-CN" dirty="0"/>
            <a:t>...</a:t>
          </a:r>
          <a:endParaRPr lang="zh-CN" altLang="en-US" dirty="0"/>
        </a:p>
      </dgm:t>
    </dgm:pt>
    <dgm:pt modelId="{DC415AD4-8DC4-4050-BC5F-AF71524697F7}" type="parTrans" cxnId="{CECA8093-8C9B-42CE-BB99-895C3F8E9EC0}">
      <dgm:prSet/>
      <dgm:spPr/>
      <dgm:t>
        <a:bodyPr/>
        <a:lstStyle/>
        <a:p>
          <a:endParaRPr lang="zh-CN" altLang="en-US"/>
        </a:p>
      </dgm:t>
    </dgm:pt>
    <dgm:pt modelId="{0AC73A27-9CBD-4FF2-BA4F-91AA4A37D598}" type="sibTrans" cxnId="{CECA8093-8C9B-42CE-BB99-895C3F8E9EC0}">
      <dgm:prSet/>
      <dgm:spPr/>
      <dgm:t>
        <a:bodyPr/>
        <a:lstStyle/>
        <a:p>
          <a:endParaRPr lang="zh-CN" altLang="en-US"/>
        </a:p>
      </dgm:t>
    </dgm:pt>
    <dgm:pt modelId="{A3BF1A4B-0F2A-4B81-89CD-8E82EEFC59AB}">
      <dgm:prSet phldrT="[文本]"/>
      <dgm:spPr/>
      <dgm:t>
        <a:bodyPr/>
        <a:lstStyle/>
        <a:p>
          <a:r>
            <a:rPr lang="zh-CN" altLang="en-US" dirty="0"/>
            <a:t>贝叶斯分类</a:t>
          </a:r>
        </a:p>
      </dgm:t>
    </dgm:pt>
    <dgm:pt modelId="{AD717B4A-DFB2-46E7-ACB9-B95FA21E435D}" type="parTrans" cxnId="{9BC7FA53-4C11-4AF5-88B7-1716C11084A5}">
      <dgm:prSet/>
      <dgm:spPr/>
      <dgm:t>
        <a:bodyPr/>
        <a:lstStyle/>
        <a:p>
          <a:endParaRPr lang="zh-CN" altLang="en-US"/>
        </a:p>
      </dgm:t>
    </dgm:pt>
    <dgm:pt modelId="{793640CF-F7CD-446B-BD32-B16E9406A2B6}" type="sibTrans" cxnId="{9BC7FA53-4C11-4AF5-88B7-1716C11084A5}">
      <dgm:prSet/>
      <dgm:spPr/>
      <dgm:t>
        <a:bodyPr/>
        <a:lstStyle/>
        <a:p>
          <a:endParaRPr lang="zh-CN" altLang="en-US"/>
        </a:p>
      </dgm:t>
    </dgm:pt>
    <dgm:pt modelId="{263C32CA-1010-4F62-A32E-45944099A3C8}">
      <dgm:prSet phldrT="[文本]"/>
      <dgm:spPr/>
      <dgm:t>
        <a:bodyPr/>
        <a:lstStyle/>
        <a:p>
          <a:r>
            <a:rPr lang="zh-CN" altLang="en-US" dirty="0"/>
            <a:t>决策树分类</a:t>
          </a:r>
        </a:p>
      </dgm:t>
    </dgm:pt>
    <dgm:pt modelId="{1DAA29C1-59E7-4688-A541-C98DF1FB601F}" type="parTrans" cxnId="{72B14A77-152F-4A47-BE75-774A7CADB7E9}">
      <dgm:prSet/>
      <dgm:spPr/>
      <dgm:t>
        <a:bodyPr/>
        <a:lstStyle/>
        <a:p>
          <a:endParaRPr lang="zh-CN" altLang="en-US"/>
        </a:p>
      </dgm:t>
    </dgm:pt>
    <dgm:pt modelId="{F8E28B03-7489-4042-92EF-BF1FFB1D4D30}" type="sibTrans" cxnId="{72B14A77-152F-4A47-BE75-774A7CADB7E9}">
      <dgm:prSet/>
      <dgm:spPr/>
      <dgm:t>
        <a:bodyPr/>
        <a:lstStyle/>
        <a:p>
          <a:endParaRPr lang="zh-CN" altLang="en-US"/>
        </a:p>
      </dgm:t>
    </dgm:pt>
    <dgm:pt modelId="{1B5965B6-A33E-442A-9A25-8A2D8EB23093}">
      <dgm:prSet phldrT="[文本]"/>
      <dgm:spPr/>
      <dgm:t>
        <a:bodyPr/>
        <a:lstStyle/>
        <a:p>
          <a:r>
            <a:rPr lang="zh-CN" altLang="en-US" dirty="0"/>
            <a:t>随机森林分类</a:t>
          </a:r>
        </a:p>
      </dgm:t>
    </dgm:pt>
    <dgm:pt modelId="{1FD0670E-CB38-440E-B57C-C5A7BF1F878A}" type="parTrans" cxnId="{30C4AEEC-21D3-4D5B-890A-600D1EA2604F}">
      <dgm:prSet/>
      <dgm:spPr/>
      <dgm:t>
        <a:bodyPr/>
        <a:lstStyle/>
        <a:p>
          <a:endParaRPr lang="zh-CN" altLang="en-US"/>
        </a:p>
      </dgm:t>
    </dgm:pt>
    <dgm:pt modelId="{956F284E-D391-4F01-ACE4-8E8F4D3C6640}" type="sibTrans" cxnId="{30C4AEEC-21D3-4D5B-890A-600D1EA2604F}">
      <dgm:prSet/>
      <dgm:spPr/>
      <dgm:t>
        <a:bodyPr/>
        <a:lstStyle/>
        <a:p>
          <a:endParaRPr lang="zh-CN" altLang="en-US"/>
        </a:p>
      </dgm:t>
    </dgm:pt>
    <dgm:pt modelId="{0699DB40-A198-49EC-8B53-CCB6DF54D249}">
      <dgm:prSet phldrT="[文本]"/>
      <dgm:spPr/>
      <dgm:t>
        <a:bodyPr/>
        <a:lstStyle/>
        <a:p>
          <a:r>
            <a:rPr lang="zh-CN" altLang="en-US" dirty="0"/>
            <a:t>神经网络分类</a:t>
          </a:r>
        </a:p>
      </dgm:t>
    </dgm:pt>
    <dgm:pt modelId="{4FB25A25-E685-4E42-8DCA-55CB839428D0}" type="parTrans" cxnId="{656AF02A-E25F-405C-9B8E-BCFA970D32D1}">
      <dgm:prSet/>
      <dgm:spPr/>
      <dgm:t>
        <a:bodyPr/>
        <a:lstStyle/>
        <a:p>
          <a:endParaRPr lang="zh-CN" altLang="en-US"/>
        </a:p>
      </dgm:t>
    </dgm:pt>
    <dgm:pt modelId="{8A29846E-D5EA-4F60-A982-4FB92BF901DE}" type="sibTrans" cxnId="{656AF02A-E25F-405C-9B8E-BCFA970D32D1}">
      <dgm:prSet/>
      <dgm:spPr/>
      <dgm:t>
        <a:bodyPr/>
        <a:lstStyle/>
        <a:p>
          <a:endParaRPr lang="zh-CN" altLang="en-US"/>
        </a:p>
      </dgm:t>
    </dgm:pt>
    <dgm:pt modelId="{A8A3157D-EE20-4082-BE81-0BCA8A4646C2}">
      <dgm:prSet phldrT="[文本]"/>
      <dgm:spPr/>
      <dgm:t>
        <a:bodyPr/>
        <a:lstStyle/>
        <a:p>
          <a:r>
            <a:rPr lang="en-US" altLang="zh-CN" dirty="0"/>
            <a:t>CURE</a:t>
          </a:r>
          <a:r>
            <a:rPr lang="zh-CN" altLang="en-US" dirty="0"/>
            <a:t>聚类</a:t>
          </a:r>
        </a:p>
      </dgm:t>
    </dgm:pt>
    <dgm:pt modelId="{6BD45D7A-2C46-4023-ACBC-9E98F41E01DC}" type="parTrans" cxnId="{94E24DC7-F227-4F5A-AC5D-79422B341580}">
      <dgm:prSet/>
      <dgm:spPr/>
      <dgm:t>
        <a:bodyPr/>
        <a:lstStyle/>
        <a:p>
          <a:endParaRPr lang="zh-CN" altLang="en-US"/>
        </a:p>
      </dgm:t>
    </dgm:pt>
    <dgm:pt modelId="{F39EAB1B-AA0C-4C6E-B9D7-256A59809647}" type="sibTrans" cxnId="{94E24DC7-F227-4F5A-AC5D-79422B341580}">
      <dgm:prSet/>
      <dgm:spPr/>
      <dgm:t>
        <a:bodyPr/>
        <a:lstStyle/>
        <a:p>
          <a:endParaRPr lang="zh-CN" altLang="en-US"/>
        </a:p>
      </dgm:t>
    </dgm:pt>
    <dgm:pt modelId="{9075A47C-91B5-4890-B46A-2FCFC80F339C}">
      <dgm:prSet phldrT="[文本]"/>
      <dgm:spPr/>
      <dgm:t>
        <a:bodyPr/>
        <a:lstStyle/>
        <a:p>
          <a:r>
            <a:rPr lang="en-US" altLang="zh-CN" dirty="0"/>
            <a:t>DBSCAN</a:t>
          </a:r>
          <a:r>
            <a:rPr lang="zh-CN" altLang="en-US" dirty="0"/>
            <a:t>聚类</a:t>
          </a:r>
        </a:p>
      </dgm:t>
    </dgm:pt>
    <dgm:pt modelId="{16AC447C-BEE3-4885-924A-679C2188CD7D}" type="parTrans" cxnId="{1E9972D3-5D5B-4540-9F5B-205D71D8318E}">
      <dgm:prSet/>
      <dgm:spPr/>
      <dgm:t>
        <a:bodyPr/>
        <a:lstStyle/>
        <a:p>
          <a:endParaRPr lang="zh-CN" altLang="en-US"/>
        </a:p>
      </dgm:t>
    </dgm:pt>
    <dgm:pt modelId="{1DF7BD3A-0BC7-4431-A3E4-B449859E23F5}" type="sibTrans" cxnId="{1E9972D3-5D5B-4540-9F5B-205D71D8318E}">
      <dgm:prSet/>
      <dgm:spPr/>
      <dgm:t>
        <a:bodyPr/>
        <a:lstStyle/>
        <a:p>
          <a:endParaRPr lang="zh-CN" altLang="en-US"/>
        </a:p>
      </dgm:t>
    </dgm:pt>
    <dgm:pt modelId="{F5BAECF3-D619-4A9E-8AB1-982C2A325F52}">
      <dgm:prSet phldrT="[文本]"/>
      <dgm:spPr/>
      <dgm:t>
        <a:bodyPr/>
        <a:lstStyle/>
        <a:p>
          <a:r>
            <a:rPr lang="en-US" altLang="zh-CN" dirty="0"/>
            <a:t>BIRCH</a:t>
          </a:r>
          <a:r>
            <a:rPr lang="zh-CN" altLang="en-US" dirty="0"/>
            <a:t>聚类</a:t>
          </a:r>
        </a:p>
      </dgm:t>
    </dgm:pt>
    <dgm:pt modelId="{5F80E5EE-8D50-452D-B1AB-0FB4EEB57FA1}" type="parTrans" cxnId="{2B97D6CD-C965-48EF-90AE-DF0F5881FCA6}">
      <dgm:prSet/>
      <dgm:spPr/>
      <dgm:t>
        <a:bodyPr/>
        <a:lstStyle/>
        <a:p>
          <a:endParaRPr lang="zh-CN" altLang="en-US"/>
        </a:p>
      </dgm:t>
    </dgm:pt>
    <dgm:pt modelId="{D76DDA2D-6858-4793-92DD-C5AEBCFCB940}" type="sibTrans" cxnId="{2B97D6CD-C965-48EF-90AE-DF0F5881FCA6}">
      <dgm:prSet/>
      <dgm:spPr/>
      <dgm:t>
        <a:bodyPr/>
        <a:lstStyle/>
        <a:p>
          <a:endParaRPr lang="zh-CN" altLang="en-US"/>
        </a:p>
      </dgm:t>
    </dgm:pt>
    <dgm:pt modelId="{35C5DDDD-6D03-4DE5-B50E-66DF9535C6A9}">
      <dgm:prSet phldrT="[文本]"/>
      <dgm:spPr/>
      <dgm:t>
        <a:bodyPr/>
        <a:lstStyle/>
        <a:p>
          <a:r>
            <a:rPr lang="en-US" altLang="zh-CN" dirty="0"/>
            <a:t>CLIQUE</a:t>
          </a:r>
          <a:r>
            <a:rPr lang="zh-CN" altLang="en-US" dirty="0"/>
            <a:t>聚类</a:t>
          </a:r>
        </a:p>
      </dgm:t>
    </dgm:pt>
    <dgm:pt modelId="{9802C85F-BAAD-43DD-A467-C554AB28CFBE}" type="parTrans" cxnId="{92335DE8-72C7-4BC3-8C50-CEFF764DB9D1}">
      <dgm:prSet/>
      <dgm:spPr/>
      <dgm:t>
        <a:bodyPr/>
        <a:lstStyle/>
        <a:p>
          <a:endParaRPr lang="zh-CN" altLang="en-US"/>
        </a:p>
      </dgm:t>
    </dgm:pt>
    <dgm:pt modelId="{C5865EDC-256A-429B-9438-94166709F446}" type="sibTrans" cxnId="{92335DE8-72C7-4BC3-8C50-CEFF764DB9D1}">
      <dgm:prSet/>
      <dgm:spPr/>
      <dgm:t>
        <a:bodyPr/>
        <a:lstStyle/>
        <a:p>
          <a:endParaRPr lang="zh-CN" altLang="en-US"/>
        </a:p>
      </dgm:t>
    </dgm:pt>
    <dgm:pt modelId="{80E71593-A577-4032-8C9A-E945F2204C0C}">
      <dgm:prSet phldrT="[文本]"/>
      <dgm:spPr/>
      <dgm:t>
        <a:bodyPr/>
        <a:lstStyle/>
        <a:p>
          <a:r>
            <a:rPr lang="en-US" altLang="zh-CN" dirty="0"/>
            <a:t>...</a:t>
          </a:r>
          <a:endParaRPr lang="zh-CN" altLang="en-US" dirty="0"/>
        </a:p>
      </dgm:t>
    </dgm:pt>
    <dgm:pt modelId="{4AB9BA81-BEF2-4FFA-AD01-772E4275C8DA}" type="parTrans" cxnId="{15CE1FA6-0E7C-42DB-856F-E64CF17AFE45}">
      <dgm:prSet/>
      <dgm:spPr/>
      <dgm:t>
        <a:bodyPr/>
        <a:lstStyle/>
        <a:p>
          <a:endParaRPr lang="zh-CN" altLang="en-US"/>
        </a:p>
      </dgm:t>
    </dgm:pt>
    <dgm:pt modelId="{21E9A853-B8BE-45A8-86D8-EA774F173B1F}" type="sibTrans" cxnId="{15CE1FA6-0E7C-42DB-856F-E64CF17AFE45}">
      <dgm:prSet/>
      <dgm:spPr/>
      <dgm:t>
        <a:bodyPr/>
        <a:lstStyle/>
        <a:p>
          <a:endParaRPr lang="zh-CN" altLang="en-US"/>
        </a:p>
      </dgm:t>
    </dgm:pt>
    <dgm:pt modelId="{9F225015-9585-428B-A5AF-6F85FB018702}">
      <dgm:prSet phldrT="[文本]"/>
      <dgm:spPr/>
      <dgm:t>
        <a:bodyPr/>
        <a:lstStyle/>
        <a:p>
          <a:r>
            <a:rPr lang="en-US" altLang="zh-CN" dirty="0"/>
            <a:t>GMM/FCM</a:t>
          </a:r>
          <a:r>
            <a:rPr lang="zh-CN" altLang="en-US" dirty="0"/>
            <a:t>聚类</a:t>
          </a:r>
        </a:p>
      </dgm:t>
    </dgm:pt>
    <dgm:pt modelId="{96E20922-F92D-4DD7-91C1-89AA58D8C5D0}" type="parTrans" cxnId="{05C1B23E-D296-4762-8186-707D7BA42E54}">
      <dgm:prSet/>
      <dgm:spPr/>
      <dgm:t>
        <a:bodyPr/>
        <a:lstStyle/>
        <a:p>
          <a:endParaRPr lang="zh-CN" altLang="en-US"/>
        </a:p>
      </dgm:t>
    </dgm:pt>
    <dgm:pt modelId="{DE4FC9B7-631B-43FC-9E65-721356FF2B1B}" type="sibTrans" cxnId="{05C1B23E-D296-4762-8186-707D7BA42E54}">
      <dgm:prSet/>
      <dgm:spPr/>
      <dgm:t>
        <a:bodyPr/>
        <a:lstStyle/>
        <a:p>
          <a:endParaRPr lang="zh-CN" altLang="en-US"/>
        </a:p>
      </dgm:t>
    </dgm:pt>
    <dgm:pt modelId="{8A5E98F2-3EEE-4EAE-B6DA-25BB7E1B620A}">
      <dgm:prSet phldrT="[文本]"/>
      <dgm:spPr/>
      <dgm:t>
        <a:bodyPr/>
        <a:lstStyle/>
        <a:p>
          <a:r>
            <a:rPr lang="zh-CN" altLang="en-US" dirty="0"/>
            <a:t>粒子群优化</a:t>
          </a:r>
        </a:p>
      </dgm:t>
    </dgm:pt>
    <dgm:pt modelId="{27FEE187-ED4F-43E5-9A92-B6C8821C22B2}" type="parTrans" cxnId="{DFC34165-C682-41D0-82ED-9428953D3879}">
      <dgm:prSet/>
      <dgm:spPr/>
      <dgm:t>
        <a:bodyPr/>
        <a:lstStyle/>
        <a:p>
          <a:endParaRPr lang="zh-CN" altLang="en-US"/>
        </a:p>
      </dgm:t>
    </dgm:pt>
    <dgm:pt modelId="{626B39A1-B051-42C6-B71B-2AD50A9CEF34}" type="sibTrans" cxnId="{DFC34165-C682-41D0-82ED-9428953D3879}">
      <dgm:prSet/>
      <dgm:spPr/>
      <dgm:t>
        <a:bodyPr/>
        <a:lstStyle/>
        <a:p>
          <a:endParaRPr lang="zh-CN" altLang="en-US"/>
        </a:p>
      </dgm:t>
    </dgm:pt>
    <dgm:pt modelId="{17FA2C77-5AA6-43AF-8A82-2BDF371527DE}">
      <dgm:prSet phldrT="[文本]"/>
      <dgm:spPr/>
      <dgm:t>
        <a:bodyPr/>
        <a:lstStyle/>
        <a:p>
          <a:r>
            <a:rPr lang="zh-CN" altLang="en-US" dirty="0"/>
            <a:t>蚁群算法</a:t>
          </a:r>
        </a:p>
      </dgm:t>
    </dgm:pt>
    <dgm:pt modelId="{17223CD6-96BF-45A1-8ADE-3CAB1969ADDE}" type="parTrans" cxnId="{A5F110F3-1601-45EA-949A-8E73B9D86ABC}">
      <dgm:prSet/>
      <dgm:spPr/>
      <dgm:t>
        <a:bodyPr/>
        <a:lstStyle/>
        <a:p>
          <a:endParaRPr lang="zh-CN" altLang="en-US"/>
        </a:p>
      </dgm:t>
    </dgm:pt>
    <dgm:pt modelId="{BE6F1FC0-3A4C-458E-A208-587695AC9D5B}" type="sibTrans" cxnId="{A5F110F3-1601-45EA-949A-8E73B9D86ABC}">
      <dgm:prSet/>
      <dgm:spPr/>
      <dgm:t>
        <a:bodyPr/>
        <a:lstStyle/>
        <a:p>
          <a:endParaRPr lang="zh-CN" altLang="en-US"/>
        </a:p>
      </dgm:t>
    </dgm:pt>
    <dgm:pt modelId="{41EBC1AB-360E-4B9C-8C49-CBCB1CFAC31E}">
      <dgm:prSet phldrT="[文本]"/>
      <dgm:spPr/>
      <dgm:t>
        <a:bodyPr/>
        <a:lstStyle/>
        <a:p>
          <a:r>
            <a:rPr lang="zh-CN" altLang="en-US" dirty="0"/>
            <a:t>遗传算法</a:t>
          </a:r>
        </a:p>
      </dgm:t>
    </dgm:pt>
    <dgm:pt modelId="{5B39CC9E-C42A-4F4D-A99B-7C5AAF16EF97}" type="parTrans" cxnId="{74869E8F-3FD7-445B-AD20-DEE354029E14}">
      <dgm:prSet/>
      <dgm:spPr/>
      <dgm:t>
        <a:bodyPr/>
        <a:lstStyle/>
        <a:p>
          <a:endParaRPr lang="zh-CN" altLang="en-US"/>
        </a:p>
      </dgm:t>
    </dgm:pt>
    <dgm:pt modelId="{3619FE43-A109-4F45-812B-B881E8A4D452}" type="sibTrans" cxnId="{74869E8F-3FD7-445B-AD20-DEE354029E14}">
      <dgm:prSet/>
      <dgm:spPr/>
      <dgm:t>
        <a:bodyPr/>
        <a:lstStyle/>
        <a:p>
          <a:endParaRPr lang="zh-CN" altLang="en-US"/>
        </a:p>
      </dgm:t>
    </dgm:pt>
    <dgm:pt modelId="{4318ABA4-0340-4450-980D-09834F0884E4}">
      <dgm:prSet phldrT="[文本]"/>
      <dgm:spPr/>
      <dgm:t>
        <a:bodyPr/>
        <a:lstStyle/>
        <a:p>
          <a:r>
            <a:rPr lang="zh-CN" altLang="en-US" dirty="0"/>
            <a:t>梯度下降法</a:t>
          </a:r>
        </a:p>
      </dgm:t>
    </dgm:pt>
    <dgm:pt modelId="{FC136A0E-AE92-41FF-8A13-F79C4B2E40AA}" type="parTrans" cxnId="{30B704AF-072B-44EE-A01C-E34667C81C94}">
      <dgm:prSet/>
      <dgm:spPr/>
      <dgm:t>
        <a:bodyPr/>
        <a:lstStyle/>
        <a:p>
          <a:endParaRPr lang="zh-CN" altLang="en-US"/>
        </a:p>
      </dgm:t>
    </dgm:pt>
    <dgm:pt modelId="{D0643A55-0A35-4EE5-92F0-0699FC581627}" type="sibTrans" cxnId="{30B704AF-072B-44EE-A01C-E34667C81C94}">
      <dgm:prSet/>
      <dgm:spPr/>
      <dgm:t>
        <a:bodyPr/>
        <a:lstStyle/>
        <a:p>
          <a:endParaRPr lang="zh-CN" altLang="en-US"/>
        </a:p>
      </dgm:t>
    </dgm:pt>
    <dgm:pt modelId="{1FA9CEC1-D6D2-4480-AA4B-91E527F14244}">
      <dgm:prSet phldrT="[文本]"/>
      <dgm:spPr/>
      <dgm:t>
        <a:bodyPr/>
        <a:lstStyle/>
        <a:p>
          <a:r>
            <a:rPr lang="zh-CN" altLang="en-US" dirty="0"/>
            <a:t>牛顿多项式法</a:t>
          </a:r>
        </a:p>
      </dgm:t>
    </dgm:pt>
    <dgm:pt modelId="{5410621C-23A2-4F5E-A696-F91658DD7C9E}" type="parTrans" cxnId="{8BC947DA-66D7-447C-BD51-8F9E80924241}">
      <dgm:prSet/>
      <dgm:spPr/>
      <dgm:t>
        <a:bodyPr/>
        <a:lstStyle/>
        <a:p>
          <a:endParaRPr lang="zh-CN" altLang="en-US"/>
        </a:p>
      </dgm:t>
    </dgm:pt>
    <dgm:pt modelId="{39347821-5DCC-4B67-9947-A774935B134F}" type="sibTrans" cxnId="{8BC947DA-66D7-447C-BD51-8F9E80924241}">
      <dgm:prSet/>
      <dgm:spPr/>
      <dgm:t>
        <a:bodyPr/>
        <a:lstStyle/>
        <a:p>
          <a:endParaRPr lang="zh-CN" altLang="en-US"/>
        </a:p>
      </dgm:t>
    </dgm:pt>
    <dgm:pt modelId="{E2D9A33B-56C0-4BEB-8430-F0FF883CE743}">
      <dgm:prSet phldrT="[文本]"/>
      <dgm:spPr/>
      <dgm:t>
        <a:bodyPr/>
        <a:lstStyle/>
        <a:p>
          <a:r>
            <a:rPr lang="en-US" altLang="zh-CN" dirty="0"/>
            <a:t>...</a:t>
          </a:r>
          <a:endParaRPr lang="zh-CN" altLang="en-US" dirty="0"/>
        </a:p>
      </dgm:t>
    </dgm:pt>
    <dgm:pt modelId="{D6BF8A8B-FC16-4D97-833D-9F4FB85AEB67}" type="parTrans" cxnId="{3884E593-35EB-4D61-8E97-974310960F56}">
      <dgm:prSet/>
      <dgm:spPr/>
      <dgm:t>
        <a:bodyPr/>
        <a:lstStyle/>
        <a:p>
          <a:endParaRPr lang="zh-CN" altLang="en-US"/>
        </a:p>
      </dgm:t>
    </dgm:pt>
    <dgm:pt modelId="{EE8541B7-6291-49A0-8D09-45771921C73D}" type="sibTrans" cxnId="{3884E593-35EB-4D61-8E97-974310960F56}">
      <dgm:prSet/>
      <dgm:spPr/>
      <dgm:t>
        <a:bodyPr/>
        <a:lstStyle/>
        <a:p>
          <a:endParaRPr lang="zh-CN" altLang="en-US"/>
        </a:p>
      </dgm:t>
    </dgm:pt>
    <dgm:pt modelId="{105306F9-7ABE-40E0-AD8B-971A838BF900}">
      <dgm:prSet phldrT="[文本]"/>
      <dgm:spPr/>
      <dgm:t>
        <a:bodyPr/>
        <a:lstStyle/>
        <a:p>
          <a:r>
            <a:rPr lang="zh-CN" altLang="en-US" dirty="0"/>
            <a:t>特征降维</a:t>
          </a:r>
        </a:p>
      </dgm:t>
    </dgm:pt>
    <dgm:pt modelId="{3CAF8824-E0ED-49A0-B8AD-DF4DBD4E579B}" type="parTrans" cxnId="{F307F890-A9B9-4B59-916F-5BBCD812CCB3}">
      <dgm:prSet/>
      <dgm:spPr/>
      <dgm:t>
        <a:bodyPr/>
        <a:lstStyle/>
        <a:p>
          <a:endParaRPr lang="zh-CN" altLang="en-US"/>
        </a:p>
      </dgm:t>
    </dgm:pt>
    <dgm:pt modelId="{B6DB4FAD-7786-4D9F-9DFE-82EFDE8DA9C4}" type="sibTrans" cxnId="{F307F890-A9B9-4B59-916F-5BBCD812CCB3}">
      <dgm:prSet/>
      <dgm:spPr/>
      <dgm:t>
        <a:bodyPr/>
        <a:lstStyle/>
        <a:p>
          <a:endParaRPr lang="zh-CN" altLang="en-US"/>
        </a:p>
      </dgm:t>
    </dgm:pt>
    <dgm:pt modelId="{ACA966AC-8099-4230-91CF-22DBA45A3511}">
      <dgm:prSet phldrT="[文本]"/>
      <dgm:spPr/>
      <dgm:t>
        <a:bodyPr/>
        <a:lstStyle/>
        <a:p>
          <a:r>
            <a:rPr lang="zh-CN" altLang="en-US" dirty="0"/>
            <a:t>主成分分析（</a:t>
          </a:r>
          <a:r>
            <a:rPr lang="en-US" altLang="zh-CN" dirty="0"/>
            <a:t>PCA</a:t>
          </a:r>
          <a:r>
            <a:rPr lang="zh-CN" altLang="en-US" dirty="0"/>
            <a:t>）</a:t>
          </a:r>
        </a:p>
      </dgm:t>
    </dgm:pt>
    <dgm:pt modelId="{08CD267B-A755-4EFE-8E1C-63B2FBDEFF98}" type="parTrans" cxnId="{197B7A0C-9CDD-45F1-A6D6-67488A43771C}">
      <dgm:prSet/>
      <dgm:spPr/>
      <dgm:t>
        <a:bodyPr/>
        <a:lstStyle/>
        <a:p>
          <a:endParaRPr lang="zh-CN" altLang="en-US"/>
        </a:p>
      </dgm:t>
    </dgm:pt>
    <dgm:pt modelId="{EDE1E321-1EE7-417E-9243-533BEAA71B02}" type="sibTrans" cxnId="{197B7A0C-9CDD-45F1-A6D6-67488A43771C}">
      <dgm:prSet/>
      <dgm:spPr/>
      <dgm:t>
        <a:bodyPr/>
        <a:lstStyle/>
        <a:p>
          <a:endParaRPr lang="zh-CN" altLang="en-US"/>
        </a:p>
      </dgm:t>
    </dgm:pt>
    <dgm:pt modelId="{645936A3-21A5-4801-AEC3-51CEFCA0BEC2}">
      <dgm:prSet phldrT="[文本]"/>
      <dgm:spPr/>
      <dgm:t>
        <a:bodyPr/>
        <a:lstStyle/>
        <a:p>
          <a:r>
            <a:rPr lang="zh-CN" altLang="en-US" dirty="0"/>
            <a:t>因子分析（</a:t>
          </a:r>
          <a:r>
            <a:rPr lang="en-US" altLang="zh-CN" dirty="0"/>
            <a:t>FA</a:t>
          </a:r>
          <a:r>
            <a:rPr lang="zh-CN" altLang="en-US" dirty="0"/>
            <a:t>）</a:t>
          </a:r>
        </a:p>
      </dgm:t>
    </dgm:pt>
    <dgm:pt modelId="{46CA3DFB-9774-4C85-880E-5A147C53EA5B}" type="parTrans" cxnId="{B52B9F7F-03AB-402C-8F6F-2BDE05F65965}">
      <dgm:prSet/>
      <dgm:spPr/>
      <dgm:t>
        <a:bodyPr/>
        <a:lstStyle/>
        <a:p>
          <a:endParaRPr lang="zh-CN" altLang="en-US"/>
        </a:p>
      </dgm:t>
    </dgm:pt>
    <dgm:pt modelId="{B819A240-F90A-46D2-851D-C1F3B6F1968E}" type="sibTrans" cxnId="{B52B9F7F-03AB-402C-8F6F-2BDE05F65965}">
      <dgm:prSet/>
      <dgm:spPr/>
      <dgm:t>
        <a:bodyPr/>
        <a:lstStyle/>
        <a:p>
          <a:endParaRPr lang="zh-CN" altLang="en-US"/>
        </a:p>
      </dgm:t>
    </dgm:pt>
    <dgm:pt modelId="{48134C62-9388-4C72-B9F2-52ECAEC1F9E4}">
      <dgm:prSet phldrT="[文本]"/>
      <dgm:spPr/>
      <dgm:t>
        <a:bodyPr/>
        <a:lstStyle/>
        <a:p>
          <a:r>
            <a:rPr lang="zh-CN" altLang="en-US" dirty="0"/>
            <a:t>奇异值分解（</a:t>
          </a:r>
          <a:r>
            <a:rPr lang="en-US" altLang="zh-CN" dirty="0"/>
            <a:t>SVD</a:t>
          </a:r>
          <a:r>
            <a:rPr lang="zh-CN" altLang="en-US" dirty="0"/>
            <a:t>）</a:t>
          </a:r>
        </a:p>
      </dgm:t>
    </dgm:pt>
    <dgm:pt modelId="{DEA1786C-0490-4187-91E6-67F0DFA27486}" type="parTrans" cxnId="{DB26D35D-5DB6-4D16-A4D8-48F56D277B4B}">
      <dgm:prSet/>
      <dgm:spPr/>
      <dgm:t>
        <a:bodyPr/>
        <a:lstStyle/>
        <a:p>
          <a:endParaRPr lang="zh-CN" altLang="en-US"/>
        </a:p>
      </dgm:t>
    </dgm:pt>
    <dgm:pt modelId="{2224A1CA-34E3-466F-8C8B-438C077C2153}" type="sibTrans" cxnId="{DB26D35D-5DB6-4D16-A4D8-48F56D277B4B}">
      <dgm:prSet/>
      <dgm:spPr/>
      <dgm:t>
        <a:bodyPr/>
        <a:lstStyle/>
        <a:p>
          <a:endParaRPr lang="zh-CN" altLang="en-US"/>
        </a:p>
      </dgm:t>
    </dgm:pt>
    <dgm:pt modelId="{78A384B0-2FFD-4C49-B8CE-C05855ACA0EE}">
      <dgm:prSet phldrT="[文本]"/>
      <dgm:spPr/>
      <dgm:t>
        <a:bodyPr/>
        <a:lstStyle/>
        <a:p>
          <a:r>
            <a:rPr lang="zh-CN" altLang="en-US" dirty="0"/>
            <a:t>方差分数</a:t>
          </a:r>
        </a:p>
      </dgm:t>
    </dgm:pt>
    <dgm:pt modelId="{09578BEC-B818-4561-A024-11BDC7049B61}" type="parTrans" cxnId="{B1236975-F457-4F1D-8EAD-49B9BBA78840}">
      <dgm:prSet/>
      <dgm:spPr/>
      <dgm:t>
        <a:bodyPr/>
        <a:lstStyle/>
        <a:p>
          <a:endParaRPr lang="zh-CN" altLang="en-US"/>
        </a:p>
      </dgm:t>
    </dgm:pt>
    <dgm:pt modelId="{71706A13-C161-4176-8457-71484D71D21D}" type="sibTrans" cxnId="{B1236975-F457-4F1D-8EAD-49B9BBA78840}">
      <dgm:prSet/>
      <dgm:spPr/>
      <dgm:t>
        <a:bodyPr/>
        <a:lstStyle/>
        <a:p>
          <a:endParaRPr lang="zh-CN" altLang="en-US"/>
        </a:p>
      </dgm:t>
    </dgm:pt>
    <dgm:pt modelId="{C65CF8FE-812C-4179-AB2A-4B7193D8D9D4}">
      <dgm:prSet phldrT="[文本]"/>
      <dgm:spPr/>
      <dgm:t>
        <a:bodyPr/>
        <a:lstStyle/>
        <a:p>
          <a:r>
            <a:rPr lang="zh-CN" altLang="en-US" dirty="0"/>
            <a:t>卡方检验</a:t>
          </a:r>
        </a:p>
      </dgm:t>
    </dgm:pt>
    <dgm:pt modelId="{46355205-DF21-4EF8-ABF1-65FC8C9A6D79}" type="parTrans" cxnId="{BF31F205-133A-44D8-BC7A-1CAA1EA22260}">
      <dgm:prSet/>
      <dgm:spPr/>
      <dgm:t>
        <a:bodyPr/>
        <a:lstStyle/>
        <a:p>
          <a:endParaRPr lang="zh-CN" altLang="en-US"/>
        </a:p>
      </dgm:t>
    </dgm:pt>
    <dgm:pt modelId="{B3919EB5-B0D1-4E6E-87D9-5105B9048ACD}" type="sibTrans" cxnId="{BF31F205-133A-44D8-BC7A-1CAA1EA22260}">
      <dgm:prSet/>
      <dgm:spPr/>
      <dgm:t>
        <a:bodyPr/>
        <a:lstStyle/>
        <a:p>
          <a:endParaRPr lang="zh-CN" altLang="en-US"/>
        </a:p>
      </dgm:t>
    </dgm:pt>
    <dgm:pt modelId="{81DC7217-0BDC-4EAD-B7CA-CD3F4868EAB6}">
      <dgm:prSet phldrT="[文本]"/>
      <dgm:spPr/>
      <dgm:t>
        <a:bodyPr/>
        <a:lstStyle/>
        <a:p>
          <a:r>
            <a:rPr lang="zh-CN" altLang="en-US" dirty="0"/>
            <a:t>皮尔逊相关系数</a:t>
          </a:r>
        </a:p>
      </dgm:t>
    </dgm:pt>
    <dgm:pt modelId="{D27FC05F-0B82-434C-8494-EC8E4712DD66}" type="parTrans" cxnId="{01114D26-91ED-44FF-A400-4C2BD441DA7C}">
      <dgm:prSet/>
      <dgm:spPr/>
      <dgm:t>
        <a:bodyPr/>
        <a:lstStyle/>
        <a:p>
          <a:endParaRPr lang="zh-CN" altLang="en-US"/>
        </a:p>
      </dgm:t>
    </dgm:pt>
    <dgm:pt modelId="{9C830E6D-664B-441D-B80D-92FBE7E0DFFD}" type="sibTrans" cxnId="{01114D26-91ED-44FF-A400-4C2BD441DA7C}">
      <dgm:prSet/>
      <dgm:spPr/>
      <dgm:t>
        <a:bodyPr/>
        <a:lstStyle/>
        <a:p>
          <a:endParaRPr lang="zh-CN" altLang="en-US"/>
        </a:p>
      </dgm:t>
    </dgm:pt>
    <dgm:pt modelId="{AFBD8164-18C6-464C-A4C8-F8B561244FB3}">
      <dgm:prSet phldrT="[文本]"/>
      <dgm:spPr/>
      <dgm:t>
        <a:bodyPr/>
        <a:lstStyle/>
        <a:p>
          <a:r>
            <a:rPr lang="zh-CN" altLang="en-US" dirty="0"/>
            <a:t>最大信息系数</a:t>
          </a:r>
        </a:p>
      </dgm:t>
    </dgm:pt>
    <dgm:pt modelId="{69DBABDC-BC2C-43B3-BEC4-8981CBA8529D}" type="parTrans" cxnId="{24918154-42B1-44BD-989D-30711E5A1D89}">
      <dgm:prSet/>
      <dgm:spPr/>
      <dgm:t>
        <a:bodyPr/>
        <a:lstStyle/>
        <a:p>
          <a:endParaRPr lang="zh-CN" altLang="en-US"/>
        </a:p>
      </dgm:t>
    </dgm:pt>
    <dgm:pt modelId="{10F1A934-6FDA-41DE-BCAD-B828C20268C1}" type="sibTrans" cxnId="{24918154-42B1-44BD-989D-30711E5A1D89}">
      <dgm:prSet/>
      <dgm:spPr/>
      <dgm:t>
        <a:bodyPr/>
        <a:lstStyle/>
        <a:p>
          <a:endParaRPr lang="zh-CN" altLang="en-US"/>
        </a:p>
      </dgm:t>
    </dgm:pt>
    <dgm:pt modelId="{F3714E7A-939D-455B-B768-576E983FAE7A}">
      <dgm:prSet phldrT="[文本]"/>
      <dgm:spPr/>
      <dgm:t>
        <a:bodyPr/>
        <a:lstStyle/>
        <a:p>
          <a:r>
            <a:rPr lang="zh-CN" altLang="en-US" dirty="0"/>
            <a:t>信息增益</a:t>
          </a:r>
        </a:p>
      </dgm:t>
    </dgm:pt>
    <dgm:pt modelId="{72C22BAB-B4A9-489A-A7B7-C76D7BA09F01}" type="parTrans" cxnId="{5ED02BD8-FD59-4317-B807-0ACDFA4E3E4B}">
      <dgm:prSet/>
      <dgm:spPr/>
      <dgm:t>
        <a:bodyPr/>
        <a:lstStyle/>
        <a:p>
          <a:endParaRPr lang="zh-CN" altLang="en-US"/>
        </a:p>
      </dgm:t>
    </dgm:pt>
    <dgm:pt modelId="{F19D456B-B379-4C0D-BADF-EDC7294AE2EE}" type="sibTrans" cxnId="{5ED02BD8-FD59-4317-B807-0ACDFA4E3E4B}">
      <dgm:prSet/>
      <dgm:spPr/>
      <dgm:t>
        <a:bodyPr/>
        <a:lstStyle/>
        <a:p>
          <a:endParaRPr lang="zh-CN" altLang="en-US"/>
        </a:p>
      </dgm:t>
    </dgm:pt>
    <dgm:pt modelId="{EC04C27A-6C81-4BAD-9A5F-00D180418C64}">
      <dgm:prSet phldrT="[文本]"/>
      <dgm:spPr/>
      <dgm:t>
        <a:bodyPr/>
        <a:lstStyle/>
        <a:p>
          <a:r>
            <a:rPr lang="zh-CN" altLang="en-US" dirty="0"/>
            <a:t>互信息</a:t>
          </a:r>
        </a:p>
      </dgm:t>
    </dgm:pt>
    <dgm:pt modelId="{23A5302F-2910-4091-BB22-01043ABBE8C6}" type="parTrans" cxnId="{6B97B4C5-7D01-4317-A6AC-FC8A8AD2B4ED}">
      <dgm:prSet/>
      <dgm:spPr/>
      <dgm:t>
        <a:bodyPr/>
        <a:lstStyle/>
        <a:p>
          <a:endParaRPr lang="zh-CN" altLang="en-US"/>
        </a:p>
      </dgm:t>
    </dgm:pt>
    <dgm:pt modelId="{CD033C0E-1A1F-4BF0-90F1-87202B9FA4AB}" type="sibTrans" cxnId="{6B97B4C5-7D01-4317-A6AC-FC8A8AD2B4ED}">
      <dgm:prSet/>
      <dgm:spPr/>
      <dgm:t>
        <a:bodyPr/>
        <a:lstStyle/>
        <a:p>
          <a:endParaRPr lang="zh-CN" altLang="en-US"/>
        </a:p>
      </dgm:t>
    </dgm:pt>
    <dgm:pt modelId="{409A38EF-2DBF-418B-9895-22975AF372CF}">
      <dgm:prSet phldrT="[文本]"/>
      <dgm:spPr/>
      <dgm:t>
        <a:bodyPr/>
        <a:lstStyle/>
        <a:p>
          <a:r>
            <a:rPr lang="en-US" altLang="zh-CN" dirty="0"/>
            <a:t>Lasso/Ridge</a:t>
          </a:r>
          <a:r>
            <a:rPr lang="zh-CN" altLang="en-US" dirty="0"/>
            <a:t>回归</a:t>
          </a:r>
        </a:p>
      </dgm:t>
    </dgm:pt>
    <dgm:pt modelId="{C60B2DD1-0806-46B2-9B66-28018DE279F9}" type="parTrans" cxnId="{39042A22-4929-4847-976F-BBD0948826AE}">
      <dgm:prSet/>
      <dgm:spPr/>
      <dgm:t>
        <a:bodyPr/>
        <a:lstStyle/>
        <a:p>
          <a:endParaRPr lang="zh-CN" altLang="en-US"/>
        </a:p>
      </dgm:t>
    </dgm:pt>
    <dgm:pt modelId="{724DCC61-CE35-45C6-BB69-B46AAA363434}" type="sibTrans" cxnId="{39042A22-4929-4847-976F-BBD0948826AE}">
      <dgm:prSet/>
      <dgm:spPr/>
      <dgm:t>
        <a:bodyPr/>
        <a:lstStyle/>
        <a:p>
          <a:endParaRPr lang="zh-CN" altLang="en-US"/>
        </a:p>
      </dgm:t>
    </dgm:pt>
    <dgm:pt modelId="{1BDA9868-8086-4B87-B089-F35D7A1B698F}">
      <dgm:prSet phldrT="[文本]"/>
      <dgm:spPr/>
      <dgm:t>
        <a:bodyPr/>
        <a:lstStyle/>
        <a:p>
          <a:r>
            <a:rPr lang="zh-CN" altLang="en-US" dirty="0"/>
            <a:t>随机森林</a:t>
          </a:r>
        </a:p>
      </dgm:t>
    </dgm:pt>
    <dgm:pt modelId="{EAF52CC4-3402-4AA2-A4A5-8115A08EBA1D}" type="parTrans" cxnId="{505F803C-A832-4E1D-8499-DC141D628A9D}">
      <dgm:prSet/>
      <dgm:spPr/>
      <dgm:t>
        <a:bodyPr/>
        <a:lstStyle/>
        <a:p>
          <a:endParaRPr lang="zh-CN" altLang="en-US"/>
        </a:p>
      </dgm:t>
    </dgm:pt>
    <dgm:pt modelId="{C2CB9A45-FCD7-495D-A3DA-712BC45C9F4D}" type="sibTrans" cxnId="{505F803C-A832-4E1D-8499-DC141D628A9D}">
      <dgm:prSet/>
      <dgm:spPr/>
      <dgm:t>
        <a:bodyPr/>
        <a:lstStyle/>
        <a:p>
          <a:endParaRPr lang="zh-CN" altLang="en-US"/>
        </a:p>
      </dgm:t>
    </dgm:pt>
    <dgm:pt modelId="{5068E18B-0F45-4F28-A0F5-C7DCE4620C39}">
      <dgm:prSet phldrT="[文本]"/>
      <dgm:spPr/>
      <dgm:t>
        <a:bodyPr/>
        <a:lstStyle/>
        <a:p>
          <a:r>
            <a:rPr lang="en-US" altLang="zh-CN" dirty="0"/>
            <a:t>...</a:t>
          </a:r>
          <a:endParaRPr lang="zh-CN" altLang="en-US" dirty="0"/>
        </a:p>
      </dgm:t>
    </dgm:pt>
    <dgm:pt modelId="{5AB2D092-44CD-4C20-A967-27384E368436}" type="parTrans" cxnId="{3E620821-46DE-4D53-BF6A-D81D81F5FA5E}">
      <dgm:prSet/>
      <dgm:spPr/>
      <dgm:t>
        <a:bodyPr/>
        <a:lstStyle/>
        <a:p>
          <a:endParaRPr lang="zh-CN" altLang="en-US"/>
        </a:p>
      </dgm:t>
    </dgm:pt>
    <dgm:pt modelId="{1DEE4580-AA59-40F4-91B3-CA7BCF5D91D1}" type="sibTrans" cxnId="{3E620821-46DE-4D53-BF6A-D81D81F5FA5E}">
      <dgm:prSet/>
      <dgm:spPr/>
      <dgm:t>
        <a:bodyPr/>
        <a:lstStyle/>
        <a:p>
          <a:endParaRPr lang="zh-CN" altLang="en-US"/>
        </a:p>
      </dgm:t>
    </dgm:pt>
    <dgm:pt modelId="{5507396C-719D-4CD0-9C9A-044B718F9753}">
      <dgm:prSet phldrT="[文本]"/>
      <dgm:spPr/>
      <dgm:t>
        <a:bodyPr/>
        <a:lstStyle/>
        <a:p>
          <a:endParaRPr lang="zh-CN" altLang="en-US" dirty="0"/>
        </a:p>
      </dgm:t>
    </dgm:pt>
    <dgm:pt modelId="{C3F3823F-AB5E-49D0-85AE-AA547C8DFCB4}" type="parTrans" cxnId="{52598728-63BD-4B7E-BE82-77D8A79C75B3}">
      <dgm:prSet/>
      <dgm:spPr/>
      <dgm:t>
        <a:bodyPr/>
        <a:lstStyle/>
        <a:p>
          <a:endParaRPr lang="zh-CN" altLang="en-US"/>
        </a:p>
      </dgm:t>
    </dgm:pt>
    <dgm:pt modelId="{29E0CCC1-4673-4025-9642-4D7B5443D6D6}" type="sibTrans" cxnId="{52598728-63BD-4B7E-BE82-77D8A79C75B3}">
      <dgm:prSet/>
      <dgm:spPr/>
      <dgm:t>
        <a:bodyPr/>
        <a:lstStyle/>
        <a:p>
          <a:endParaRPr lang="zh-CN" altLang="en-US"/>
        </a:p>
      </dgm:t>
    </dgm:pt>
    <dgm:pt modelId="{1D27AD77-E8D3-4023-9A71-0CAEB0D19E9F}">
      <dgm:prSet phldrT="[文本]"/>
      <dgm:spPr/>
      <dgm:t>
        <a:bodyPr/>
        <a:lstStyle/>
        <a:p>
          <a:r>
            <a:rPr lang="en-US" altLang="zh-CN" dirty="0"/>
            <a:t>Kmodels</a:t>
          </a:r>
          <a:r>
            <a:rPr lang="zh-CN" altLang="en-US" dirty="0"/>
            <a:t>聚类</a:t>
          </a:r>
        </a:p>
      </dgm:t>
    </dgm:pt>
    <dgm:pt modelId="{533A5B73-415E-422F-AF41-560BE1DEBC0F}" type="parTrans" cxnId="{45D1047A-DE73-4C25-BA03-4BA554829C97}">
      <dgm:prSet/>
      <dgm:spPr/>
      <dgm:t>
        <a:bodyPr/>
        <a:lstStyle/>
        <a:p>
          <a:endParaRPr lang="zh-CN" altLang="en-US"/>
        </a:p>
      </dgm:t>
    </dgm:pt>
    <dgm:pt modelId="{5459247E-2A70-4BA6-A81D-A6223A751B48}" type="sibTrans" cxnId="{45D1047A-DE73-4C25-BA03-4BA554829C97}">
      <dgm:prSet/>
      <dgm:spPr/>
      <dgm:t>
        <a:bodyPr/>
        <a:lstStyle/>
        <a:p>
          <a:endParaRPr lang="zh-CN" altLang="en-US"/>
        </a:p>
      </dgm:t>
    </dgm:pt>
    <dgm:pt modelId="{37A96895-6FA2-48F0-8BA6-CF613E26743C}">
      <dgm:prSet phldrT="[文本]"/>
      <dgm:spPr/>
      <dgm:t>
        <a:bodyPr/>
        <a:lstStyle/>
        <a:p>
          <a:r>
            <a:rPr lang="en-US" altLang="zh-CN"/>
            <a:t>SOM</a:t>
          </a:r>
          <a:endParaRPr lang="zh-CN" altLang="en-US" dirty="0"/>
        </a:p>
      </dgm:t>
    </dgm:pt>
    <dgm:pt modelId="{C8CEDCCE-C321-44CE-AD74-E1BAFDD41471}" type="parTrans" cxnId="{F7FB37D0-2C0D-4937-A41B-8E9553C79CA4}">
      <dgm:prSet/>
      <dgm:spPr/>
      <dgm:t>
        <a:bodyPr/>
        <a:lstStyle/>
        <a:p>
          <a:endParaRPr lang="zh-CN" altLang="en-US"/>
        </a:p>
      </dgm:t>
    </dgm:pt>
    <dgm:pt modelId="{5A68D961-63A6-48CF-A999-6BE2C4F29BCB}" type="sibTrans" cxnId="{F7FB37D0-2C0D-4937-A41B-8E9553C79CA4}">
      <dgm:prSet/>
      <dgm:spPr/>
      <dgm:t>
        <a:bodyPr/>
        <a:lstStyle/>
        <a:p>
          <a:endParaRPr lang="zh-CN" altLang="en-US"/>
        </a:p>
      </dgm:t>
    </dgm:pt>
    <dgm:pt modelId="{A68912EC-8E7B-43C9-B280-6C2730197E61}">
      <dgm:prSet phldrT="[文本]"/>
      <dgm:spPr/>
      <dgm:t>
        <a:bodyPr/>
        <a:lstStyle/>
        <a:p>
          <a:r>
            <a:rPr lang="en-US" altLang="zh-CN" dirty="0"/>
            <a:t>PCCA</a:t>
          </a:r>
          <a:r>
            <a:rPr lang="zh-CN" altLang="en-US" dirty="0"/>
            <a:t>聚类</a:t>
          </a:r>
        </a:p>
      </dgm:t>
    </dgm:pt>
    <dgm:pt modelId="{EDE32645-834B-4419-B89B-7940B458D1AE}" type="parTrans" cxnId="{06A2A6B1-D4B5-4668-AA81-EF6052BB6863}">
      <dgm:prSet/>
      <dgm:spPr/>
      <dgm:t>
        <a:bodyPr/>
        <a:lstStyle/>
        <a:p>
          <a:endParaRPr lang="zh-CN" altLang="en-US"/>
        </a:p>
      </dgm:t>
    </dgm:pt>
    <dgm:pt modelId="{F6ED6945-D217-4E1F-B48D-123066236E8F}" type="sibTrans" cxnId="{06A2A6B1-D4B5-4668-AA81-EF6052BB6863}">
      <dgm:prSet/>
      <dgm:spPr/>
      <dgm:t>
        <a:bodyPr/>
        <a:lstStyle/>
        <a:p>
          <a:endParaRPr lang="zh-CN" altLang="en-US"/>
        </a:p>
      </dgm:t>
    </dgm:pt>
    <dgm:pt modelId="{6B7C46AF-BF49-4962-B04F-00B1CA2DD90A}">
      <dgm:prSet phldrT="[文本]"/>
      <dgm:spPr/>
      <dgm:t>
        <a:bodyPr/>
        <a:lstStyle/>
        <a:p>
          <a:r>
            <a:rPr lang="en-US" altLang="zh-CN" dirty="0"/>
            <a:t>DIANA/AGNES</a:t>
          </a:r>
          <a:r>
            <a:rPr lang="zh-CN" altLang="en-US" dirty="0"/>
            <a:t>聚类</a:t>
          </a:r>
        </a:p>
      </dgm:t>
    </dgm:pt>
    <dgm:pt modelId="{AFCC4F00-F9BB-45D4-9C06-1224DCFEE230}" type="parTrans" cxnId="{052C63BE-F5C2-4A31-81A3-1C3F51CB8759}">
      <dgm:prSet/>
      <dgm:spPr/>
      <dgm:t>
        <a:bodyPr/>
        <a:lstStyle/>
        <a:p>
          <a:endParaRPr lang="zh-CN" altLang="en-US"/>
        </a:p>
      </dgm:t>
    </dgm:pt>
    <dgm:pt modelId="{3A489DB1-CCAA-4355-BB3E-CF9A0320E99A}" type="sibTrans" cxnId="{052C63BE-F5C2-4A31-81A3-1C3F51CB8759}">
      <dgm:prSet/>
      <dgm:spPr/>
      <dgm:t>
        <a:bodyPr/>
        <a:lstStyle/>
        <a:p>
          <a:endParaRPr lang="zh-CN" altLang="en-US"/>
        </a:p>
      </dgm:t>
    </dgm:pt>
    <dgm:pt modelId="{F1FF73F3-92C7-4906-A4C0-849E22825948}">
      <dgm:prSet phldrT="[文本]"/>
      <dgm:spPr/>
      <dgm:t>
        <a:bodyPr/>
        <a:lstStyle/>
        <a:p>
          <a:r>
            <a:rPr lang="en-US" altLang="zh-CN" dirty="0"/>
            <a:t>...</a:t>
          </a:r>
          <a:endParaRPr lang="zh-CN" altLang="en-US" dirty="0"/>
        </a:p>
      </dgm:t>
    </dgm:pt>
    <dgm:pt modelId="{3145FD33-1CA5-4172-AA4E-B5469A61F0B1}" type="parTrans" cxnId="{5219FE21-09BC-4321-8132-B4934CF0C8E0}">
      <dgm:prSet/>
      <dgm:spPr/>
      <dgm:t>
        <a:bodyPr/>
        <a:lstStyle/>
        <a:p>
          <a:endParaRPr lang="zh-CN" altLang="en-US"/>
        </a:p>
      </dgm:t>
    </dgm:pt>
    <dgm:pt modelId="{14A06A09-4D88-4920-A619-0BBC58EF5B06}" type="sibTrans" cxnId="{5219FE21-09BC-4321-8132-B4934CF0C8E0}">
      <dgm:prSet/>
      <dgm:spPr/>
      <dgm:t>
        <a:bodyPr/>
        <a:lstStyle/>
        <a:p>
          <a:endParaRPr lang="zh-CN" altLang="en-US"/>
        </a:p>
      </dgm:t>
    </dgm:pt>
    <dgm:pt modelId="{533A5B49-4BCE-4F24-946F-D7B0385F2FA0}">
      <dgm:prSet phldrT="[文本]"/>
      <dgm:spPr/>
      <dgm:t>
        <a:bodyPr/>
        <a:lstStyle/>
        <a:p>
          <a:r>
            <a:rPr lang="zh-CN" altLang="en-US" dirty="0"/>
            <a:t>高斯过程回归</a:t>
          </a:r>
        </a:p>
      </dgm:t>
    </dgm:pt>
    <dgm:pt modelId="{F4946A02-6E08-4D40-9603-85427EDBC0D6}" type="parTrans" cxnId="{097D8016-DE11-49F4-9C32-8555FE27D7B9}">
      <dgm:prSet/>
      <dgm:spPr/>
      <dgm:t>
        <a:bodyPr/>
        <a:lstStyle/>
        <a:p>
          <a:endParaRPr lang="zh-CN" altLang="en-US"/>
        </a:p>
      </dgm:t>
    </dgm:pt>
    <dgm:pt modelId="{930FEB0D-D440-4300-A086-AB590C79F3FF}" type="sibTrans" cxnId="{097D8016-DE11-49F4-9C32-8555FE27D7B9}">
      <dgm:prSet/>
      <dgm:spPr/>
      <dgm:t>
        <a:bodyPr/>
        <a:lstStyle/>
        <a:p>
          <a:endParaRPr lang="zh-CN" altLang="en-US"/>
        </a:p>
      </dgm:t>
    </dgm:pt>
    <dgm:pt modelId="{119E3A62-BDD7-4B76-BC1E-681ED2928F69}">
      <dgm:prSet phldrT="[文本]"/>
      <dgm:spPr/>
      <dgm:t>
        <a:bodyPr/>
        <a:lstStyle/>
        <a:p>
          <a:r>
            <a:rPr lang="zh-CN" altLang="en-US" dirty="0"/>
            <a:t>弹性网络</a:t>
          </a:r>
          <a:r>
            <a:rPr lang="zh-CN" altLang="en-US"/>
            <a:t>回归</a:t>
          </a:r>
          <a:endParaRPr lang="zh-CN" altLang="en-US" dirty="0"/>
        </a:p>
      </dgm:t>
    </dgm:pt>
    <dgm:pt modelId="{E26D8758-5C58-4DD4-8F01-BBF723FEDDC4}" type="parTrans" cxnId="{D81FF6D7-D89C-44E9-95C0-67E9951F4F03}">
      <dgm:prSet/>
      <dgm:spPr/>
      <dgm:t>
        <a:bodyPr/>
        <a:lstStyle/>
        <a:p>
          <a:endParaRPr lang="zh-CN" altLang="en-US"/>
        </a:p>
      </dgm:t>
    </dgm:pt>
    <dgm:pt modelId="{BB4FD24F-1C5A-48C6-BC5B-2E15DCA4942E}" type="sibTrans" cxnId="{D81FF6D7-D89C-44E9-95C0-67E9951F4F03}">
      <dgm:prSet/>
      <dgm:spPr/>
      <dgm:t>
        <a:bodyPr/>
        <a:lstStyle/>
        <a:p>
          <a:endParaRPr lang="zh-CN" altLang="en-US"/>
        </a:p>
      </dgm:t>
    </dgm:pt>
    <dgm:pt modelId="{0CB69FB2-82D2-4B58-B6E7-6CD00161566C}">
      <dgm:prSet phldrT="[文本]"/>
      <dgm:spPr/>
      <dgm:t>
        <a:bodyPr/>
        <a:lstStyle/>
        <a:p>
          <a:r>
            <a:rPr lang="en-US" altLang="zh-CN" dirty="0"/>
            <a:t>Adaboost</a:t>
          </a:r>
          <a:r>
            <a:rPr lang="zh-CN" altLang="en-US" dirty="0"/>
            <a:t>回归</a:t>
          </a:r>
        </a:p>
      </dgm:t>
    </dgm:pt>
    <dgm:pt modelId="{D709F28F-9204-470B-8C14-76A93CC3AE66}" type="parTrans" cxnId="{8877BB3B-258F-4CB7-84D5-E471B239D417}">
      <dgm:prSet/>
      <dgm:spPr/>
      <dgm:t>
        <a:bodyPr/>
        <a:lstStyle/>
        <a:p>
          <a:endParaRPr lang="zh-CN" altLang="en-US"/>
        </a:p>
      </dgm:t>
    </dgm:pt>
    <dgm:pt modelId="{6155378F-8792-4F0C-BD6C-F170E7C389D5}" type="sibTrans" cxnId="{8877BB3B-258F-4CB7-84D5-E471B239D417}">
      <dgm:prSet/>
      <dgm:spPr/>
      <dgm:t>
        <a:bodyPr/>
        <a:lstStyle/>
        <a:p>
          <a:endParaRPr lang="zh-CN" altLang="en-US"/>
        </a:p>
      </dgm:t>
    </dgm:pt>
    <dgm:pt modelId="{56B5842B-3116-4832-9713-298705147BDE}" type="pres">
      <dgm:prSet presAssocID="{A5587D8A-F7F7-4405-AA88-A677C8E061CD}" presName="Name0" presStyleCnt="0">
        <dgm:presLayoutVars>
          <dgm:dir/>
          <dgm:animLvl val="lvl"/>
          <dgm:resizeHandles val="exact"/>
        </dgm:presLayoutVars>
      </dgm:prSet>
      <dgm:spPr/>
      <dgm:t>
        <a:bodyPr/>
        <a:lstStyle/>
        <a:p>
          <a:endParaRPr lang="zh-CN" altLang="en-US"/>
        </a:p>
      </dgm:t>
    </dgm:pt>
    <dgm:pt modelId="{6F93B766-57B9-4185-915F-3DA86479B9AB}" type="pres">
      <dgm:prSet presAssocID="{105306F9-7ABE-40E0-AD8B-971A838BF900}" presName="composite" presStyleCnt="0"/>
      <dgm:spPr/>
    </dgm:pt>
    <dgm:pt modelId="{D614DD64-8BC0-4142-8B9C-E8745FC90B87}" type="pres">
      <dgm:prSet presAssocID="{105306F9-7ABE-40E0-AD8B-971A838BF900}" presName="parTx" presStyleLbl="alignNode1" presStyleIdx="0" presStyleCnt="5">
        <dgm:presLayoutVars>
          <dgm:chMax val="0"/>
          <dgm:chPref val="0"/>
          <dgm:bulletEnabled val="1"/>
        </dgm:presLayoutVars>
      </dgm:prSet>
      <dgm:spPr/>
      <dgm:t>
        <a:bodyPr/>
        <a:lstStyle/>
        <a:p>
          <a:endParaRPr lang="zh-CN" altLang="en-US"/>
        </a:p>
      </dgm:t>
    </dgm:pt>
    <dgm:pt modelId="{4506C6F9-4D81-422E-A295-662A47B8FB80}" type="pres">
      <dgm:prSet presAssocID="{105306F9-7ABE-40E0-AD8B-971A838BF900}" presName="desTx" presStyleLbl="alignAccFollowNode1" presStyleIdx="0" presStyleCnt="5">
        <dgm:presLayoutVars>
          <dgm:bulletEnabled val="1"/>
        </dgm:presLayoutVars>
      </dgm:prSet>
      <dgm:spPr/>
      <dgm:t>
        <a:bodyPr/>
        <a:lstStyle/>
        <a:p>
          <a:endParaRPr lang="zh-CN" altLang="en-US"/>
        </a:p>
      </dgm:t>
    </dgm:pt>
    <dgm:pt modelId="{58B905E8-25ED-4234-8C63-C1F537A17D02}" type="pres">
      <dgm:prSet presAssocID="{B6DB4FAD-7786-4D9F-9DFE-82EFDE8DA9C4}" presName="space" presStyleCnt="0"/>
      <dgm:spPr/>
    </dgm:pt>
    <dgm:pt modelId="{F6966B4F-57E2-4624-834F-264B8D923C6D}" type="pres">
      <dgm:prSet presAssocID="{12385A7F-B2E3-47DE-997D-4996FF4ADAE4}" presName="composite" presStyleCnt="0"/>
      <dgm:spPr/>
    </dgm:pt>
    <dgm:pt modelId="{81E0275B-AF3D-4299-B200-D296AD9C71FB}" type="pres">
      <dgm:prSet presAssocID="{12385A7F-B2E3-47DE-997D-4996FF4ADAE4}" presName="parTx" presStyleLbl="alignNode1" presStyleIdx="1" presStyleCnt="5">
        <dgm:presLayoutVars>
          <dgm:chMax val="0"/>
          <dgm:chPref val="0"/>
          <dgm:bulletEnabled val="1"/>
        </dgm:presLayoutVars>
      </dgm:prSet>
      <dgm:spPr/>
      <dgm:t>
        <a:bodyPr/>
        <a:lstStyle/>
        <a:p>
          <a:endParaRPr lang="zh-CN" altLang="en-US"/>
        </a:p>
      </dgm:t>
    </dgm:pt>
    <dgm:pt modelId="{EE23FAF4-8768-4D90-A6BC-9C48AEA9AA1F}" type="pres">
      <dgm:prSet presAssocID="{12385A7F-B2E3-47DE-997D-4996FF4ADAE4}" presName="desTx" presStyleLbl="alignAccFollowNode1" presStyleIdx="1" presStyleCnt="5">
        <dgm:presLayoutVars>
          <dgm:bulletEnabled val="1"/>
        </dgm:presLayoutVars>
      </dgm:prSet>
      <dgm:spPr/>
      <dgm:t>
        <a:bodyPr/>
        <a:lstStyle/>
        <a:p>
          <a:endParaRPr lang="zh-CN" altLang="en-US"/>
        </a:p>
      </dgm:t>
    </dgm:pt>
    <dgm:pt modelId="{1EDD5E13-C61D-41F1-80B3-FCB526A1F0DF}" type="pres">
      <dgm:prSet presAssocID="{559E3E90-53F8-4E5B-9A9A-608772AFA637}" presName="space" presStyleCnt="0"/>
      <dgm:spPr/>
    </dgm:pt>
    <dgm:pt modelId="{07E02DE1-31DE-4209-9B75-C34F2D854D3C}" type="pres">
      <dgm:prSet presAssocID="{319A7A7B-376E-4AFB-9CC5-EBCDB7482F9F}" presName="composite" presStyleCnt="0"/>
      <dgm:spPr/>
    </dgm:pt>
    <dgm:pt modelId="{FD00538C-AD46-44D4-BAD8-E2AF5D733166}" type="pres">
      <dgm:prSet presAssocID="{319A7A7B-376E-4AFB-9CC5-EBCDB7482F9F}" presName="parTx" presStyleLbl="alignNode1" presStyleIdx="2" presStyleCnt="5">
        <dgm:presLayoutVars>
          <dgm:chMax val="0"/>
          <dgm:chPref val="0"/>
          <dgm:bulletEnabled val="1"/>
        </dgm:presLayoutVars>
      </dgm:prSet>
      <dgm:spPr/>
      <dgm:t>
        <a:bodyPr/>
        <a:lstStyle/>
        <a:p>
          <a:endParaRPr lang="zh-CN" altLang="en-US"/>
        </a:p>
      </dgm:t>
    </dgm:pt>
    <dgm:pt modelId="{20287C72-3AAB-4957-B6C5-CFD412CA4004}" type="pres">
      <dgm:prSet presAssocID="{319A7A7B-376E-4AFB-9CC5-EBCDB7482F9F}" presName="desTx" presStyleLbl="alignAccFollowNode1" presStyleIdx="2" presStyleCnt="5">
        <dgm:presLayoutVars>
          <dgm:bulletEnabled val="1"/>
        </dgm:presLayoutVars>
      </dgm:prSet>
      <dgm:spPr/>
      <dgm:t>
        <a:bodyPr/>
        <a:lstStyle/>
        <a:p>
          <a:endParaRPr lang="zh-CN" altLang="en-US"/>
        </a:p>
      </dgm:t>
    </dgm:pt>
    <dgm:pt modelId="{6A26AE12-1D6E-4039-B298-38C2DE4C7B21}" type="pres">
      <dgm:prSet presAssocID="{8AFACC4D-6C6E-4876-8FD5-3869E1EDBDE4}" presName="space" presStyleCnt="0"/>
      <dgm:spPr/>
    </dgm:pt>
    <dgm:pt modelId="{20780324-8726-414D-B795-E2FEB5B23D1F}" type="pres">
      <dgm:prSet presAssocID="{08F24174-A4CD-4CBD-8335-14D9376FF6E3}" presName="composite" presStyleCnt="0"/>
      <dgm:spPr/>
    </dgm:pt>
    <dgm:pt modelId="{7399F8E4-3398-4F24-8B93-EF205C1A17DD}" type="pres">
      <dgm:prSet presAssocID="{08F24174-A4CD-4CBD-8335-14D9376FF6E3}" presName="parTx" presStyleLbl="alignNode1" presStyleIdx="3" presStyleCnt="5">
        <dgm:presLayoutVars>
          <dgm:chMax val="0"/>
          <dgm:chPref val="0"/>
          <dgm:bulletEnabled val="1"/>
        </dgm:presLayoutVars>
      </dgm:prSet>
      <dgm:spPr/>
      <dgm:t>
        <a:bodyPr/>
        <a:lstStyle/>
        <a:p>
          <a:endParaRPr lang="zh-CN" altLang="en-US"/>
        </a:p>
      </dgm:t>
    </dgm:pt>
    <dgm:pt modelId="{6D9D0ABC-12BC-42FD-B32D-F484BB2E955B}" type="pres">
      <dgm:prSet presAssocID="{08F24174-A4CD-4CBD-8335-14D9376FF6E3}" presName="desTx" presStyleLbl="alignAccFollowNode1" presStyleIdx="3" presStyleCnt="5">
        <dgm:presLayoutVars>
          <dgm:bulletEnabled val="1"/>
        </dgm:presLayoutVars>
      </dgm:prSet>
      <dgm:spPr/>
      <dgm:t>
        <a:bodyPr/>
        <a:lstStyle/>
        <a:p>
          <a:endParaRPr lang="zh-CN" altLang="en-US"/>
        </a:p>
      </dgm:t>
    </dgm:pt>
    <dgm:pt modelId="{E7524E08-1133-4096-844A-1A2E44376D33}" type="pres">
      <dgm:prSet presAssocID="{C775B678-3D25-4885-ADF3-A065374FD825}" presName="space" presStyleCnt="0"/>
      <dgm:spPr/>
    </dgm:pt>
    <dgm:pt modelId="{277AC9B6-C7E5-40F1-B49C-45CA75DD1A4D}" type="pres">
      <dgm:prSet presAssocID="{57A28028-77D2-4277-9970-63BACBD13F4D}" presName="composite" presStyleCnt="0"/>
      <dgm:spPr/>
    </dgm:pt>
    <dgm:pt modelId="{FAF5B232-2A05-4F6E-9405-2E49A439F1EF}" type="pres">
      <dgm:prSet presAssocID="{57A28028-77D2-4277-9970-63BACBD13F4D}" presName="parTx" presStyleLbl="alignNode1" presStyleIdx="4" presStyleCnt="5">
        <dgm:presLayoutVars>
          <dgm:chMax val="0"/>
          <dgm:chPref val="0"/>
          <dgm:bulletEnabled val="1"/>
        </dgm:presLayoutVars>
      </dgm:prSet>
      <dgm:spPr/>
      <dgm:t>
        <a:bodyPr/>
        <a:lstStyle/>
        <a:p>
          <a:endParaRPr lang="zh-CN" altLang="en-US"/>
        </a:p>
      </dgm:t>
    </dgm:pt>
    <dgm:pt modelId="{796411D0-3C4E-434A-B4E1-D99091C107BB}" type="pres">
      <dgm:prSet presAssocID="{57A28028-77D2-4277-9970-63BACBD13F4D}" presName="desTx" presStyleLbl="alignAccFollowNode1" presStyleIdx="4" presStyleCnt="5">
        <dgm:presLayoutVars>
          <dgm:bulletEnabled val="1"/>
        </dgm:presLayoutVars>
      </dgm:prSet>
      <dgm:spPr/>
      <dgm:t>
        <a:bodyPr/>
        <a:lstStyle/>
        <a:p>
          <a:endParaRPr lang="zh-CN" altLang="en-US"/>
        </a:p>
      </dgm:t>
    </dgm:pt>
  </dgm:ptLst>
  <dgm:cxnLst>
    <dgm:cxn modelId="{655C9F75-220B-4F27-89BF-D7A6EC8FE4FE}" type="presOf" srcId="{263C32CA-1010-4F62-A32E-45944099A3C8}" destId="{20287C72-3AAB-4957-B6C5-CFD412CA4004}" srcOrd="0" destOrd="3" presId="urn:microsoft.com/office/officeart/2005/8/layout/hList1"/>
    <dgm:cxn modelId="{656AF02A-E25F-405C-9B8E-BCFA970D32D1}" srcId="{319A7A7B-376E-4AFB-9CC5-EBCDB7482F9F}" destId="{0699DB40-A198-49EC-8B53-CCB6DF54D249}" srcOrd="5" destOrd="0" parTransId="{4FB25A25-E685-4E42-8DCA-55CB839428D0}" sibTransId="{8A29846E-D5EA-4F60-A982-4FB92BF901DE}"/>
    <dgm:cxn modelId="{D7D749D8-22F5-427D-9667-C1A40E857870}" type="presOf" srcId="{2EF5E0E8-BE3A-4E0F-BA2F-BA8353E662E2}" destId="{EE23FAF4-8768-4D90-A6BC-9C48AEA9AA1F}" srcOrd="0" destOrd="7" presId="urn:microsoft.com/office/officeart/2005/8/layout/hList1"/>
    <dgm:cxn modelId="{8BB1651C-95FA-4116-9CAB-E99EF2020F61}" srcId="{12385A7F-B2E3-47DE-997D-4996FF4ADAE4}" destId="{B9D80B6A-426E-4367-A50F-2C92EFE309BC}" srcOrd="9" destOrd="0" parTransId="{653219A1-374D-48AE-91F0-A84C70E8378E}" sibTransId="{EE2A66C5-D137-4D45-86F8-7C3A4FF117CD}"/>
    <dgm:cxn modelId="{06A2A6B1-D4B5-4668-AA81-EF6052BB6863}" srcId="{08F24174-A4CD-4CBD-8335-14D9376FF6E3}" destId="{A68912EC-8E7B-43C9-B280-6C2730197E61}" srcOrd="9" destOrd="0" parTransId="{EDE32645-834B-4419-B89B-7940B458D1AE}" sibTransId="{F6ED6945-D217-4E1F-B48D-123066236E8F}"/>
    <dgm:cxn modelId="{7D5E3DF0-31A4-4FFA-B88A-4D66B4B1C9BF}" type="presOf" srcId="{6EE84440-A179-442E-AC6F-3D005F19E6C4}" destId="{EE23FAF4-8768-4D90-A6BC-9C48AEA9AA1F}" srcOrd="0" destOrd="0" presId="urn:microsoft.com/office/officeart/2005/8/layout/hList1"/>
    <dgm:cxn modelId="{B3281B82-6194-442D-8C43-0F27C1FC81F9}" srcId="{A5587D8A-F7F7-4405-AA88-A677C8E061CD}" destId="{57A28028-77D2-4277-9970-63BACBD13F4D}" srcOrd="4" destOrd="0" parTransId="{7BF52FAA-664D-40BD-BE7E-2F486B71085D}" sibTransId="{76A3073E-5C78-4F3B-A19C-56AE1B040A80}"/>
    <dgm:cxn modelId="{30B704AF-072B-44EE-A01C-E34667C81C94}" srcId="{57A28028-77D2-4277-9970-63BACBD13F4D}" destId="{4318ABA4-0340-4450-980D-09834F0884E4}" srcOrd="3" destOrd="0" parTransId="{FC136A0E-AE92-41FF-8A13-F79C4B2E40AA}" sibTransId="{D0643A55-0A35-4EE5-92F0-0699FC581627}"/>
    <dgm:cxn modelId="{72B14A77-152F-4A47-BE75-774A7CADB7E9}" srcId="{319A7A7B-376E-4AFB-9CC5-EBCDB7482F9F}" destId="{263C32CA-1010-4F62-A32E-45944099A3C8}" srcOrd="3" destOrd="0" parTransId="{1DAA29C1-59E7-4688-A541-C98DF1FB601F}" sibTransId="{F8E28B03-7489-4042-92EF-BF1FFB1D4D30}"/>
    <dgm:cxn modelId="{8C913308-42C8-4885-AA7F-D1679FA382C0}" type="presOf" srcId="{F5BAECF3-D619-4A9E-8AB1-982C2A325F52}" destId="{6D9D0ABC-12BC-42FD-B32D-F484BB2E955B}" srcOrd="0" destOrd="6" presId="urn:microsoft.com/office/officeart/2005/8/layout/hList1"/>
    <dgm:cxn modelId="{8877BB3B-258F-4CB7-84D5-E471B239D417}" srcId="{12385A7F-B2E3-47DE-997D-4996FF4ADAE4}" destId="{0CB69FB2-82D2-4B58-B6E7-6CD00161566C}" srcOrd="11" destOrd="0" parTransId="{D709F28F-9204-470B-8C14-76A93CC3AE66}" sibTransId="{6155378F-8792-4F0C-BD6C-F170E7C389D5}"/>
    <dgm:cxn modelId="{CECA8093-8C9B-42CE-BB99-895C3F8E9EC0}" srcId="{12385A7F-B2E3-47DE-997D-4996FF4ADAE4}" destId="{BCA700CC-BDB5-4FE9-9640-9C264D5AF3BD}" srcOrd="12" destOrd="0" parTransId="{DC415AD4-8DC4-4050-BC5F-AF71524697F7}" sibTransId="{0AC73A27-9CBD-4FF2-BA4F-91AA4A37D598}"/>
    <dgm:cxn modelId="{DB41FEA6-7D50-4BD7-AF8A-6AF28CD56DC6}" srcId="{12385A7F-B2E3-47DE-997D-4996FF4ADAE4}" destId="{097D7BC2-8D15-4CF4-8576-879C3E19D053}" srcOrd="6" destOrd="0" parTransId="{EFA90E66-1C7B-4601-9669-425ACCB0CE0F}" sibTransId="{C3B811FE-DC2B-46A8-8EAF-07A3011A7914}"/>
    <dgm:cxn modelId="{735E8844-BB9A-447B-A48C-829D2DD1D1E6}" type="presOf" srcId="{AFBD8164-18C6-464C-A4C8-F8B561244FB3}" destId="{4506C6F9-4D81-422E-A295-662A47B8FB80}" srcOrd="0" destOrd="6" presId="urn:microsoft.com/office/officeart/2005/8/layout/hList1"/>
    <dgm:cxn modelId="{5219FE21-09BC-4321-8132-B4934CF0C8E0}" srcId="{08F24174-A4CD-4CBD-8335-14D9376FF6E3}" destId="{F1FF73F3-92C7-4906-A4C0-849E22825948}" srcOrd="11" destOrd="0" parTransId="{3145FD33-1CA5-4172-AA4E-B5469A61F0B1}" sibTransId="{14A06A09-4D88-4920-A619-0BBC58EF5B06}"/>
    <dgm:cxn modelId="{0A6A2A6B-ED23-4FFD-986C-00604A7AA6DB}" type="presOf" srcId="{F1FF73F3-92C7-4906-A4C0-849E22825948}" destId="{6D9D0ABC-12BC-42FD-B32D-F484BB2E955B}" srcOrd="0" destOrd="11" presId="urn:microsoft.com/office/officeart/2005/8/layout/hList1"/>
    <dgm:cxn modelId="{39ECB338-E5A8-4C0E-ADE3-A34F4D3305C6}" srcId="{12385A7F-B2E3-47DE-997D-4996FF4ADAE4}" destId="{0307DB1A-96AD-4ADC-BE9D-590E3FB361EC}" srcOrd="8" destOrd="0" parTransId="{08BDE0AD-33FE-4192-A31E-9E7DBAF1FE96}" sibTransId="{1F1D3424-7808-41EF-A0C1-15E8498CD07C}"/>
    <dgm:cxn modelId="{24918154-42B1-44BD-989D-30711E5A1D89}" srcId="{105306F9-7ABE-40E0-AD8B-971A838BF900}" destId="{AFBD8164-18C6-464C-A4C8-F8B561244FB3}" srcOrd="6" destOrd="0" parTransId="{69DBABDC-BC2C-43B3-BEC4-8981CBA8529D}" sibTransId="{10F1A934-6FDA-41DE-BCAD-B828C20268C1}"/>
    <dgm:cxn modelId="{F06C81CA-5B6A-4B5E-810C-F81575F7D268}" type="presOf" srcId="{EC04C27A-6C81-4BAD-9A5F-00D180418C64}" destId="{4506C6F9-4D81-422E-A295-662A47B8FB80}" srcOrd="0" destOrd="8" presId="urn:microsoft.com/office/officeart/2005/8/layout/hList1"/>
    <dgm:cxn modelId="{D51A3D2C-87DF-4AEC-AA11-9F144A00EFC5}" type="presOf" srcId="{8A5E98F2-3EEE-4EAE-B6DA-25BB7E1B620A}" destId="{796411D0-3C4E-434A-B4E1-D99091C107BB}" srcOrd="0" destOrd="0" presId="urn:microsoft.com/office/officeart/2005/8/layout/hList1"/>
    <dgm:cxn modelId="{6B97B4C5-7D01-4317-A6AC-FC8A8AD2B4ED}" srcId="{105306F9-7ABE-40E0-AD8B-971A838BF900}" destId="{EC04C27A-6C81-4BAD-9A5F-00D180418C64}" srcOrd="8" destOrd="0" parTransId="{23A5302F-2910-4091-BB22-01043ABBE8C6}" sibTransId="{CD033C0E-1A1F-4BF0-90F1-87202B9FA4AB}"/>
    <dgm:cxn modelId="{4AB85907-41ED-4183-9A31-1FD58FF5A039}" type="presOf" srcId="{4318ABA4-0340-4450-980D-09834F0884E4}" destId="{796411D0-3C4E-434A-B4E1-D99091C107BB}" srcOrd="0" destOrd="3" presId="urn:microsoft.com/office/officeart/2005/8/layout/hList1"/>
    <dgm:cxn modelId="{346DAF7F-4D94-4B39-8070-18A221CEFEF9}" type="presOf" srcId="{78A384B0-2FFD-4C49-B8CE-C05855ACA0EE}" destId="{4506C6F9-4D81-422E-A295-662A47B8FB80}" srcOrd="0" destOrd="3" presId="urn:microsoft.com/office/officeart/2005/8/layout/hList1"/>
    <dgm:cxn modelId="{D81FF6D7-D89C-44E9-95C0-67E9951F4F03}" srcId="{12385A7F-B2E3-47DE-997D-4996FF4ADAE4}" destId="{119E3A62-BDD7-4B76-BC1E-681ED2928F69}" srcOrd="1" destOrd="0" parTransId="{E26D8758-5C58-4DD4-8F01-BBF723FEDDC4}" sibTransId="{BB4FD24F-1C5A-48C6-BC5B-2E15DCA4942E}"/>
    <dgm:cxn modelId="{3E620821-46DE-4D53-BF6A-D81D81F5FA5E}" srcId="{105306F9-7ABE-40E0-AD8B-971A838BF900}" destId="{5068E18B-0F45-4F28-A0F5-C7DCE4620C39}" srcOrd="11" destOrd="0" parTransId="{5AB2D092-44CD-4C20-A967-27384E368436}" sibTransId="{1DEE4580-AA59-40F4-91B3-CA7BCF5D91D1}"/>
    <dgm:cxn modelId="{197B7A0C-9CDD-45F1-A6D6-67488A43771C}" srcId="{105306F9-7ABE-40E0-AD8B-971A838BF900}" destId="{ACA966AC-8099-4230-91CF-22DBA45A3511}" srcOrd="0" destOrd="0" parTransId="{08CD267B-A755-4EFE-8E1C-63B2FBDEFF98}" sibTransId="{EDE1E321-1EE7-417E-9243-533BEAA71B02}"/>
    <dgm:cxn modelId="{680D23B0-FCAF-4997-90D9-EFB1C1101DF6}" type="presOf" srcId="{645936A3-21A5-4801-AEC3-51CEFCA0BEC2}" destId="{4506C6F9-4D81-422E-A295-662A47B8FB80}" srcOrd="0" destOrd="1" presId="urn:microsoft.com/office/officeart/2005/8/layout/hList1"/>
    <dgm:cxn modelId="{45D1047A-DE73-4C25-BA03-4BA554829C97}" srcId="{08F24174-A4CD-4CBD-8335-14D9376FF6E3}" destId="{1D27AD77-E8D3-4023-9A71-0CAEB0D19E9F}" srcOrd="1" destOrd="0" parTransId="{533A5B73-415E-422F-AF41-560BE1DEBC0F}" sibTransId="{5459247E-2A70-4BA6-A81D-A6223A751B48}"/>
    <dgm:cxn modelId="{097D8016-DE11-49F4-9C32-8555FE27D7B9}" srcId="{12385A7F-B2E3-47DE-997D-4996FF4ADAE4}" destId="{533A5B49-4BCE-4F24-946F-D7B0385F2FA0}" srcOrd="10" destOrd="0" parTransId="{F4946A02-6E08-4D40-9603-85427EDBC0D6}" sibTransId="{930FEB0D-D440-4300-A086-AB590C79F3FF}"/>
    <dgm:cxn modelId="{7535A191-01FE-4B85-9AFC-BC5AEDFBCADB}" type="presOf" srcId="{F563B7B6-DF65-4E9F-A4B2-18AE58DD2D84}" destId="{EE23FAF4-8768-4D90-A6BC-9C48AEA9AA1F}" srcOrd="0" destOrd="3" presId="urn:microsoft.com/office/officeart/2005/8/layout/hList1"/>
    <dgm:cxn modelId="{AFC021DD-EF0E-4C22-8933-5FA33C7A1F2B}" type="presOf" srcId="{A5587D8A-F7F7-4405-AA88-A677C8E061CD}" destId="{56B5842B-3116-4832-9713-298705147BDE}" srcOrd="0" destOrd="0" presId="urn:microsoft.com/office/officeart/2005/8/layout/hList1"/>
    <dgm:cxn modelId="{52598728-63BD-4B7E-BE82-77D8A79C75B3}" srcId="{08F24174-A4CD-4CBD-8335-14D9376FF6E3}" destId="{5507396C-719D-4CD0-9C9A-044B718F9753}" srcOrd="12" destOrd="0" parTransId="{C3F3823F-AB5E-49D0-85AE-AA547C8DFCB4}" sibTransId="{29E0CCC1-4673-4025-9642-4D7B5443D6D6}"/>
    <dgm:cxn modelId="{C02BB201-DC21-4398-A47D-C33D8A255936}" type="presOf" srcId="{097D7BC2-8D15-4CF4-8576-879C3E19D053}" destId="{EE23FAF4-8768-4D90-A6BC-9C48AEA9AA1F}" srcOrd="0" destOrd="6" presId="urn:microsoft.com/office/officeart/2005/8/layout/hList1"/>
    <dgm:cxn modelId="{8DC75681-AC05-46E6-BCF6-BC750E03703B}" srcId="{08F24174-A4CD-4CBD-8335-14D9376FF6E3}" destId="{A425C22B-B874-4CA8-AA2D-50F84A410D8F}" srcOrd="0" destOrd="0" parTransId="{A656AD7F-5664-42F7-BB79-4AEDDE268862}" sibTransId="{878132CC-0E18-4F51-9046-9EF70480ECFC}"/>
    <dgm:cxn modelId="{045CA585-CD05-4244-800B-1AC4CF8F3B6F}" type="presOf" srcId="{1BDA9868-8086-4B87-B089-F35D7A1B698F}" destId="{4506C6F9-4D81-422E-A295-662A47B8FB80}" srcOrd="0" destOrd="10" presId="urn:microsoft.com/office/officeart/2005/8/layout/hList1"/>
    <dgm:cxn modelId="{A5F110F3-1601-45EA-949A-8E73B9D86ABC}" srcId="{57A28028-77D2-4277-9970-63BACBD13F4D}" destId="{17FA2C77-5AA6-43AF-8A82-2BDF371527DE}" srcOrd="1" destOrd="0" parTransId="{17223CD6-96BF-45A1-8ADE-3CAB1969ADDE}" sibTransId="{BE6F1FC0-3A4C-458E-A208-587695AC9D5B}"/>
    <dgm:cxn modelId="{76476805-B6A1-4B5C-BBD5-2A0AD4A79234}" type="presOf" srcId="{ACA966AC-8099-4230-91CF-22DBA45A3511}" destId="{4506C6F9-4D81-422E-A295-662A47B8FB80}" srcOrd="0" destOrd="0" presId="urn:microsoft.com/office/officeart/2005/8/layout/hList1"/>
    <dgm:cxn modelId="{B1236975-F457-4F1D-8EAD-49B9BBA78840}" srcId="{105306F9-7ABE-40E0-AD8B-971A838BF900}" destId="{78A384B0-2FFD-4C49-B8CE-C05855ACA0EE}" srcOrd="3" destOrd="0" parTransId="{09578BEC-B818-4561-A024-11BDC7049B61}" sibTransId="{71706A13-C161-4176-8457-71484D71D21D}"/>
    <dgm:cxn modelId="{01114D26-91ED-44FF-A400-4C2BD441DA7C}" srcId="{105306F9-7ABE-40E0-AD8B-971A838BF900}" destId="{81DC7217-0BDC-4EAD-B7CA-CD3F4868EAB6}" srcOrd="5" destOrd="0" parTransId="{D27FC05F-0B82-434C-8494-EC8E4712DD66}" sibTransId="{9C830E6D-664B-441D-B80D-92FBE7E0DFFD}"/>
    <dgm:cxn modelId="{DB26D35D-5DB6-4D16-A4D8-48F56D277B4B}" srcId="{105306F9-7ABE-40E0-AD8B-971A838BF900}" destId="{48134C62-9388-4C72-B9F2-52ECAEC1F9E4}" srcOrd="2" destOrd="0" parTransId="{DEA1786C-0490-4187-91E6-67F0DFA27486}" sibTransId="{2224A1CA-34E3-466F-8C8B-438C077C2153}"/>
    <dgm:cxn modelId="{1E9972D3-5D5B-4540-9F5B-205D71D8318E}" srcId="{08F24174-A4CD-4CBD-8335-14D9376FF6E3}" destId="{9075A47C-91B5-4890-B46A-2FCFC80F339C}" srcOrd="5" destOrd="0" parTransId="{16AC447C-BEE3-4885-924A-679C2188CD7D}" sibTransId="{1DF7BD3A-0BC7-4431-A3E4-B449859E23F5}"/>
    <dgm:cxn modelId="{F307F890-A9B9-4B59-916F-5BBCD812CCB3}" srcId="{A5587D8A-F7F7-4405-AA88-A677C8E061CD}" destId="{105306F9-7ABE-40E0-AD8B-971A838BF900}" srcOrd="0" destOrd="0" parTransId="{3CAF8824-E0ED-49A0-B8AD-DF4DBD4E579B}" sibTransId="{B6DB4FAD-7786-4D9F-9DFE-82EFDE8DA9C4}"/>
    <dgm:cxn modelId="{F7FB37D0-2C0D-4937-A41B-8E9553C79CA4}" srcId="{08F24174-A4CD-4CBD-8335-14D9376FF6E3}" destId="{37A96895-6FA2-48F0-8BA6-CF613E26743C}" srcOrd="2" destOrd="0" parTransId="{C8CEDCCE-C321-44CE-AD74-E1BAFDD41471}" sibTransId="{5A68D961-63A6-48CF-A999-6BE2C4F29BCB}"/>
    <dgm:cxn modelId="{6E3E89D4-8C84-4773-9EF1-29265D07CDCB}" type="presOf" srcId="{40E2F6DA-AB5B-4BBE-BA42-38C9A9CEC691}" destId="{20287C72-3AAB-4957-B6C5-CFD412CA4004}" srcOrd="0" destOrd="1" presId="urn:microsoft.com/office/officeart/2005/8/layout/hList1"/>
    <dgm:cxn modelId="{C9331E3D-8D42-46C4-A3B0-60635DCB1BE9}" type="presOf" srcId="{409A38EF-2DBF-418B-9895-22975AF372CF}" destId="{4506C6F9-4D81-422E-A295-662A47B8FB80}" srcOrd="0" destOrd="9" presId="urn:microsoft.com/office/officeart/2005/8/layout/hList1"/>
    <dgm:cxn modelId="{01893D82-65E7-4838-B65C-E793B9E44A1D}" type="presOf" srcId="{533A5B49-4BCE-4F24-946F-D7B0385F2FA0}" destId="{EE23FAF4-8768-4D90-A6BC-9C48AEA9AA1F}" srcOrd="0" destOrd="10" presId="urn:microsoft.com/office/officeart/2005/8/layout/hList1"/>
    <dgm:cxn modelId="{8DA2860A-3E2E-4309-8D66-5669BA6AA0B8}" type="presOf" srcId="{17FA2C77-5AA6-43AF-8A82-2BDF371527DE}" destId="{796411D0-3C4E-434A-B4E1-D99091C107BB}" srcOrd="0" destOrd="1" presId="urn:microsoft.com/office/officeart/2005/8/layout/hList1"/>
    <dgm:cxn modelId="{D4F8618C-B768-4942-9060-A86C3A80755A}" type="presOf" srcId="{C65CF8FE-812C-4179-AB2A-4B7193D8D9D4}" destId="{4506C6F9-4D81-422E-A295-662A47B8FB80}" srcOrd="0" destOrd="4" presId="urn:microsoft.com/office/officeart/2005/8/layout/hList1"/>
    <dgm:cxn modelId="{9799A315-573A-43EB-AC3A-AD12AD5562DE}" srcId="{A5587D8A-F7F7-4405-AA88-A677C8E061CD}" destId="{08F24174-A4CD-4CBD-8335-14D9376FF6E3}" srcOrd="3" destOrd="0" parTransId="{C8C67AA3-5412-4FDA-8649-5A4B26406DFB}" sibTransId="{C775B678-3D25-4885-ADF3-A065374FD825}"/>
    <dgm:cxn modelId="{24423E4E-0B7A-4743-9A8B-5ED6D173900A}" type="presOf" srcId="{48134C62-9388-4C72-B9F2-52ECAEC1F9E4}" destId="{4506C6F9-4D81-422E-A295-662A47B8FB80}" srcOrd="0" destOrd="2" presId="urn:microsoft.com/office/officeart/2005/8/layout/hList1"/>
    <dgm:cxn modelId="{DFC34165-C682-41D0-82ED-9428953D3879}" srcId="{57A28028-77D2-4277-9970-63BACBD13F4D}" destId="{8A5E98F2-3EEE-4EAE-B6DA-25BB7E1B620A}" srcOrd="0" destOrd="0" parTransId="{27FEE187-ED4F-43E5-9A92-B6C8821C22B2}" sibTransId="{626B39A1-B051-42C6-B71B-2AD50A9CEF34}"/>
    <dgm:cxn modelId="{9BC7FA53-4C11-4AF5-88B7-1716C11084A5}" srcId="{319A7A7B-376E-4AFB-9CC5-EBCDB7482F9F}" destId="{A3BF1A4B-0F2A-4B81-89CD-8E82EEFC59AB}" srcOrd="2" destOrd="0" parTransId="{AD717B4A-DFB2-46E7-ACB9-B95FA21E435D}" sibTransId="{793640CF-F7CD-446B-BD32-B16E9406A2B6}"/>
    <dgm:cxn modelId="{15CE1FA6-0E7C-42DB-856F-E64CF17AFE45}" srcId="{319A7A7B-376E-4AFB-9CC5-EBCDB7482F9F}" destId="{80E71593-A577-4032-8C9A-E945F2204C0C}" srcOrd="6" destOrd="0" parTransId="{4AB9BA81-BEF2-4FFA-AD01-772E4275C8DA}" sibTransId="{21E9A853-B8BE-45A8-86D8-EA774F173B1F}"/>
    <dgm:cxn modelId="{BF31F205-133A-44D8-BC7A-1CAA1EA22260}" srcId="{105306F9-7ABE-40E0-AD8B-971A838BF900}" destId="{C65CF8FE-812C-4179-AB2A-4B7193D8D9D4}" srcOrd="4" destOrd="0" parTransId="{46355205-DF21-4EF8-ABF1-65FC8C9A6D79}" sibTransId="{B3919EB5-B0D1-4E6E-87D9-5105B9048ACD}"/>
    <dgm:cxn modelId="{A0E58A10-13C7-49E4-BF1B-15D8B5487B2D}" type="presOf" srcId="{A3BF1A4B-0F2A-4B81-89CD-8E82EEFC59AB}" destId="{20287C72-3AAB-4957-B6C5-CFD412CA4004}" srcOrd="0" destOrd="2" presId="urn:microsoft.com/office/officeart/2005/8/layout/hList1"/>
    <dgm:cxn modelId="{8061C953-12AE-4F85-B6C3-888328BA9811}" type="presOf" srcId="{41EBC1AB-360E-4B9C-8C49-CBCB1CFAC31E}" destId="{796411D0-3C4E-434A-B4E1-D99091C107BB}" srcOrd="0" destOrd="2" presId="urn:microsoft.com/office/officeart/2005/8/layout/hList1"/>
    <dgm:cxn modelId="{39AC1254-5C2D-46E7-BFB0-2F91349D4A0E}" type="presOf" srcId="{1D27AD77-E8D3-4023-9A71-0CAEB0D19E9F}" destId="{6D9D0ABC-12BC-42FD-B32D-F484BB2E955B}" srcOrd="0" destOrd="1" presId="urn:microsoft.com/office/officeart/2005/8/layout/hList1"/>
    <dgm:cxn modelId="{DD64AFBE-5A01-47AF-AB06-EA4A10D396A9}" type="presOf" srcId="{9F225015-9585-428B-A5AF-6F85FB018702}" destId="{6D9D0ABC-12BC-42FD-B32D-F484BB2E955B}" srcOrd="0" destOrd="8" presId="urn:microsoft.com/office/officeart/2005/8/layout/hList1"/>
    <dgm:cxn modelId="{052C63BE-F5C2-4A31-81A3-1C3F51CB8759}" srcId="{08F24174-A4CD-4CBD-8335-14D9376FF6E3}" destId="{6B7C46AF-BF49-4962-B04F-00B1CA2DD90A}" srcOrd="10" destOrd="0" parTransId="{AFCC4F00-F9BB-45D4-9C06-1224DCFEE230}" sibTransId="{3A489DB1-CCAA-4355-BB3E-CF9A0320E99A}"/>
    <dgm:cxn modelId="{FC3AF213-E4D3-43FA-A59B-553EA616C1A3}" type="presOf" srcId="{80E71593-A577-4032-8C9A-E945F2204C0C}" destId="{20287C72-3AAB-4957-B6C5-CFD412CA4004}" srcOrd="0" destOrd="6" presId="urn:microsoft.com/office/officeart/2005/8/layout/hList1"/>
    <dgm:cxn modelId="{2A0839E1-3BF9-4FBA-9FC2-ED1BA08B7676}" type="presOf" srcId="{EBD88137-22AE-4929-9660-ABBDEAEA29BA}" destId="{EE23FAF4-8768-4D90-A6BC-9C48AEA9AA1F}" srcOrd="0" destOrd="5" presId="urn:microsoft.com/office/officeart/2005/8/layout/hList1"/>
    <dgm:cxn modelId="{E7F52087-1353-4DEA-8372-CF0B93433A51}" type="presOf" srcId="{9B2A35D2-BED9-4E81-8117-834997686816}" destId="{EE23FAF4-8768-4D90-A6BC-9C48AEA9AA1F}" srcOrd="0" destOrd="2" presId="urn:microsoft.com/office/officeart/2005/8/layout/hList1"/>
    <dgm:cxn modelId="{9F36A054-26D2-40D4-882E-4811CFA9CFD6}" srcId="{A5587D8A-F7F7-4405-AA88-A677C8E061CD}" destId="{319A7A7B-376E-4AFB-9CC5-EBCDB7482F9F}" srcOrd="2" destOrd="0" parTransId="{FA3F9CE9-5FC5-4926-A4E4-E2B255192240}" sibTransId="{8AFACC4D-6C6E-4876-8FD5-3869E1EDBDE4}"/>
    <dgm:cxn modelId="{C1E12002-02A8-459F-9572-40B11224EC99}" type="presOf" srcId="{A425C22B-B874-4CA8-AA2D-50F84A410D8F}" destId="{6D9D0ABC-12BC-42FD-B32D-F484BB2E955B}" srcOrd="0" destOrd="0" presId="urn:microsoft.com/office/officeart/2005/8/layout/hList1"/>
    <dgm:cxn modelId="{69DD9CBC-12A0-4A3F-BA11-8C00EE513CC8}" type="presOf" srcId="{319A7A7B-376E-4AFB-9CC5-EBCDB7482F9F}" destId="{FD00538C-AD46-44D4-BAD8-E2AF5D733166}" srcOrd="0" destOrd="0" presId="urn:microsoft.com/office/officeart/2005/8/layout/hList1"/>
    <dgm:cxn modelId="{94E24DC7-F227-4F5A-AC5D-79422B341580}" srcId="{08F24174-A4CD-4CBD-8335-14D9376FF6E3}" destId="{A8A3157D-EE20-4082-BE81-0BCA8A4646C2}" srcOrd="4" destOrd="0" parTransId="{6BD45D7A-2C46-4023-ACBC-9E98F41E01DC}" sibTransId="{F39EAB1B-AA0C-4C6E-B9D7-256A59809647}"/>
    <dgm:cxn modelId="{A5C157B0-3346-4871-9AF1-1CCA8DC6E9EF}" srcId="{12385A7F-B2E3-47DE-997D-4996FF4ADAE4}" destId="{A0303C04-8C8A-4DAD-AAD9-EE32896C7E55}" srcOrd="4" destOrd="0" parTransId="{DD15930E-4454-46EB-9FE0-DC121D9A9138}" sibTransId="{CE665539-CED4-4395-88FA-C52684FAB4B2}"/>
    <dgm:cxn modelId="{05C1B23E-D296-4762-8186-707D7BA42E54}" srcId="{08F24174-A4CD-4CBD-8335-14D9376FF6E3}" destId="{9F225015-9585-428B-A5AF-6F85FB018702}" srcOrd="8" destOrd="0" parTransId="{96E20922-F92D-4DD7-91C1-89AA58D8C5D0}" sibTransId="{DE4FC9B7-631B-43FC-9E65-721356FF2B1B}"/>
    <dgm:cxn modelId="{B52B9F7F-03AB-402C-8F6F-2BDE05F65965}" srcId="{105306F9-7ABE-40E0-AD8B-971A838BF900}" destId="{645936A3-21A5-4801-AEC3-51CEFCA0BEC2}" srcOrd="1" destOrd="0" parTransId="{46CA3DFB-9774-4C85-880E-5A147C53EA5B}" sibTransId="{B819A240-F90A-46D2-851D-C1F3B6F1968E}"/>
    <dgm:cxn modelId="{36B6BC47-EA89-4ECA-A058-71DA87A2FA19}" type="presOf" srcId="{08F24174-A4CD-4CBD-8335-14D9376FF6E3}" destId="{7399F8E4-3398-4F24-8B93-EF205C1A17DD}" srcOrd="0" destOrd="0" presId="urn:microsoft.com/office/officeart/2005/8/layout/hList1"/>
    <dgm:cxn modelId="{984FDD5A-2853-4853-B1F9-9625D7B4335F}" srcId="{A5587D8A-F7F7-4405-AA88-A677C8E061CD}" destId="{12385A7F-B2E3-47DE-997D-4996FF4ADAE4}" srcOrd="1" destOrd="0" parTransId="{3B01F3BB-ED10-4ED0-9B72-321FA69205D3}" sibTransId="{559E3E90-53F8-4E5B-9A9A-608772AFA637}"/>
    <dgm:cxn modelId="{0FFA99AD-38E8-4EDF-95C5-1CA8E99C1B27}" type="presOf" srcId="{A0303C04-8C8A-4DAD-AAD9-EE32896C7E55}" destId="{EE23FAF4-8768-4D90-A6BC-9C48AEA9AA1F}" srcOrd="0" destOrd="4" presId="urn:microsoft.com/office/officeart/2005/8/layout/hList1"/>
    <dgm:cxn modelId="{0BA38EE7-8A0B-45BF-BCD6-596CF5CDFED0}" srcId="{12385A7F-B2E3-47DE-997D-4996FF4ADAE4}" destId="{6EE84440-A179-442E-AC6F-3D005F19E6C4}" srcOrd="0" destOrd="0" parTransId="{10CD1C4A-02F9-4FEC-8B74-AB681FFB2333}" sibTransId="{580129FE-90E6-4951-A502-48AD1DAFAB12}"/>
    <dgm:cxn modelId="{29EA9C15-4DAC-4519-8673-AC31F6966B35}" type="presOf" srcId="{A8A3157D-EE20-4082-BE81-0BCA8A4646C2}" destId="{6D9D0ABC-12BC-42FD-B32D-F484BB2E955B}" srcOrd="0" destOrd="4" presId="urn:microsoft.com/office/officeart/2005/8/layout/hList1"/>
    <dgm:cxn modelId="{AC9AEDFF-71D6-449F-967E-836F00C2F7ED}" type="presOf" srcId="{B9D80B6A-426E-4367-A50F-2C92EFE309BC}" destId="{EE23FAF4-8768-4D90-A6BC-9C48AEA9AA1F}" srcOrd="0" destOrd="9" presId="urn:microsoft.com/office/officeart/2005/8/layout/hList1"/>
    <dgm:cxn modelId="{9D8E2EE7-F24B-4E21-B5D7-C4E8246B834E}" type="presOf" srcId="{D8C4CA14-D911-4B37-999B-09BD855AF5BF}" destId="{20287C72-3AAB-4957-B6C5-CFD412CA4004}" srcOrd="0" destOrd="0" presId="urn:microsoft.com/office/officeart/2005/8/layout/hList1"/>
    <dgm:cxn modelId="{33EF5FF0-9AC4-484F-81A1-2D19872D892A}" type="presOf" srcId="{5507396C-719D-4CD0-9C9A-044B718F9753}" destId="{6D9D0ABC-12BC-42FD-B32D-F484BB2E955B}" srcOrd="0" destOrd="12" presId="urn:microsoft.com/office/officeart/2005/8/layout/hList1"/>
    <dgm:cxn modelId="{39042A22-4929-4847-976F-BBD0948826AE}" srcId="{105306F9-7ABE-40E0-AD8B-971A838BF900}" destId="{409A38EF-2DBF-418B-9895-22975AF372CF}" srcOrd="9" destOrd="0" parTransId="{C60B2DD1-0806-46B2-9B66-28018DE279F9}" sibTransId="{724DCC61-CE35-45C6-BB69-B46AAA363434}"/>
    <dgm:cxn modelId="{B5157EAD-DCBC-437B-883E-869CEBE9E9E7}" type="presOf" srcId="{0CB69FB2-82D2-4B58-B6E7-6CD00161566C}" destId="{EE23FAF4-8768-4D90-A6BC-9C48AEA9AA1F}" srcOrd="0" destOrd="11" presId="urn:microsoft.com/office/officeart/2005/8/layout/hList1"/>
    <dgm:cxn modelId="{A2FFAD78-E4CD-467C-ABD1-79899E31DA79}" type="presOf" srcId="{1FA9CEC1-D6D2-4480-AA4B-91E527F14244}" destId="{796411D0-3C4E-434A-B4E1-D99091C107BB}" srcOrd="0" destOrd="4" presId="urn:microsoft.com/office/officeart/2005/8/layout/hList1"/>
    <dgm:cxn modelId="{8BC947DA-66D7-447C-BD51-8F9E80924241}" srcId="{57A28028-77D2-4277-9970-63BACBD13F4D}" destId="{1FA9CEC1-D6D2-4480-AA4B-91E527F14244}" srcOrd="4" destOrd="0" parTransId="{5410621C-23A2-4F5E-A696-F91658DD7C9E}" sibTransId="{39347821-5DCC-4B67-9947-A774935B134F}"/>
    <dgm:cxn modelId="{278F344C-11EF-4468-BACC-1378316DAD1A}" type="presOf" srcId="{35C5DDDD-6D03-4DE5-B50E-66DF9535C6A9}" destId="{6D9D0ABC-12BC-42FD-B32D-F484BB2E955B}" srcOrd="0" destOrd="7" presId="urn:microsoft.com/office/officeart/2005/8/layout/hList1"/>
    <dgm:cxn modelId="{272DFB41-BEA2-4442-9B5B-4658D836F3CB}" type="presOf" srcId="{BCA700CC-BDB5-4FE9-9640-9C264D5AF3BD}" destId="{EE23FAF4-8768-4D90-A6BC-9C48AEA9AA1F}" srcOrd="0" destOrd="12" presId="urn:microsoft.com/office/officeart/2005/8/layout/hList1"/>
    <dgm:cxn modelId="{83A75E9D-76F9-4D91-B2A0-07D2A6B68CC5}" type="presOf" srcId="{A68912EC-8E7B-43C9-B280-6C2730197E61}" destId="{6D9D0ABC-12BC-42FD-B32D-F484BB2E955B}" srcOrd="0" destOrd="9" presId="urn:microsoft.com/office/officeart/2005/8/layout/hList1"/>
    <dgm:cxn modelId="{0081868B-1B1E-4CF1-846A-BF72F56E6FA5}" type="presOf" srcId="{57A28028-77D2-4277-9970-63BACBD13F4D}" destId="{FAF5B232-2A05-4F6E-9405-2E49A439F1EF}" srcOrd="0" destOrd="0" presId="urn:microsoft.com/office/officeart/2005/8/layout/hList1"/>
    <dgm:cxn modelId="{5ED02BD8-FD59-4317-B807-0ACDFA4E3E4B}" srcId="{105306F9-7ABE-40E0-AD8B-971A838BF900}" destId="{F3714E7A-939D-455B-B768-576E983FAE7A}" srcOrd="7" destOrd="0" parTransId="{72C22BAB-B4A9-489A-A7B7-C76D7BA09F01}" sibTransId="{F19D456B-B379-4C0D-BADF-EDC7294AE2EE}"/>
    <dgm:cxn modelId="{D5A1D535-2454-49A5-8261-8ABBD07F343D}" type="presOf" srcId="{37A96895-6FA2-48F0-8BA6-CF613E26743C}" destId="{6D9D0ABC-12BC-42FD-B32D-F484BB2E955B}" srcOrd="0" destOrd="2" presId="urn:microsoft.com/office/officeart/2005/8/layout/hList1"/>
    <dgm:cxn modelId="{E3F650BC-8AE0-4E4D-B5C9-49CEB80150FD}" srcId="{12385A7F-B2E3-47DE-997D-4996FF4ADAE4}" destId="{2EF5E0E8-BE3A-4E0F-BA2F-BA8353E662E2}" srcOrd="7" destOrd="0" parTransId="{5D9A2180-3480-4205-9C68-FC2EE58DE513}" sibTransId="{75BB2188-EC83-4FA0-AC05-13A4EE0A7196}"/>
    <dgm:cxn modelId="{3152991F-5613-4DE0-8D63-2ABE9E32E334}" type="presOf" srcId="{E2D9A33B-56C0-4BEB-8430-F0FF883CE743}" destId="{796411D0-3C4E-434A-B4E1-D99091C107BB}" srcOrd="0" destOrd="5" presId="urn:microsoft.com/office/officeart/2005/8/layout/hList1"/>
    <dgm:cxn modelId="{D7925A2E-6B9F-4E66-A61D-B85F1380B22F}" srcId="{12385A7F-B2E3-47DE-997D-4996FF4ADAE4}" destId="{EBD88137-22AE-4929-9660-ABBDEAEA29BA}" srcOrd="5" destOrd="0" parTransId="{A6FDE5D6-57D0-4D0A-B827-F7078E41A3A4}" sibTransId="{51643034-96B3-4883-919B-EF639A55C62E}"/>
    <dgm:cxn modelId="{3884E593-35EB-4D61-8E97-974310960F56}" srcId="{57A28028-77D2-4277-9970-63BACBD13F4D}" destId="{E2D9A33B-56C0-4BEB-8430-F0FF883CE743}" srcOrd="5" destOrd="0" parTransId="{D6BF8A8B-FC16-4D97-833D-9F4FB85AEB67}" sibTransId="{EE8541B7-6291-49A0-8D09-45771921C73D}"/>
    <dgm:cxn modelId="{798365F1-69D5-486B-9F76-F630EC73C735}" type="presOf" srcId="{1B5965B6-A33E-442A-9A25-8A2D8EB23093}" destId="{20287C72-3AAB-4957-B6C5-CFD412CA4004}" srcOrd="0" destOrd="4" presId="urn:microsoft.com/office/officeart/2005/8/layout/hList1"/>
    <dgm:cxn modelId="{AE0CD00A-F79D-43A4-8FC8-DF38DBE7B2E7}" type="presOf" srcId="{B198D8EF-D3D0-468B-A758-0F3475BDF54E}" destId="{6D9D0ABC-12BC-42FD-B32D-F484BB2E955B}" srcOrd="0" destOrd="3" presId="urn:microsoft.com/office/officeart/2005/8/layout/hList1"/>
    <dgm:cxn modelId="{27F2E22B-005D-4C6A-A015-72D12B3F6693}" srcId="{319A7A7B-376E-4AFB-9CC5-EBCDB7482F9F}" destId="{D8C4CA14-D911-4B37-999B-09BD855AF5BF}" srcOrd="0" destOrd="0" parTransId="{219974A8-5B53-4C9F-9B08-D9CA40CD64C1}" sibTransId="{9936B20B-4B1F-41D5-B6FF-1ACCD1BDA01A}"/>
    <dgm:cxn modelId="{992BC1C9-5BC6-4286-B7DC-A006DA5AC55D}" type="presOf" srcId="{F3714E7A-939D-455B-B768-576E983FAE7A}" destId="{4506C6F9-4D81-422E-A295-662A47B8FB80}" srcOrd="0" destOrd="7" presId="urn:microsoft.com/office/officeart/2005/8/layout/hList1"/>
    <dgm:cxn modelId="{04FC9374-69DA-47DF-AE99-AAECA562C96C}" type="presOf" srcId="{105306F9-7ABE-40E0-AD8B-971A838BF900}" destId="{D614DD64-8BC0-4142-8B9C-E8745FC90B87}" srcOrd="0" destOrd="0" presId="urn:microsoft.com/office/officeart/2005/8/layout/hList1"/>
    <dgm:cxn modelId="{2DAFB47D-F949-436B-8A65-A5DAF249B5C8}" srcId="{12385A7F-B2E3-47DE-997D-4996FF4ADAE4}" destId="{9B2A35D2-BED9-4E81-8117-834997686816}" srcOrd="2" destOrd="0" parTransId="{AC151406-7FCA-4D17-AB70-D38117D04515}" sibTransId="{D84CBA9F-DE9D-4507-8EA7-AE46AF3466FB}"/>
    <dgm:cxn modelId="{FDFAACAA-6C03-482E-86FE-68DA5388812D}" type="presOf" srcId="{119E3A62-BDD7-4B76-BC1E-681ED2928F69}" destId="{EE23FAF4-8768-4D90-A6BC-9C48AEA9AA1F}" srcOrd="0" destOrd="1" presId="urn:microsoft.com/office/officeart/2005/8/layout/hList1"/>
    <dgm:cxn modelId="{215BCDBE-8351-4EBF-91C7-7487FB40C258}" type="presOf" srcId="{6B7C46AF-BF49-4962-B04F-00B1CA2DD90A}" destId="{6D9D0ABC-12BC-42FD-B32D-F484BB2E955B}" srcOrd="0" destOrd="10" presId="urn:microsoft.com/office/officeart/2005/8/layout/hList1"/>
    <dgm:cxn modelId="{30C4AEEC-21D3-4D5B-890A-600D1EA2604F}" srcId="{319A7A7B-376E-4AFB-9CC5-EBCDB7482F9F}" destId="{1B5965B6-A33E-442A-9A25-8A2D8EB23093}" srcOrd="4" destOrd="0" parTransId="{1FD0670E-CB38-440E-B57C-C5A7BF1F878A}" sibTransId="{956F284E-D391-4F01-ACE4-8E8F4D3C6640}"/>
    <dgm:cxn modelId="{54429ECB-6273-4BA9-9598-6626BE6ED39A}" type="presOf" srcId="{0307DB1A-96AD-4ADC-BE9D-590E3FB361EC}" destId="{EE23FAF4-8768-4D90-A6BC-9C48AEA9AA1F}" srcOrd="0" destOrd="8" presId="urn:microsoft.com/office/officeart/2005/8/layout/hList1"/>
    <dgm:cxn modelId="{74869E8F-3FD7-445B-AD20-DEE354029E14}" srcId="{57A28028-77D2-4277-9970-63BACBD13F4D}" destId="{41EBC1AB-360E-4B9C-8C49-CBCB1CFAC31E}" srcOrd="2" destOrd="0" parTransId="{5B39CC9E-C42A-4F4D-A99B-7C5AAF16EF97}" sibTransId="{3619FE43-A109-4F45-812B-B881E8A4D452}"/>
    <dgm:cxn modelId="{1BFD04BA-C355-4E22-800D-2FF367629754}" type="presOf" srcId="{0699DB40-A198-49EC-8B53-CCB6DF54D249}" destId="{20287C72-3AAB-4957-B6C5-CFD412CA4004}" srcOrd="0" destOrd="5" presId="urn:microsoft.com/office/officeart/2005/8/layout/hList1"/>
    <dgm:cxn modelId="{505F803C-A832-4E1D-8499-DC141D628A9D}" srcId="{105306F9-7ABE-40E0-AD8B-971A838BF900}" destId="{1BDA9868-8086-4B87-B089-F35D7A1B698F}" srcOrd="10" destOrd="0" parTransId="{EAF52CC4-3402-4AA2-A4A5-8115A08EBA1D}" sibTransId="{C2CB9A45-FCD7-495D-A3DA-712BC45C9F4D}"/>
    <dgm:cxn modelId="{92335DE8-72C7-4BC3-8C50-CEFF764DB9D1}" srcId="{08F24174-A4CD-4CBD-8335-14D9376FF6E3}" destId="{35C5DDDD-6D03-4DE5-B50E-66DF9535C6A9}" srcOrd="7" destOrd="0" parTransId="{9802C85F-BAAD-43DD-A467-C554AB28CFBE}" sibTransId="{C5865EDC-256A-429B-9438-94166709F446}"/>
    <dgm:cxn modelId="{3AB19E0A-3A3F-4777-9F40-8319D247D6B8}" type="presOf" srcId="{9075A47C-91B5-4890-B46A-2FCFC80F339C}" destId="{6D9D0ABC-12BC-42FD-B32D-F484BB2E955B}" srcOrd="0" destOrd="5" presId="urn:microsoft.com/office/officeart/2005/8/layout/hList1"/>
    <dgm:cxn modelId="{FE38656F-0DE6-46FC-B630-69D18A7E8E7A}" type="presOf" srcId="{5068E18B-0F45-4F28-A0F5-C7DCE4620C39}" destId="{4506C6F9-4D81-422E-A295-662A47B8FB80}" srcOrd="0" destOrd="11" presId="urn:microsoft.com/office/officeart/2005/8/layout/hList1"/>
    <dgm:cxn modelId="{3F24DEE1-25BC-4856-A3DC-72EDC4D27173}" srcId="{08F24174-A4CD-4CBD-8335-14D9376FF6E3}" destId="{B198D8EF-D3D0-468B-A758-0F3475BDF54E}" srcOrd="3" destOrd="0" parTransId="{5BF9BEBC-1863-4D06-8E3B-E47F8FB6B094}" sibTransId="{78952575-451A-49FA-8465-A044DD8EA0C6}"/>
    <dgm:cxn modelId="{2B97D6CD-C965-48EF-90AE-DF0F5881FCA6}" srcId="{08F24174-A4CD-4CBD-8335-14D9376FF6E3}" destId="{F5BAECF3-D619-4A9E-8AB1-982C2A325F52}" srcOrd="6" destOrd="0" parTransId="{5F80E5EE-8D50-452D-B1AB-0FB4EEB57FA1}" sibTransId="{D76DDA2D-6858-4793-92DD-C5AEBCFCB940}"/>
    <dgm:cxn modelId="{1E54D0E3-C3DC-430E-8483-56D1BA916DC2}" type="presOf" srcId="{12385A7F-B2E3-47DE-997D-4996FF4ADAE4}" destId="{81E0275B-AF3D-4299-B200-D296AD9C71FB}" srcOrd="0" destOrd="0" presId="urn:microsoft.com/office/officeart/2005/8/layout/hList1"/>
    <dgm:cxn modelId="{AE047D9A-9263-4186-BBCD-B7945977247E}" srcId="{12385A7F-B2E3-47DE-997D-4996FF4ADAE4}" destId="{F563B7B6-DF65-4E9F-A4B2-18AE58DD2D84}" srcOrd="3" destOrd="0" parTransId="{1A1053CD-4DE4-4BD7-889A-9810F16EDAE9}" sibTransId="{0CEB9BD9-79EB-48EF-BFF3-203ECB2A15A8}"/>
    <dgm:cxn modelId="{B7EFB546-AA24-4C72-AD32-D5D2EFC1ABAB}" srcId="{319A7A7B-376E-4AFB-9CC5-EBCDB7482F9F}" destId="{40E2F6DA-AB5B-4BBE-BA42-38C9A9CEC691}" srcOrd="1" destOrd="0" parTransId="{A7D427D1-1F4E-4898-8D57-75DBD9175142}" sibTransId="{ADA58A91-4CA2-446A-AB80-2384EBA9E6B2}"/>
    <dgm:cxn modelId="{11C485C0-ED81-4D16-9D5F-F7E51D312391}" type="presOf" srcId="{81DC7217-0BDC-4EAD-B7CA-CD3F4868EAB6}" destId="{4506C6F9-4D81-422E-A295-662A47B8FB80}" srcOrd="0" destOrd="5" presId="urn:microsoft.com/office/officeart/2005/8/layout/hList1"/>
    <dgm:cxn modelId="{C23ADD87-71FA-44BA-97A3-3A28960EE322}" type="presParOf" srcId="{56B5842B-3116-4832-9713-298705147BDE}" destId="{6F93B766-57B9-4185-915F-3DA86479B9AB}" srcOrd="0" destOrd="0" presId="urn:microsoft.com/office/officeart/2005/8/layout/hList1"/>
    <dgm:cxn modelId="{0C42D93D-5CD8-4DB3-9C04-1016EAF2BE7F}" type="presParOf" srcId="{6F93B766-57B9-4185-915F-3DA86479B9AB}" destId="{D614DD64-8BC0-4142-8B9C-E8745FC90B87}" srcOrd="0" destOrd="0" presId="urn:microsoft.com/office/officeart/2005/8/layout/hList1"/>
    <dgm:cxn modelId="{B5E1B846-BCA7-436F-AEC7-91563C4C7466}" type="presParOf" srcId="{6F93B766-57B9-4185-915F-3DA86479B9AB}" destId="{4506C6F9-4D81-422E-A295-662A47B8FB80}" srcOrd="1" destOrd="0" presId="urn:microsoft.com/office/officeart/2005/8/layout/hList1"/>
    <dgm:cxn modelId="{A7633E80-844B-436F-B204-CF0707081157}" type="presParOf" srcId="{56B5842B-3116-4832-9713-298705147BDE}" destId="{58B905E8-25ED-4234-8C63-C1F537A17D02}" srcOrd="1" destOrd="0" presId="urn:microsoft.com/office/officeart/2005/8/layout/hList1"/>
    <dgm:cxn modelId="{EFA86EF8-D119-4E99-9716-295196AEE8B1}" type="presParOf" srcId="{56B5842B-3116-4832-9713-298705147BDE}" destId="{F6966B4F-57E2-4624-834F-264B8D923C6D}" srcOrd="2" destOrd="0" presId="urn:microsoft.com/office/officeart/2005/8/layout/hList1"/>
    <dgm:cxn modelId="{8267D3FC-989E-470B-818C-E9A7EAD92D5F}" type="presParOf" srcId="{F6966B4F-57E2-4624-834F-264B8D923C6D}" destId="{81E0275B-AF3D-4299-B200-D296AD9C71FB}" srcOrd="0" destOrd="0" presId="urn:microsoft.com/office/officeart/2005/8/layout/hList1"/>
    <dgm:cxn modelId="{172B1074-656A-46F6-BC69-2203D99BC47B}" type="presParOf" srcId="{F6966B4F-57E2-4624-834F-264B8D923C6D}" destId="{EE23FAF4-8768-4D90-A6BC-9C48AEA9AA1F}" srcOrd="1" destOrd="0" presId="urn:microsoft.com/office/officeart/2005/8/layout/hList1"/>
    <dgm:cxn modelId="{08872583-26CA-482B-A8F8-16631428F12D}" type="presParOf" srcId="{56B5842B-3116-4832-9713-298705147BDE}" destId="{1EDD5E13-C61D-41F1-80B3-FCB526A1F0DF}" srcOrd="3" destOrd="0" presId="urn:microsoft.com/office/officeart/2005/8/layout/hList1"/>
    <dgm:cxn modelId="{0262D98E-3848-481D-88F1-BA99F4E3FB60}" type="presParOf" srcId="{56B5842B-3116-4832-9713-298705147BDE}" destId="{07E02DE1-31DE-4209-9B75-C34F2D854D3C}" srcOrd="4" destOrd="0" presId="urn:microsoft.com/office/officeart/2005/8/layout/hList1"/>
    <dgm:cxn modelId="{286FF05B-F7B0-418B-8BCE-763B21D0C165}" type="presParOf" srcId="{07E02DE1-31DE-4209-9B75-C34F2D854D3C}" destId="{FD00538C-AD46-44D4-BAD8-E2AF5D733166}" srcOrd="0" destOrd="0" presId="urn:microsoft.com/office/officeart/2005/8/layout/hList1"/>
    <dgm:cxn modelId="{F6269573-D240-4965-8F7D-79C181ADF1B8}" type="presParOf" srcId="{07E02DE1-31DE-4209-9B75-C34F2D854D3C}" destId="{20287C72-3AAB-4957-B6C5-CFD412CA4004}" srcOrd="1" destOrd="0" presId="urn:microsoft.com/office/officeart/2005/8/layout/hList1"/>
    <dgm:cxn modelId="{353BC4FA-4BAC-4180-9373-0F345D8A1FFE}" type="presParOf" srcId="{56B5842B-3116-4832-9713-298705147BDE}" destId="{6A26AE12-1D6E-4039-B298-38C2DE4C7B21}" srcOrd="5" destOrd="0" presId="urn:microsoft.com/office/officeart/2005/8/layout/hList1"/>
    <dgm:cxn modelId="{DE0E9849-7123-4B82-B997-A97F84D2295A}" type="presParOf" srcId="{56B5842B-3116-4832-9713-298705147BDE}" destId="{20780324-8726-414D-B795-E2FEB5B23D1F}" srcOrd="6" destOrd="0" presId="urn:microsoft.com/office/officeart/2005/8/layout/hList1"/>
    <dgm:cxn modelId="{736FD310-7583-48BD-BF77-AA7212CD66CE}" type="presParOf" srcId="{20780324-8726-414D-B795-E2FEB5B23D1F}" destId="{7399F8E4-3398-4F24-8B93-EF205C1A17DD}" srcOrd="0" destOrd="0" presId="urn:microsoft.com/office/officeart/2005/8/layout/hList1"/>
    <dgm:cxn modelId="{5915F40B-BB97-4323-A26B-982270714EA7}" type="presParOf" srcId="{20780324-8726-414D-B795-E2FEB5B23D1F}" destId="{6D9D0ABC-12BC-42FD-B32D-F484BB2E955B}" srcOrd="1" destOrd="0" presId="urn:microsoft.com/office/officeart/2005/8/layout/hList1"/>
    <dgm:cxn modelId="{81D31888-38C1-4EA6-82C3-3A30D4E15B14}" type="presParOf" srcId="{56B5842B-3116-4832-9713-298705147BDE}" destId="{E7524E08-1133-4096-844A-1A2E44376D33}" srcOrd="7" destOrd="0" presId="urn:microsoft.com/office/officeart/2005/8/layout/hList1"/>
    <dgm:cxn modelId="{9028FB69-8FC5-4B85-972D-AE21A6F698C0}" type="presParOf" srcId="{56B5842B-3116-4832-9713-298705147BDE}" destId="{277AC9B6-C7E5-40F1-B49C-45CA75DD1A4D}" srcOrd="8" destOrd="0" presId="urn:microsoft.com/office/officeart/2005/8/layout/hList1"/>
    <dgm:cxn modelId="{E5202BD1-1D73-4B73-86E4-79CCBA977BC3}" type="presParOf" srcId="{277AC9B6-C7E5-40F1-B49C-45CA75DD1A4D}" destId="{FAF5B232-2A05-4F6E-9405-2E49A439F1EF}" srcOrd="0" destOrd="0" presId="urn:microsoft.com/office/officeart/2005/8/layout/hList1"/>
    <dgm:cxn modelId="{4D82134A-DC40-4BA3-A35A-D8A08B9B7D8F}" type="presParOf" srcId="{277AC9B6-C7E5-40F1-B49C-45CA75DD1A4D}" destId="{796411D0-3C4E-434A-B4E1-D99091C107B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165314"/>
          <a:ext cx="5904656" cy="948299"/>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a:latin typeface="+mj-ea"/>
              <a:ea typeface="+mj-ea"/>
            </a:rPr>
            <a:t>1.</a:t>
          </a:r>
          <a:r>
            <a:rPr lang="zh-CN" altLang="en-US" sz="3400" kern="1200" dirty="0">
              <a:latin typeface="+mj-ea"/>
              <a:ea typeface="+mj-ea"/>
            </a:rPr>
            <a:t>整体工作计划</a:t>
          </a:r>
        </a:p>
      </dsp:txBody>
      <dsp:txXfrm>
        <a:off x="46292" y="211606"/>
        <a:ext cx="5812072" cy="855715"/>
      </dsp:txXfrm>
    </dsp:sp>
    <dsp:sp modelId="{0BD9CFF3-BD5C-4496-A5C0-71614AF6C6BB}">
      <dsp:nvSpPr>
        <dsp:cNvPr id="0" name=""/>
        <dsp:cNvSpPr/>
      </dsp:nvSpPr>
      <dsp:spPr>
        <a:xfrm>
          <a:off x="0" y="1298078"/>
          <a:ext cx="5904656" cy="866727"/>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a:t>2.</a:t>
          </a:r>
          <a:r>
            <a:rPr lang="zh-CN" altLang="en-US" sz="3400" kern="1200" dirty="0"/>
            <a:t>最新工作进展</a:t>
          </a:r>
        </a:p>
      </dsp:txBody>
      <dsp:txXfrm>
        <a:off x="42310" y="1340388"/>
        <a:ext cx="5820036" cy="782107"/>
      </dsp:txXfrm>
    </dsp:sp>
    <dsp:sp modelId="{25B85B47-B55F-40A6-95E0-5ED6A9B870BF}">
      <dsp:nvSpPr>
        <dsp:cNvPr id="0" name=""/>
        <dsp:cNvSpPr/>
      </dsp:nvSpPr>
      <dsp:spPr>
        <a:xfrm>
          <a:off x="0" y="2377227"/>
          <a:ext cx="5904656" cy="1047335"/>
        </a:xfrm>
        <a:prstGeom prst="roundRect">
          <a:avLst/>
        </a:prstGeom>
        <a:solidFill>
          <a:schemeClr val="bg2">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a:t>3.</a:t>
          </a:r>
          <a:r>
            <a:rPr lang="zh-CN" altLang="en-US" sz="3400" kern="1200" dirty="0"/>
            <a:t>未来工作</a:t>
          </a:r>
          <a:r>
            <a:rPr lang="zh-Hans" altLang="en-US" sz="3400" b="0" kern="1200" dirty="0">
              <a:latin typeface="宋体" panose="02010600030101010101" pitchFamily="2" charset="-122"/>
              <a:ea typeface="宋体" panose="02010600030101010101" pitchFamily="2" charset="-122"/>
            </a:rPr>
            <a:t>计划</a:t>
          </a:r>
          <a:endParaRPr lang="zh-CN" altLang="en-US" sz="3400" b="0" kern="1200" dirty="0">
            <a:latin typeface="宋体" panose="02010600030101010101" pitchFamily="2" charset="-122"/>
            <a:ea typeface="宋体" panose="02010600030101010101" pitchFamily="2" charset="-122"/>
          </a:endParaRPr>
        </a:p>
      </dsp:txBody>
      <dsp:txXfrm>
        <a:off x="51127" y="2428354"/>
        <a:ext cx="5802402" cy="94508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75281E-69A8-4514-9071-8DB630A32FB7}">
      <dsp:nvSpPr>
        <dsp:cNvPr id="0" name=""/>
        <dsp:cNvSpPr/>
      </dsp:nvSpPr>
      <dsp:spPr>
        <a:xfrm>
          <a:off x="230264" y="103152"/>
          <a:ext cx="1953856" cy="2069938"/>
        </a:xfrm>
        <a:prstGeom prst="rect">
          <a:avLst/>
        </a:prstGeom>
        <a:solidFill>
          <a:schemeClr val="lt1">
            <a:alpha val="4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AB13539-A34F-4237-A450-FD07D983CF2B}">
      <dsp:nvSpPr>
        <dsp:cNvPr id="0" name=""/>
        <dsp:cNvSpPr/>
      </dsp:nvSpPr>
      <dsp:spPr>
        <a:xfrm>
          <a:off x="292858" y="440637"/>
          <a:ext cx="1828669" cy="774330"/>
        </a:xfrm>
        <a:prstGeom prst="rect">
          <a:avLst/>
        </a:prstGeom>
        <a:blipFill rotWithShape="1">
          <a:blip xmlns:r="http://schemas.openxmlformats.org/officeDocument/2006/relationships" r:embed="rId1"/>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A2316A29-2B91-40FE-BB22-AFE684D9F9DA}">
      <dsp:nvSpPr>
        <dsp:cNvPr id="0" name=""/>
        <dsp:cNvSpPr/>
      </dsp:nvSpPr>
      <dsp:spPr>
        <a:xfrm>
          <a:off x="327957" y="1804749"/>
          <a:ext cx="1758471" cy="390752"/>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zh-CN" altLang="en-US" sz="1700" kern="1200" dirty="0"/>
            <a:t>算法</a:t>
          </a:r>
          <a:r>
            <a:rPr lang="en-US" altLang="zh-CN" sz="1700" kern="1200" dirty="0"/>
            <a:t>jar</a:t>
          </a:r>
          <a:r>
            <a:rPr lang="zh-CN" altLang="en-US" sz="1700" kern="1200" dirty="0"/>
            <a:t>包</a:t>
          </a:r>
        </a:p>
      </dsp:txBody>
      <dsp:txXfrm>
        <a:off x="327957" y="1804749"/>
        <a:ext cx="1758471" cy="390752"/>
      </dsp:txXfrm>
    </dsp:sp>
    <dsp:sp modelId="{92643E68-9BEE-4958-85EB-5D2904F4F80D}">
      <dsp:nvSpPr>
        <dsp:cNvPr id="0" name=""/>
        <dsp:cNvSpPr/>
      </dsp:nvSpPr>
      <dsp:spPr>
        <a:xfrm>
          <a:off x="327957" y="1574866"/>
          <a:ext cx="1758471" cy="229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endParaRPr lang="zh-CN" altLang="en-US" sz="1000" kern="1200"/>
        </a:p>
      </dsp:txBody>
      <dsp:txXfrm>
        <a:off x="327957" y="1574866"/>
        <a:ext cx="1758471" cy="229883"/>
      </dsp:txXfrm>
    </dsp:sp>
    <dsp:sp modelId="{DF2806BF-C887-4380-A34B-9628A847EFA7}">
      <dsp:nvSpPr>
        <dsp:cNvPr id="0" name=""/>
        <dsp:cNvSpPr/>
      </dsp:nvSpPr>
      <dsp:spPr>
        <a:xfrm>
          <a:off x="2974383" y="0"/>
          <a:ext cx="1953856" cy="2298655"/>
        </a:xfrm>
        <a:prstGeom prst="rect">
          <a:avLst/>
        </a:prstGeom>
        <a:solidFill>
          <a:schemeClr val="lt1">
            <a:alpha val="4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6E025EC-9DB3-4D9B-9BD5-ECD1A06E620D}">
      <dsp:nvSpPr>
        <dsp:cNvPr id="0" name=""/>
        <dsp:cNvSpPr/>
      </dsp:nvSpPr>
      <dsp:spPr>
        <a:xfrm>
          <a:off x="2996277" y="156357"/>
          <a:ext cx="1910068" cy="1365302"/>
        </a:xfrm>
        <a:prstGeom prst="rect">
          <a:avLst/>
        </a:prstGeom>
        <a:blipFill rotWithShape="1">
          <a:blip xmlns:r="http://schemas.openxmlformats.org/officeDocument/2006/relationships" r:embed="rId2"/>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B102E6B8-3955-46DA-8110-8A0C627B1F95}">
      <dsp:nvSpPr>
        <dsp:cNvPr id="0" name=""/>
        <dsp:cNvSpPr/>
      </dsp:nvSpPr>
      <dsp:spPr>
        <a:xfrm>
          <a:off x="3072076" y="1815955"/>
          <a:ext cx="1758471" cy="390752"/>
        </a:xfrm>
        <a:prstGeom prst="rect">
          <a:avLst/>
        </a:prstGeom>
        <a:solidFill>
          <a:schemeClr val="accent5">
            <a:hueOff val="-4966938"/>
            <a:satOff val="19906"/>
            <a:lumOff val="4314"/>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zh-CN" altLang="en-US" sz="1700" kern="1200" dirty="0"/>
            <a:t>算法类</a:t>
          </a:r>
        </a:p>
      </dsp:txBody>
      <dsp:txXfrm>
        <a:off x="3072076" y="1815955"/>
        <a:ext cx="1758471" cy="390752"/>
      </dsp:txXfrm>
    </dsp:sp>
    <dsp:sp modelId="{A2941941-898A-4CDC-8D24-7861806B0B26}">
      <dsp:nvSpPr>
        <dsp:cNvPr id="0" name=""/>
        <dsp:cNvSpPr/>
      </dsp:nvSpPr>
      <dsp:spPr>
        <a:xfrm>
          <a:off x="3072076" y="1586071"/>
          <a:ext cx="1758471" cy="229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endParaRPr lang="zh-CN" altLang="en-US" sz="1000" kern="1200" dirty="0"/>
        </a:p>
      </dsp:txBody>
      <dsp:txXfrm>
        <a:off x="3072076" y="1586071"/>
        <a:ext cx="1758471" cy="229883"/>
      </dsp:txXfrm>
    </dsp:sp>
    <dsp:sp modelId="{A88284D9-0731-4E7D-8024-03380EC2AD12}">
      <dsp:nvSpPr>
        <dsp:cNvPr id="0" name=""/>
        <dsp:cNvSpPr/>
      </dsp:nvSpPr>
      <dsp:spPr>
        <a:xfrm>
          <a:off x="5718502" y="0"/>
          <a:ext cx="1953856" cy="2298655"/>
        </a:xfrm>
        <a:prstGeom prst="rect">
          <a:avLst/>
        </a:prstGeom>
        <a:solidFill>
          <a:schemeClr val="lt1">
            <a:alpha val="4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39EF129-54C7-4074-920C-150E51B2C589}">
      <dsp:nvSpPr>
        <dsp:cNvPr id="0" name=""/>
        <dsp:cNvSpPr/>
      </dsp:nvSpPr>
      <dsp:spPr>
        <a:xfrm>
          <a:off x="5844348" y="82488"/>
          <a:ext cx="1843721" cy="1494125"/>
        </a:xfrm>
        <a:prstGeom prst="rect">
          <a:avLst/>
        </a:prstGeom>
        <a:blipFill rotWithShape="1">
          <a:blip xmlns:r="http://schemas.openxmlformats.org/officeDocument/2006/relationships" r:embed="rId3"/>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85FB0DFD-BDB7-42E7-B51A-A9EDA431B9CE}">
      <dsp:nvSpPr>
        <dsp:cNvPr id="0" name=""/>
        <dsp:cNvSpPr/>
      </dsp:nvSpPr>
      <dsp:spPr>
        <a:xfrm>
          <a:off x="5816195" y="1815955"/>
          <a:ext cx="1758471" cy="390752"/>
        </a:xfrm>
        <a:prstGeom prst="rect">
          <a:avLst/>
        </a:prstGeom>
        <a:solidFill>
          <a:schemeClr val="accent5">
            <a:hueOff val="-9933876"/>
            <a:satOff val="39811"/>
            <a:lumOff val="8628"/>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zh-CN" altLang="en-US" sz="1700" kern="1200" dirty="0"/>
            <a:t>算法接口说明</a:t>
          </a:r>
        </a:p>
      </dsp:txBody>
      <dsp:txXfrm>
        <a:off x="5816195" y="1815955"/>
        <a:ext cx="1758471" cy="390752"/>
      </dsp:txXfrm>
    </dsp:sp>
    <dsp:sp modelId="{067AB27D-936A-4F15-B275-3B420C014A32}">
      <dsp:nvSpPr>
        <dsp:cNvPr id="0" name=""/>
        <dsp:cNvSpPr/>
      </dsp:nvSpPr>
      <dsp:spPr>
        <a:xfrm>
          <a:off x="5816195" y="1586071"/>
          <a:ext cx="1758471" cy="229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endParaRPr lang="zh-CN" altLang="en-US" sz="1000" kern="1200"/>
        </a:p>
      </dsp:txBody>
      <dsp:txXfrm>
        <a:off x="5816195" y="1586071"/>
        <a:ext cx="1758471" cy="22988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数据采集和存储</a:t>
          </a:r>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数据驱动的机器学习</a:t>
          </a:r>
          <a:r>
            <a:rPr lang="en-US" altLang="zh-CN" sz="2400" kern="1200" dirty="0"/>
            <a:t>/</a:t>
          </a:r>
          <a:r>
            <a:rPr lang="zh-CN" altLang="en-US" sz="2400" kern="1200" dirty="0"/>
            <a:t>数据挖掘算法研究</a:t>
          </a:r>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34115" y="2593366"/>
          <a:ext cx="5346618" cy="1583098"/>
        </a:xfrm>
        <a:prstGeom prst="rect">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35560" rIns="35560" bIns="35560" numCol="1" spcCol="1270" anchor="t" anchorCtr="0">
          <a:noAutofit/>
        </a:bodyPr>
        <a:lstStyle/>
        <a:p>
          <a:pPr lvl="0" algn="l" defTabSz="622300">
            <a:lnSpc>
              <a:spcPct val="90000"/>
            </a:lnSpc>
            <a:spcBef>
              <a:spcPct val="0"/>
            </a:spcBef>
            <a:spcAft>
              <a:spcPct val="35000"/>
            </a:spcAft>
          </a:pPr>
          <a:r>
            <a:rPr lang="zh-CN" altLang="en-US" sz="1400" b="1" kern="1200" dirty="0">
              <a:solidFill>
                <a:srgbClr val="FFFF00"/>
              </a:solidFill>
            </a:rPr>
            <a:t>面向高温合金的机器学习方法及其应用</a:t>
          </a:r>
        </a:p>
        <a:p>
          <a:pPr marL="57150" lvl="1" indent="-57150" algn="l" defTabSz="444500">
            <a:lnSpc>
              <a:spcPct val="90000"/>
            </a:lnSpc>
            <a:spcBef>
              <a:spcPct val="0"/>
            </a:spcBef>
            <a:spcAft>
              <a:spcPct val="15000"/>
            </a:spcAft>
            <a:buChar char="••"/>
          </a:pPr>
          <a:r>
            <a:rPr lang="zh-CN" altLang="en-US" sz="1000" b="1" kern="1200" dirty="0">
              <a:solidFill>
                <a:srgbClr val="FFFF00"/>
              </a:solidFill>
            </a:rPr>
            <a:t>基于聚类的最优回归集成学习方法</a:t>
          </a:r>
        </a:p>
        <a:p>
          <a:pPr marL="114300" lvl="2" indent="-57150" algn="l" defTabSz="444500">
            <a:lnSpc>
              <a:spcPct val="90000"/>
            </a:lnSpc>
            <a:spcBef>
              <a:spcPct val="0"/>
            </a:spcBef>
            <a:spcAft>
              <a:spcPct val="15000"/>
            </a:spcAft>
            <a:buChar char="••"/>
          </a:pPr>
          <a:r>
            <a:rPr lang="zh-CN" altLang="en-US" sz="1000" b="1" kern="1200" dirty="0">
              <a:solidFill>
                <a:srgbClr val="FFFF00"/>
              </a:solidFill>
            </a:rPr>
            <a:t>蠕变数</a:t>
          </a:r>
          <a:r>
            <a:rPr lang="zh-CN" altLang="en-US" sz="1000" b="1" kern="1200" dirty="0" smtClean="0">
              <a:solidFill>
                <a:srgbClr val="FFFF00"/>
              </a:solidFill>
            </a:rPr>
            <a:t>据的搜</a:t>
          </a:r>
          <a:r>
            <a:rPr lang="zh-CN" altLang="en-US" sz="1000" b="1" kern="1200" dirty="0">
              <a:solidFill>
                <a:srgbClr val="FFFF00"/>
              </a:solidFill>
            </a:rPr>
            <a:t>集</a:t>
          </a:r>
        </a:p>
        <a:p>
          <a:pPr marL="114300" lvl="2" indent="-57150" algn="l" defTabSz="444500">
            <a:lnSpc>
              <a:spcPct val="90000"/>
            </a:lnSpc>
            <a:spcBef>
              <a:spcPct val="0"/>
            </a:spcBef>
            <a:spcAft>
              <a:spcPct val="15000"/>
            </a:spcAft>
            <a:buChar char="••"/>
          </a:pPr>
          <a:r>
            <a:rPr lang="zh-CN" altLang="en-US" sz="1000" b="1" kern="1200" dirty="0">
              <a:solidFill>
                <a:srgbClr val="FFFF00"/>
              </a:solidFill>
            </a:rPr>
            <a:t>数据预处理</a:t>
          </a:r>
        </a:p>
        <a:p>
          <a:pPr marL="114300" lvl="2" indent="-57150" algn="l" defTabSz="444500">
            <a:lnSpc>
              <a:spcPct val="90000"/>
            </a:lnSpc>
            <a:spcBef>
              <a:spcPct val="0"/>
            </a:spcBef>
            <a:spcAft>
              <a:spcPct val="15000"/>
            </a:spcAft>
            <a:buChar char="••"/>
          </a:pPr>
          <a:r>
            <a:rPr lang="zh-CN" altLang="en-US" sz="1000" b="1" kern="1200" dirty="0">
              <a:solidFill>
                <a:srgbClr val="FFFF00"/>
              </a:solidFill>
            </a:rPr>
            <a:t>新属性的构造</a:t>
          </a:r>
        </a:p>
        <a:p>
          <a:pPr marL="114300" lvl="2" indent="-57150" algn="l" defTabSz="444500">
            <a:lnSpc>
              <a:spcPct val="90000"/>
            </a:lnSpc>
            <a:spcBef>
              <a:spcPct val="0"/>
            </a:spcBef>
            <a:spcAft>
              <a:spcPct val="15000"/>
            </a:spcAft>
            <a:buChar char="••"/>
          </a:pPr>
          <a:r>
            <a:rPr lang="zh-CN" altLang="en-US" sz="1000" b="1" kern="1200" dirty="0" smtClean="0">
              <a:solidFill>
                <a:srgbClr val="FFFF00"/>
              </a:solidFill>
            </a:rPr>
            <a:t>蠕</a:t>
          </a:r>
          <a:r>
            <a:rPr lang="zh-CN" altLang="en-US" sz="1000" b="1" kern="1200" dirty="0">
              <a:solidFill>
                <a:srgbClr val="FFFF00"/>
              </a:solidFill>
            </a:rPr>
            <a:t>变断裂寿</a:t>
          </a:r>
          <a:r>
            <a:rPr lang="zh-CN" altLang="en-US" sz="1000" b="1" kern="1200" dirty="0" smtClean="0">
              <a:solidFill>
                <a:srgbClr val="FFFF00"/>
              </a:solidFill>
            </a:rPr>
            <a:t>命的预</a:t>
          </a:r>
          <a:r>
            <a:rPr lang="zh-CN" altLang="en-US" sz="1000" b="1" kern="1200" dirty="0">
              <a:solidFill>
                <a:srgbClr val="FFFF00"/>
              </a:solidFill>
            </a:rPr>
            <a:t>测</a:t>
          </a:r>
        </a:p>
        <a:p>
          <a:pPr marL="114300" lvl="1" indent="-114300" algn="l" defTabSz="533400">
            <a:lnSpc>
              <a:spcPct val="90000"/>
            </a:lnSpc>
            <a:spcBef>
              <a:spcPct val="0"/>
            </a:spcBef>
            <a:spcAft>
              <a:spcPct val="15000"/>
            </a:spcAft>
            <a:buChar char="••"/>
          </a:pPr>
          <a:r>
            <a:rPr lang="zh-CN" altLang="en-US" sz="1200" b="1" kern="1200" dirty="0">
              <a:solidFill>
                <a:schemeClr val="bg1">
                  <a:lumMod val="75000"/>
                </a:schemeClr>
              </a:solidFill>
            </a:rPr>
            <a:t>基于主动学习的多层级交互式特征分析方法</a:t>
          </a:r>
        </a:p>
      </dsp:txBody>
      <dsp:txXfrm>
        <a:off x="1134115" y="2593366"/>
        <a:ext cx="5346618" cy="1583098"/>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22DD0E-AB83-4413-BC1E-F9D93DCEE517}">
      <dsp:nvSpPr>
        <dsp:cNvPr id="0" name=""/>
        <dsp:cNvSpPr/>
      </dsp:nvSpPr>
      <dsp:spPr>
        <a:xfrm>
          <a:off x="630" y="484081"/>
          <a:ext cx="1476088" cy="738044"/>
        </a:xfrm>
        <a:prstGeom prst="roundRect">
          <a:avLst>
            <a:gd name="adj" fmla="val 1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a:t>外文文献</a:t>
          </a:r>
          <a:endParaRPr lang="en-US" altLang="zh-CN" sz="2000" kern="1200" dirty="0"/>
        </a:p>
        <a:p>
          <a:pPr lvl="0" algn="ctr" defTabSz="889000">
            <a:lnSpc>
              <a:spcPct val="90000"/>
            </a:lnSpc>
            <a:spcBef>
              <a:spcPct val="0"/>
            </a:spcBef>
            <a:spcAft>
              <a:spcPct val="35000"/>
            </a:spcAft>
          </a:pPr>
          <a:r>
            <a:rPr lang="zh-CN" altLang="en-US" sz="2000" kern="1200" dirty="0"/>
            <a:t>（</a:t>
          </a:r>
          <a:r>
            <a:rPr lang="en-US" altLang="zh-CN" sz="2000" kern="1200" dirty="0"/>
            <a:t>39</a:t>
          </a:r>
          <a:r>
            <a:rPr lang="zh-CN" altLang="en-US" sz="2000" kern="1200" dirty="0"/>
            <a:t>篇）</a:t>
          </a:r>
        </a:p>
      </dsp:txBody>
      <dsp:txXfrm>
        <a:off x="22247" y="505698"/>
        <a:ext cx="1432854" cy="694810"/>
      </dsp:txXfrm>
    </dsp:sp>
    <dsp:sp modelId="{660A3C24-5BAF-4B03-B030-D64B68CAD622}">
      <dsp:nvSpPr>
        <dsp:cNvPr id="0" name=""/>
        <dsp:cNvSpPr/>
      </dsp:nvSpPr>
      <dsp:spPr>
        <a:xfrm>
          <a:off x="148239" y="1222125"/>
          <a:ext cx="147608" cy="553533"/>
        </a:xfrm>
        <a:custGeom>
          <a:avLst/>
          <a:gdLst/>
          <a:ahLst/>
          <a:cxnLst/>
          <a:rect l="0" t="0" r="0" b="0"/>
          <a:pathLst>
            <a:path>
              <a:moveTo>
                <a:pt x="0" y="0"/>
              </a:moveTo>
              <a:lnTo>
                <a:pt x="0" y="553533"/>
              </a:lnTo>
              <a:lnTo>
                <a:pt x="147608" y="553533"/>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A89D0B9-4088-4B1F-BA45-49A961AF3E62}">
      <dsp:nvSpPr>
        <dsp:cNvPr id="0" name=""/>
        <dsp:cNvSpPr/>
      </dsp:nvSpPr>
      <dsp:spPr>
        <a:xfrm>
          <a:off x="295848" y="1406636"/>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en-US" altLang="zh-CN" sz="1300" kern="1200" dirty="0"/>
            <a:t>Web of science</a:t>
          </a:r>
        </a:p>
        <a:p>
          <a:pPr lvl="0" algn="ctr" defTabSz="577850">
            <a:lnSpc>
              <a:spcPct val="90000"/>
            </a:lnSpc>
            <a:spcBef>
              <a:spcPct val="0"/>
            </a:spcBef>
            <a:spcAft>
              <a:spcPct val="35000"/>
            </a:spcAft>
          </a:pPr>
          <a:endParaRPr lang="en-US" altLang="zh-CN" sz="1300" kern="1200" dirty="0"/>
        </a:p>
      </dsp:txBody>
      <dsp:txXfrm>
        <a:off x="317465" y="1428253"/>
        <a:ext cx="1137636" cy="694810"/>
      </dsp:txXfrm>
    </dsp:sp>
    <dsp:sp modelId="{85FD7CF3-84BF-4E34-B90F-F20EB29CCB5F}">
      <dsp:nvSpPr>
        <dsp:cNvPr id="0" name=""/>
        <dsp:cNvSpPr/>
      </dsp:nvSpPr>
      <dsp:spPr>
        <a:xfrm>
          <a:off x="148239" y="1222125"/>
          <a:ext cx="147608" cy="1476088"/>
        </a:xfrm>
        <a:custGeom>
          <a:avLst/>
          <a:gdLst/>
          <a:ahLst/>
          <a:cxnLst/>
          <a:rect l="0" t="0" r="0" b="0"/>
          <a:pathLst>
            <a:path>
              <a:moveTo>
                <a:pt x="0" y="0"/>
              </a:moveTo>
              <a:lnTo>
                <a:pt x="0" y="1476088"/>
              </a:lnTo>
              <a:lnTo>
                <a:pt x="147608" y="1476088"/>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6D0C84B-22FC-4FA7-8096-4ECF2B94127E}">
      <dsp:nvSpPr>
        <dsp:cNvPr id="0" name=""/>
        <dsp:cNvSpPr/>
      </dsp:nvSpPr>
      <dsp:spPr>
        <a:xfrm>
          <a:off x="295848" y="2329192"/>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en-US" altLang="zh-CN" sz="1300" kern="1200" dirty="0"/>
            <a:t>Google</a:t>
          </a:r>
          <a:r>
            <a:rPr lang="zh-CN" altLang="en-US" sz="1300" kern="1200" dirty="0"/>
            <a:t>学术</a:t>
          </a:r>
        </a:p>
      </dsp:txBody>
      <dsp:txXfrm>
        <a:off x="317465" y="2350809"/>
        <a:ext cx="1137636" cy="694810"/>
      </dsp:txXfrm>
    </dsp:sp>
    <dsp:sp modelId="{92746ED9-4F62-47FF-BAB1-3ED559BE362E}">
      <dsp:nvSpPr>
        <dsp:cNvPr id="0" name=""/>
        <dsp:cNvSpPr/>
      </dsp:nvSpPr>
      <dsp:spPr>
        <a:xfrm>
          <a:off x="1845740" y="484081"/>
          <a:ext cx="1476088" cy="738044"/>
        </a:xfrm>
        <a:prstGeom prst="roundRect">
          <a:avLst>
            <a:gd name="adj" fmla="val 10000"/>
          </a:avLst>
        </a:prstGeom>
        <a:solidFill>
          <a:schemeClr val="accent2">
            <a:hueOff val="2340759"/>
            <a:satOff val="-2919"/>
            <a:lumOff val="686"/>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a:t>中文文献</a:t>
          </a:r>
          <a:endParaRPr lang="en-US" altLang="zh-CN" sz="2000" kern="1200" dirty="0"/>
        </a:p>
        <a:p>
          <a:pPr lvl="0" algn="ctr" defTabSz="889000">
            <a:lnSpc>
              <a:spcPct val="90000"/>
            </a:lnSpc>
            <a:spcBef>
              <a:spcPct val="0"/>
            </a:spcBef>
            <a:spcAft>
              <a:spcPct val="35000"/>
            </a:spcAft>
          </a:pPr>
          <a:r>
            <a:rPr lang="zh-CN" altLang="en-US" sz="2000" kern="1200" dirty="0"/>
            <a:t>（</a:t>
          </a:r>
          <a:r>
            <a:rPr lang="en-US" altLang="zh-CN" sz="2000" kern="1200" dirty="0"/>
            <a:t>18</a:t>
          </a:r>
          <a:r>
            <a:rPr lang="zh-CN" altLang="en-US" sz="2000" kern="1200" dirty="0"/>
            <a:t>篇</a:t>
          </a:r>
          <a:r>
            <a:rPr lang="zh-CN" altLang="en-US" sz="2400" kern="1200" dirty="0"/>
            <a:t>）</a:t>
          </a:r>
        </a:p>
      </dsp:txBody>
      <dsp:txXfrm>
        <a:off x="1867357" y="505698"/>
        <a:ext cx="1432854" cy="694810"/>
      </dsp:txXfrm>
    </dsp:sp>
    <dsp:sp modelId="{9A970488-2247-4EB7-A492-AEAA6C8FA329}">
      <dsp:nvSpPr>
        <dsp:cNvPr id="0" name=""/>
        <dsp:cNvSpPr/>
      </dsp:nvSpPr>
      <dsp:spPr>
        <a:xfrm>
          <a:off x="1993349" y="1222125"/>
          <a:ext cx="147608" cy="553533"/>
        </a:xfrm>
        <a:custGeom>
          <a:avLst/>
          <a:gdLst/>
          <a:ahLst/>
          <a:cxnLst/>
          <a:rect l="0" t="0" r="0" b="0"/>
          <a:pathLst>
            <a:path>
              <a:moveTo>
                <a:pt x="0" y="0"/>
              </a:moveTo>
              <a:lnTo>
                <a:pt x="0" y="553533"/>
              </a:lnTo>
              <a:lnTo>
                <a:pt x="147608" y="553533"/>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46E69E0-5647-45F4-A910-5F42E67674DE}">
      <dsp:nvSpPr>
        <dsp:cNvPr id="0" name=""/>
        <dsp:cNvSpPr/>
      </dsp:nvSpPr>
      <dsp:spPr>
        <a:xfrm>
          <a:off x="2140958" y="1406636"/>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zh-CN" altLang="en-US" sz="1300" kern="1200" dirty="0"/>
            <a:t>百度学术</a:t>
          </a:r>
          <a:endParaRPr lang="en-US" altLang="zh-CN" sz="1300" kern="1200" dirty="0"/>
        </a:p>
      </dsp:txBody>
      <dsp:txXfrm>
        <a:off x="2162575" y="1428253"/>
        <a:ext cx="1137636" cy="694810"/>
      </dsp:txXfrm>
    </dsp:sp>
    <dsp:sp modelId="{71580D6D-C17D-4923-94E4-94BC22B40C7A}">
      <dsp:nvSpPr>
        <dsp:cNvPr id="0" name=""/>
        <dsp:cNvSpPr/>
      </dsp:nvSpPr>
      <dsp:spPr>
        <a:xfrm>
          <a:off x="1993349" y="1222125"/>
          <a:ext cx="147608" cy="1476088"/>
        </a:xfrm>
        <a:custGeom>
          <a:avLst/>
          <a:gdLst/>
          <a:ahLst/>
          <a:cxnLst/>
          <a:rect l="0" t="0" r="0" b="0"/>
          <a:pathLst>
            <a:path>
              <a:moveTo>
                <a:pt x="0" y="0"/>
              </a:moveTo>
              <a:lnTo>
                <a:pt x="0" y="1476088"/>
              </a:lnTo>
              <a:lnTo>
                <a:pt x="147608" y="1476088"/>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4B080BA-24F3-4EA2-94A5-0DEF720DC6C4}">
      <dsp:nvSpPr>
        <dsp:cNvPr id="0" name=""/>
        <dsp:cNvSpPr/>
      </dsp:nvSpPr>
      <dsp:spPr>
        <a:xfrm>
          <a:off x="2140958" y="2329192"/>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zh-CN" altLang="en-US" sz="1300" kern="1200" dirty="0"/>
            <a:t>知网</a:t>
          </a:r>
        </a:p>
      </dsp:txBody>
      <dsp:txXfrm>
        <a:off x="2162575" y="2350809"/>
        <a:ext cx="1137636" cy="694810"/>
      </dsp:txXfrm>
    </dsp:sp>
    <dsp:sp modelId="{F94DC143-015A-4398-BC8D-FCC089A81638}">
      <dsp:nvSpPr>
        <dsp:cNvPr id="0" name=""/>
        <dsp:cNvSpPr/>
      </dsp:nvSpPr>
      <dsp:spPr>
        <a:xfrm>
          <a:off x="3690851" y="484081"/>
          <a:ext cx="1476088" cy="738044"/>
        </a:xfrm>
        <a:prstGeom prst="roundRect">
          <a:avLst>
            <a:gd name="adj" fmla="val 10000"/>
          </a:avLst>
        </a:prstGeom>
        <a:solidFill>
          <a:schemeClr val="accent2">
            <a:hueOff val="4681519"/>
            <a:satOff val="-5839"/>
            <a:lumOff val="1373"/>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a:t>专利</a:t>
          </a:r>
          <a:endParaRPr lang="en-US" altLang="zh-CN" sz="2000" kern="1200" dirty="0"/>
        </a:p>
        <a:p>
          <a:pPr lvl="0" algn="ctr" defTabSz="889000">
            <a:lnSpc>
              <a:spcPct val="90000"/>
            </a:lnSpc>
            <a:spcBef>
              <a:spcPct val="0"/>
            </a:spcBef>
            <a:spcAft>
              <a:spcPct val="35000"/>
            </a:spcAft>
          </a:pPr>
          <a:r>
            <a:rPr lang="zh-CN" altLang="en-US" sz="2000" kern="1200" dirty="0"/>
            <a:t>（</a:t>
          </a:r>
          <a:r>
            <a:rPr lang="en-US" altLang="zh-CN" sz="2000" kern="1200" dirty="0"/>
            <a:t>21</a:t>
          </a:r>
          <a:r>
            <a:rPr lang="zh-CN" altLang="en-US" sz="2000" kern="1200" dirty="0"/>
            <a:t>篇）</a:t>
          </a:r>
        </a:p>
      </dsp:txBody>
      <dsp:txXfrm>
        <a:off x="3712468" y="505698"/>
        <a:ext cx="1432854" cy="694810"/>
      </dsp:txXfrm>
    </dsp:sp>
    <dsp:sp modelId="{0A19F72D-6CA7-497D-AE63-81944D703DF1}">
      <dsp:nvSpPr>
        <dsp:cNvPr id="0" name=""/>
        <dsp:cNvSpPr/>
      </dsp:nvSpPr>
      <dsp:spPr>
        <a:xfrm>
          <a:off x="3838459" y="1222125"/>
          <a:ext cx="147608" cy="553533"/>
        </a:xfrm>
        <a:custGeom>
          <a:avLst/>
          <a:gdLst/>
          <a:ahLst/>
          <a:cxnLst/>
          <a:rect l="0" t="0" r="0" b="0"/>
          <a:pathLst>
            <a:path>
              <a:moveTo>
                <a:pt x="0" y="0"/>
              </a:moveTo>
              <a:lnTo>
                <a:pt x="0" y="553533"/>
              </a:lnTo>
              <a:lnTo>
                <a:pt x="147608" y="553533"/>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2810B4B2-87FE-42C0-808C-A3800A81EF25}">
      <dsp:nvSpPr>
        <dsp:cNvPr id="0" name=""/>
        <dsp:cNvSpPr/>
      </dsp:nvSpPr>
      <dsp:spPr>
        <a:xfrm>
          <a:off x="3986068" y="1406636"/>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en-US" altLang="zh-CN" sz="1300" kern="1200" dirty="0"/>
            <a:t>Google  patent</a:t>
          </a:r>
          <a:endParaRPr lang="zh-CN" altLang="en-US" sz="1300" kern="1200" dirty="0"/>
        </a:p>
      </dsp:txBody>
      <dsp:txXfrm>
        <a:off x="4007685" y="1428253"/>
        <a:ext cx="1137636" cy="694810"/>
      </dsp:txXfrm>
    </dsp:sp>
    <dsp:sp modelId="{91EE09D6-B260-412B-A806-528785525829}">
      <dsp:nvSpPr>
        <dsp:cNvPr id="0" name=""/>
        <dsp:cNvSpPr/>
      </dsp:nvSpPr>
      <dsp:spPr>
        <a:xfrm>
          <a:off x="3838459" y="1222125"/>
          <a:ext cx="147608" cy="1476088"/>
        </a:xfrm>
        <a:custGeom>
          <a:avLst/>
          <a:gdLst/>
          <a:ahLst/>
          <a:cxnLst/>
          <a:rect l="0" t="0" r="0" b="0"/>
          <a:pathLst>
            <a:path>
              <a:moveTo>
                <a:pt x="0" y="0"/>
              </a:moveTo>
              <a:lnTo>
                <a:pt x="0" y="1476088"/>
              </a:lnTo>
              <a:lnTo>
                <a:pt x="147608" y="1476088"/>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E2A11D60-F863-4F86-810C-40CEA3ED63C6}">
      <dsp:nvSpPr>
        <dsp:cNvPr id="0" name=""/>
        <dsp:cNvSpPr/>
      </dsp:nvSpPr>
      <dsp:spPr>
        <a:xfrm>
          <a:off x="3986068" y="2329192"/>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zh-CN" altLang="en-US" sz="1300" kern="1200" dirty="0"/>
            <a:t>文献中引用的专利</a:t>
          </a:r>
        </a:p>
      </dsp:txBody>
      <dsp:txXfrm>
        <a:off x="4007685" y="2350809"/>
        <a:ext cx="1137636" cy="69481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90F83E-9614-48A9-966B-306E12A859FB}">
      <dsp:nvSpPr>
        <dsp:cNvPr id="0" name=""/>
        <dsp:cNvSpPr/>
      </dsp:nvSpPr>
      <dsp:spPr>
        <a:xfrm>
          <a:off x="3937" y="30920"/>
          <a:ext cx="1790419" cy="619470"/>
        </a:xfrm>
        <a:prstGeom prst="roundRect">
          <a:avLst>
            <a:gd name="adj" fmla="val 10000"/>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113792" tIns="113792" rIns="113792" bIns="60960" numCol="1" spcCol="1270" anchor="t" anchorCtr="0">
          <a:noAutofit/>
        </a:bodyPr>
        <a:lstStyle/>
        <a:p>
          <a:pPr lvl="0" algn="l" defTabSz="711200">
            <a:lnSpc>
              <a:spcPct val="90000"/>
            </a:lnSpc>
            <a:spcBef>
              <a:spcPct val="0"/>
            </a:spcBef>
            <a:spcAft>
              <a:spcPct val="35000"/>
            </a:spcAft>
          </a:pPr>
          <a:r>
            <a:rPr lang="zh-CN" altLang="en-US" sz="1600" kern="1200" dirty="0"/>
            <a:t>学习样本构造</a:t>
          </a:r>
        </a:p>
      </dsp:txBody>
      <dsp:txXfrm>
        <a:off x="3937" y="30920"/>
        <a:ext cx="1790419" cy="412980"/>
      </dsp:txXfrm>
    </dsp:sp>
    <dsp:sp modelId="{882AAB93-9174-4C85-BA68-ED05BFC340F9}">
      <dsp:nvSpPr>
        <dsp:cNvPr id="0" name=""/>
        <dsp:cNvSpPr/>
      </dsp:nvSpPr>
      <dsp:spPr>
        <a:xfrm>
          <a:off x="370650" y="443900"/>
          <a:ext cx="1790419" cy="806400"/>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a:t>目标属性和条件属性的集成</a:t>
          </a:r>
        </a:p>
      </dsp:txBody>
      <dsp:txXfrm>
        <a:off x="394269" y="467519"/>
        <a:ext cx="1743181" cy="759162"/>
      </dsp:txXfrm>
    </dsp:sp>
    <dsp:sp modelId="{F1B64CA7-938F-4B73-9595-7BA3E9F58CA4}">
      <dsp:nvSpPr>
        <dsp:cNvPr id="0" name=""/>
        <dsp:cNvSpPr/>
      </dsp:nvSpPr>
      <dsp:spPr>
        <a:xfrm>
          <a:off x="2065778" y="14529"/>
          <a:ext cx="575412" cy="445762"/>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2065778" y="103681"/>
        <a:ext cx="441683" cy="267458"/>
      </dsp:txXfrm>
    </dsp:sp>
    <dsp:sp modelId="{0181AEED-0E55-4451-A246-58F106BA9CA1}">
      <dsp:nvSpPr>
        <dsp:cNvPr id="0" name=""/>
        <dsp:cNvSpPr/>
      </dsp:nvSpPr>
      <dsp:spPr>
        <a:xfrm>
          <a:off x="2880041" y="30920"/>
          <a:ext cx="1790419" cy="619470"/>
        </a:xfrm>
        <a:prstGeom prst="roundRect">
          <a:avLst>
            <a:gd name="adj" fmla="val 10000"/>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113792" tIns="113792" rIns="113792" bIns="60960" numCol="1" spcCol="1270" anchor="t" anchorCtr="0">
          <a:noAutofit/>
        </a:bodyPr>
        <a:lstStyle/>
        <a:p>
          <a:pPr lvl="0" algn="l" defTabSz="711200">
            <a:lnSpc>
              <a:spcPct val="90000"/>
            </a:lnSpc>
            <a:spcBef>
              <a:spcPct val="0"/>
            </a:spcBef>
            <a:spcAft>
              <a:spcPct val="35000"/>
            </a:spcAft>
          </a:pPr>
          <a:r>
            <a:rPr lang="zh-CN" altLang="en-US" sz="1600" kern="1200" dirty="0"/>
            <a:t>数据清洗</a:t>
          </a:r>
        </a:p>
      </dsp:txBody>
      <dsp:txXfrm>
        <a:off x="2880041" y="30920"/>
        <a:ext cx="1790419" cy="412980"/>
      </dsp:txXfrm>
    </dsp:sp>
    <dsp:sp modelId="{1D4DB2AE-16F1-49DF-98B6-13E48EBE43B4}">
      <dsp:nvSpPr>
        <dsp:cNvPr id="0" name=""/>
        <dsp:cNvSpPr/>
      </dsp:nvSpPr>
      <dsp:spPr>
        <a:xfrm>
          <a:off x="3246753" y="443900"/>
          <a:ext cx="1790419" cy="806400"/>
        </a:xfrm>
        <a:prstGeom prst="roundRect">
          <a:avLst>
            <a:gd name="adj" fmla="val 10000"/>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空缺值补全</a:t>
          </a:r>
        </a:p>
        <a:p>
          <a:pPr marL="114300" lvl="1" indent="-114300" algn="l" defTabSz="622300">
            <a:lnSpc>
              <a:spcPct val="90000"/>
            </a:lnSpc>
            <a:spcBef>
              <a:spcPct val="0"/>
            </a:spcBef>
            <a:spcAft>
              <a:spcPct val="15000"/>
            </a:spcAft>
            <a:buChar char="••"/>
          </a:pPr>
          <a:r>
            <a:rPr lang="zh-CN" altLang="en-US" sz="1400" kern="1200" dirty="0"/>
            <a:t>删除重要空缺数据</a:t>
          </a:r>
        </a:p>
      </dsp:txBody>
      <dsp:txXfrm>
        <a:off x="3270372" y="467519"/>
        <a:ext cx="1743181" cy="759162"/>
      </dsp:txXfrm>
    </dsp:sp>
    <dsp:sp modelId="{93C6DE5E-968A-4ACD-B0A2-D92FCE1EFC33}">
      <dsp:nvSpPr>
        <dsp:cNvPr id="0" name=""/>
        <dsp:cNvSpPr/>
      </dsp:nvSpPr>
      <dsp:spPr>
        <a:xfrm>
          <a:off x="4941882" y="14529"/>
          <a:ext cx="575412" cy="445762"/>
        </a:xfrm>
        <a:prstGeom prst="rightArrow">
          <a:avLst>
            <a:gd name="adj1" fmla="val 60000"/>
            <a:gd name="adj2" fmla="val 50000"/>
          </a:avLst>
        </a:prstGeom>
        <a:solidFill>
          <a:schemeClr val="accent5">
            <a:hueOff val="-9933876"/>
            <a:satOff val="39811"/>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CN" altLang="en-US" sz="1100" kern="1200"/>
        </a:p>
      </dsp:txBody>
      <dsp:txXfrm>
        <a:off x="4941882" y="103681"/>
        <a:ext cx="441683" cy="267458"/>
      </dsp:txXfrm>
    </dsp:sp>
    <dsp:sp modelId="{9E4B3084-4521-4BF6-85F5-D8B2E97C1E9B}">
      <dsp:nvSpPr>
        <dsp:cNvPr id="0" name=""/>
        <dsp:cNvSpPr/>
      </dsp:nvSpPr>
      <dsp:spPr>
        <a:xfrm>
          <a:off x="5756145" y="30920"/>
          <a:ext cx="1790419" cy="619470"/>
        </a:xfrm>
        <a:prstGeom prst="roundRect">
          <a:avLst>
            <a:gd name="adj" fmla="val 10000"/>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113792" tIns="113792" rIns="113792" bIns="60960" numCol="1" spcCol="1270" anchor="t" anchorCtr="0">
          <a:noAutofit/>
        </a:bodyPr>
        <a:lstStyle/>
        <a:p>
          <a:pPr lvl="0" algn="l" defTabSz="711200">
            <a:lnSpc>
              <a:spcPct val="90000"/>
            </a:lnSpc>
            <a:spcBef>
              <a:spcPct val="0"/>
            </a:spcBef>
            <a:spcAft>
              <a:spcPct val="35000"/>
            </a:spcAft>
          </a:pPr>
          <a:r>
            <a:rPr lang="zh-CN" altLang="en-US" sz="1600" kern="1200" dirty="0"/>
            <a:t>数据变换</a:t>
          </a:r>
        </a:p>
      </dsp:txBody>
      <dsp:txXfrm>
        <a:off x="5756145" y="30920"/>
        <a:ext cx="1790419" cy="412980"/>
      </dsp:txXfrm>
    </dsp:sp>
    <dsp:sp modelId="{6340DEB0-987A-4E3E-A4B0-EBCE990AB663}">
      <dsp:nvSpPr>
        <dsp:cNvPr id="0" name=""/>
        <dsp:cNvSpPr/>
      </dsp:nvSpPr>
      <dsp:spPr>
        <a:xfrm>
          <a:off x="6122857" y="443900"/>
          <a:ext cx="1790419" cy="806400"/>
        </a:xfrm>
        <a:prstGeom prst="roundRect">
          <a:avLst>
            <a:gd name="adj" fmla="val 10000"/>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新属性构造</a:t>
          </a:r>
        </a:p>
        <a:p>
          <a:pPr marL="114300" lvl="1" indent="-114300" algn="l" defTabSz="622300">
            <a:lnSpc>
              <a:spcPct val="90000"/>
            </a:lnSpc>
            <a:spcBef>
              <a:spcPct val="0"/>
            </a:spcBef>
            <a:spcAft>
              <a:spcPct val="15000"/>
            </a:spcAft>
            <a:buChar char="••"/>
          </a:pPr>
          <a:r>
            <a:rPr lang="zh-CN" altLang="en-US" sz="1400" kern="1200" dirty="0"/>
            <a:t>样本归一化</a:t>
          </a:r>
        </a:p>
      </dsp:txBody>
      <dsp:txXfrm>
        <a:off x="6146476" y="467519"/>
        <a:ext cx="1743181" cy="75916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数据采集和存储</a:t>
          </a:r>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数据驱动的机器学习</a:t>
          </a:r>
          <a:r>
            <a:rPr lang="en-US" altLang="zh-CN" sz="2400" kern="1200" dirty="0"/>
            <a:t>/</a:t>
          </a:r>
          <a:r>
            <a:rPr lang="zh-CN" altLang="en-US" sz="2400" kern="1200" dirty="0"/>
            <a:t>数据挖掘算法研究</a:t>
          </a:r>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34115" y="2665376"/>
          <a:ext cx="5346618" cy="1439079"/>
        </a:xfrm>
        <a:prstGeom prst="rect">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35560" rIns="35560" bIns="35560" numCol="1" spcCol="1270" anchor="t" anchorCtr="0">
          <a:noAutofit/>
        </a:bodyPr>
        <a:lstStyle/>
        <a:p>
          <a:pPr lvl="0" algn="l" defTabSz="622300">
            <a:lnSpc>
              <a:spcPct val="90000"/>
            </a:lnSpc>
            <a:spcBef>
              <a:spcPct val="0"/>
            </a:spcBef>
            <a:spcAft>
              <a:spcPct val="35000"/>
            </a:spcAft>
          </a:pPr>
          <a:r>
            <a:rPr lang="zh-CN" altLang="en-US" sz="1400" b="1" kern="1200" dirty="0">
              <a:solidFill>
                <a:srgbClr val="FFFF00"/>
              </a:solidFill>
            </a:rPr>
            <a:t>面向高温合金的机器学习方法及其应用</a:t>
          </a:r>
        </a:p>
        <a:p>
          <a:pPr marL="114300" lvl="1" indent="-114300" algn="l" defTabSz="622300">
            <a:lnSpc>
              <a:spcPct val="90000"/>
            </a:lnSpc>
            <a:spcBef>
              <a:spcPct val="0"/>
            </a:spcBef>
            <a:spcAft>
              <a:spcPct val="15000"/>
            </a:spcAft>
            <a:buChar char="••"/>
          </a:pPr>
          <a:r>
            <a:rPr lang="zh-CN" altLang="en-US" sz="1400" b="1" kern="1200" dirty="0">
              <a:solidFill>
                <a:schemeClr val="bg1">
                  <a:lumMod val="65000"/>
                </a:schemeClr>
              </a:solidFill>
            </a:rPr>
            <a:t>性能预测方法研究</a:t>
          </a:r>
        </a:p>
        <a:p>
          <a:pPr marL="114300" lvl="1" indent="-114300" algn="l" defTabSz="622300">
            <a:lnSpc>
              <a:spcPct val="90000"/>
            </a:lnSpc>
            <a:spcBef>
              <a:spcPct val="0"/>
            </a:spcBef>
            <a:spcAft>
              <a:spcPct val="15000"/>
            </a:spcAft>
            <a:buChar char="••"/>
          </a:pPr>
          <a:r>
            <a:rPr lang="zh-CN" altLang="en-US" sz="1400" b="1" kern="1200" dirty="0">
              <a:solidFill>
                <a:srgbClr val="FFFF00"/>
              </a:solidFill>
            </a:rPr>
            <a:t>基于主动学习的多层级交互式特征分析方法研究</a:t>
          </a:r>
        </a:p>
        <a:p>
          <a:pPr marL="114300" lvl="2" indent="-57150" algn="l" defTabSz="466725">
            <a:lnSpc>
              <a:spcPct val="90000"/>
            </a:lnSpc>
            <a:spcBef>
              <a:spcPct val="0"/>
            </a:spcBef>
            <a:spcAft>
              <a:spcPct val="15000"/>
            </a:spcAft>
            <a:buChar char="••"/>
          </a:pPr>
          <a:r>
            <a:rPr lang="zh-CN" altLang="en-US" sz="1050" b="1" kern="1200" dirty="0">
              <a:solidFill>
                <a:srgbClr val="FFFF00"/>
              </a:solidFill>
            </a:rPr>
            <a:t>在蠕变新数据中的应用</a:t>
          </a:r>
        </a:p>
      </dsp:txBody>
      <dsp:txXfrm>
        <a:off x="1134115" y="2665376"/>
        <a:ext cx="5346618" cy="1439079"/>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C615E8EF-F115-4B9F-94CA-F844E80083D2}">
      <dsp:nvSpPr>
        <dsp:cNvPr id="0" name=""/>
        <dsp:cNvSpPr/>
      </dsp:nvSpPr>
      <dsp:spPr>
        <a:xfrm>
          <a:off x="619469" y="4231310"/>
          <a:ext cx="5890779"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61133-6317-42B1-B159-5E6466D19DFA}">
      <dsp:nvSpPr>
        <dsp:cNvPr id="0" name=""/>
        <dsp:cNvSpPr/>
      </dsp:nvSpPr>
      <dsp:spPr>
        <a:xfrm>
          <a:off x="161320" y="221569"/>
          <a:ext cx="1281511" cy="1281511"/>
        </a:xfrm>
        <a:prstGeom prst="blockArc">
          <a:avLst>
            <a:gd name="adj1" fmla="val 11880000"/>
            <a:gd name="adj2" fmla="val 16200000"/>
            <a:gd name="adj3" fmla="val 4639"/>
          </a:avLst>
        </a:prstGeom>
        <a:solidFill>
          <a:schemeClr val="accent5">
            <a:hueOff val="-9933876"/>
            <a:satOff val="39811"/>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FB7942C-2A36-47D2-8A6D-979AE590B49B}">
      <dsp:nvSpPr>
        <dsp:cNvPr id="0" name=""/>
        <dsp:cNvSpPr/>
      </dsp:nvSpPr>
      <dsp:spPr>
        <a:xfrm>
          <a:off x="161320" y="221569"/>
          <a:ext cx="1281511" cy="1281511"/>
        </a:xfrm>
        <a:prstGeom prst="blockArc">
          <a:avLst>
            <a:gd name="adj1" fmla="val 7560000"/>
            <a:gd name="adj2" fmla="val 11880000"/>
            <a:gd name="adj3" fmla="val 4639"/>
          </a:avLst>
        </a:prstGeom>
        <a:solidFill>
          <a:schemeClr val="accent5">
            <a:hueOff val="-7450407"/>
            <a:satOff val="29858"/>
            <a:lumOff val="647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46DEA03-1C15-497B-B069-84FC88716F6F}">
      <dsp:nvSpPr>
        <dsp:cNvPr id="0" name=""/>
        <dsp:cNvSpPr/>
      </dsp:nvSpPr>
      <dsp:spPr>
        <a:xfrm>
          <a:off x="161320" y="221569"/>
          <a:ext cx="1281511" cy="1281511"/>
        </a:xfrm>
        <a:prstGeom prst="blockArc">
          <a:avLst>
            <a:gd name="adj1" fmla="val 3240000"/>
            <a:gd name="adj2" fmla="val 7560000"/>
            <a:gd name="adj3" fmla="val 4639"/>
          </a:avLst>
        </a:prstGeom>
        <a:solidFill>
          <a:schemeClr val="accent5">
            <a:hueOff val="-4966938"/>
            <a:satOff val="19906"/>
            <a:lumOff val="431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B0863EE-CAF7-4726-A39C-624B18079FB1}">
      <dsp:nvSpPr>
        <dsp:cNvPr id="0" name=""/>
        <dsp:cNvSpPr/>
      </dsp:nvSpPr>
      <dsp:spPr>
        <a:xfrm>
          <a:off x="161320" y="221569"/>
          <a:ext cx="1281511" cy="1281511"/>
        </a:xfrm>
        <a:prstGeom prst="blockArc">
          <a:avLst>
            <a:gd name="adj1" fmla="val 20520000"/>
            <a:gd name="adj2" fmla="val 3240000"/>
            <a:gd name="adj3" fmla="val 4639"/>
          </a:avLst>
        </a:prstGeom>
        <a:solidFill>
          <a:schemeClr val="accent5">
            <a:hueOff val="-2483469"/>
            <a:satOff val="9953"/>
            <a:lumOff val="215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E8A46A3-FEA9-43A6-AF59-3B1111B88F1F}">
      <dsp:nvSpPr>
        <dsp:cNvPr id="0" name=""/>
        <dsp:cNvSpPr/>
      </dsp:nvSpPr>
      <dsp:spPr>
        <a:xfrm>
          <a:off x="161320" y="221569"/>
          <a:ext cx="1281511" cy="1281511"/>
        </a:xfrm>
        <a:prstGeom prst="blockArc">
          <a:avLst>
            <a:gd name="adj1" fmla="val 16200000"/>
            <a:gd name="adj2" fmla="val 20520000"/>
            <a:gd name="adj3" fmla="val 463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BE46D69-316A-4A66-A2B7-94AAEAF8BAC2}">
      <dsp:nvSpPr>
        <dsp:cNvPr id="0" name=""/>
        <dsp:cNvSpPr/>
      </dsp:nvSpPr>
      <dsp:spPr>
        <a:xfrm>
          <a:off x="507172" y="567421"/>
          <a:ext cx="589808" cy="589808"/>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zh-CN" altLang="en-US" sz="1200" kern="1200" dirty="0"/>
            <a:t>蠕变性能</a:t>
          </a:r>
        </a:p>
      </dsp:txBody>
      <dsp:txXfrm>
        <a:off x="593547" y="653796"/>
        <a:ext cx="417058" cy="417058"/>
      </dsp:txXfrm>
    </dsp:sp>
    <dsp:sp modelId="{517ABFBA-4E0D-4BE7-B229-3797C115DB4D}">
      <dsp:nvSpPr>
        <dsp:cNvPr id="0" name=""/>
        <dsp:cNvSpPr/>
      </dsp:nvSpPr>
      <dsp:spPr>
        <a:xfrm>
          <a:off x="595643" y="30000"/>
          <a:ext cx="412865" cy="41286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zh-CN" altLang="en-US" sz="700" kern="1200" dirty="0"/>
            <a:t>成分</a:t>
          </a:r>
        </a:p>
      </dsp:txBody>
      <dsp:txXfrm>
        <a:off x="656106" y="90463"/>
        <a:ext cx="291939" cy="291939"/>
      </dsp:txXfrm>
    </dsp:sp>
    <dsp:sp modelId="{331B85EC-7C50-4F61-806E-5DC3B2D805D8}">
      <dsp:nvSpPr>
        <dsp:cNvPr id="0" name=""/>
        <dsp:cNvSpPr/>
      </dsp:nvSpPr>
      <dsp:spPr>
        <a:xfrm>
          <a:off x="1190902" y="462481"/>
          <a:ext cx="412865" cy="412865"/>
        </a:xfrm>
        <a:prstGeom prst="ellipse">
          <a:avLst/>
        </a:prstGeom>
        <a:solidFill>
          <a:schemeClr val="accent5">
            <a:hueOff val="-2483469"/>
            <a:satOff val="9953"/>
            <a:lumOff val="21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zh-CN" altLang="en-US" sz="700" kern="1200" dirty="0"/>
            <a:t>应力</a:t>
          </a:r>
        </a:p>
      </dsp:txBody>
      <dsp:txXfrm>
        <a:off x="1251365" y="522944"/>
        <a:ext cx="291939" cy="291939"/>
      </dsp:txXfrm>
    </dsp:sp>
    <dsp:sp modelId="{8FF77C59-D311-4785-BA98-C48284A4260C}">
      <dsp:nvSpPr>
        <dsp:cNvPr id="0" name=""/>
        <dsp:cNvSpPr/>
      </dsp:nvSpPr>
      <dsp:spPr>
        <a:xfrm>
          <a:off x="963534" y="1162250"/>
          <a:ext cx="412865" cy="412865"/>
        </a:xfrm>
        <a:prstGeom prst="ellipse">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zh-CN" altLang="en-US" sz="700" kern="1200" dirty="0"/>
            <a:t>晶格错配度</a:t>
          </a:r>
        </a:p>
      </dsp:txBody>
      <dsp:txXfrm>
        <a:off x="1023997" y="1222713"/>
        <a:ext cx="291939" cy="291939"/>
      </dsp:txXfrm>
    </dsp:sp>
    <dsp:sp modelId="{63BBFADA-00AA-4C15-BB20-06DBBDBCCF18}">
      <dsp:nvSpPr>
        <dsp:cNvPr id="0" name=""/>
        <dsp:cNvSpPr/>
      </dsp:nvSpPr>
      <dsp:spPr>
        <a:xfrm>
          <a:off x="227753" y="1162250"/>
          <a:ext cx="412865" cy="412865"/>
        </a:xfrm>
        <a:prstGeom prst="ellipse">
          <a:avLst/>
        </a:prstGeom>
        <a:solidFill>
          <a:schemeClr val="accent5">
            <a:hueOff val="-7450407"/>
            <a:satOff val="29858"/>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zh-CN" altLang="en-US" sz="700" kern="1200" dirty="0"/>
            <a:t>温度</a:t>
          </a:r>
        </a:p>
      </dsp:txBody>
      <dsp:txXfrm>
        <a:off x="288216" y="1222713"/>
        <a:ext cx="291939" cy="291939"/>
      </dsp:txXfrm>
    </dsp:sp>
    <dsp:sp modelId="{8648740D-CCC2-4679-AEEC-78FD69374AE9}">
      <dsp:nvSpPr>
        <dsp:cNvPr id="0" name=""/>
        <dsp:cNvSpPr/>
      </dsp:nvSpPr>
      <dsp:spPr>
        <a:xfrm>
          <a:off x="384" y="462481"/>
          <a:ext cx="412865" cy="412865"/>
        </a:xfrm>
        <a:prstGeom prst="ellipse">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zh-CN" altLang="en-US" sz="700" kern="1200" dirty="0"/>
            <a:t>其他</a:t>
          </a:r>
        </a:p>
      </dsp:txBody>
      <dsp:txXfrm>
        <a:off x="60847" y="522944"/>
        <a:ext cx="291939" cy="29193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DCD990-7A02-461C-883B-D27B5B41462D}">
      <dsp:nvSpPr>
        <dsp:cNvPr id="0" name=""/>
        <dsp:cNvSpPr/>
      </dsp:nvSpPr>
      <dsp:spPr>
        <a:xfrm>
          <a:off x="0" y="0"/>
          <a:ext cx="7920880"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36D39AD6-ADFC-46A2-A03E-165FC36293F3}">
      <dsp:nvSpPr>
        <dsp:cNvPr id="0" name=""/>
        <dsp:cNvSpPr/>
      </dsp:nvSpPr>
      <dsp:spPr>
        <a:xfrm>
          <a:off x="0" y="2637"/>
          <a:ext cx="1156020" cy="5395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kern="1200" dirty="0"/>
            <a:t>与领域专家确定学习目标与研究问题</a:t>
          </a:r>
        </a:p>
      </dsp:txBody>
      <dsp:txXfrm>
        <a:off x="0" y="2637"/>
        <a:ext cx="1156020" cy="5395325"/>
      </dsp:txXfrm>
    </dsp:sp>
    <dsp:sp modelId="{CCDC6E1A-031D-4C23-826B-BEBC9656ACA0}">
      <dsp:nvSpPr>
        <dsp:cNvPr id="0" name=""/>
        <dsp:cNvSpPr/>
      </dsp:nvSpPr>
      <dsp:spPr>
        <a:xfrm>
          <a:off x="2007425" y="25557"/>
          <a:ext cx="5770575" cy="1016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altLang="zh-CN" sz="1400" kern="1200" dirty="0"/>
            <a:t>1</a:t>
          </a:r>
          <a:r>
            <a:rPr lang="zh-CN" altLang="en-US" sz="1400" kern="1200" dirty="0"/>
            <a:t>、通过检索更多的文献</a:t>
          </a:r>
          <a:r>
            <a:rPr lang="en-US" altLang="zh-CN" sz="1400" kern="1200" dirty="0"/>
            <a:t>/</a:t>
          </a:r>
          <a:r>
            <a:rPr lang="zh-CN" altLang="en-US" sz="1400" kern="1200" dirty="0"/>
            <a:t>专利、计算和实验获得更多的数据，提高数据的质和量，从而保证机器学习</a:t>
          </a:r>
          <a:r>
            <a:rPr lang="en-US" altLang="zh-CN" sz="1400" kern="1200" dirty="0"/>
            <a:t>/</a:t>
          </a:r>
          <a:r>
            <a:rPr lang="zh-CN" altLang="en-US" sz="1400" kern="1200" dirty="0"/>
            <a:t>数据挖掘方法分析结果的正确性和可信</a:t>
          </a:r>
          <a:r>
            <a:rPr lang="zh-CN" altLang="en-US" sz="1400" kern="1200" dirty="0" smtClean="0"/>
            <a:t>性；</a:t>
          </a:r>
          <a:endParaRPr lang="en-US" altLang="zh-CN" sz="1400" kern="1200" dirty="0" smtClean="0"/>
        </a:p>
        <a:p>
          <a:pPr lvl="0" algn="l" defTabSz="622300">
            <a:lnSpc>
              <a:spcPct val="90000"/>
            </a:lnSpc>
            <a:spcBef>
              <a:spcPct val="0"/>
            </a:spcBef>
            <a:spcAft>
              <a:spcPct val="35000"/>
            </a:spcAft>
          </a:pPr>
          <a:r>
            <a:rPr lang="en-US" altLang="zh-CN" sz="1400" kern="1200" dirty="0" smtClean="0"/>
            <a:t>2</a:t>
          </a:r>
          <a:r>
            <a:rPr lang="zh-CN" altLang="en-US" sz="1400" kern="1200" dirty="0" smtClean="0"/>
            <a:t>、实现多源数据的融合并存储至数据库中。</a:t>
          </a:r>
          <a:endParaRPr lang="en-US" altLang="zh-CN" sz="1400" kern="1200" dirty="0"/>
        </a:p>
      </dsp:txBody>
      <dsp:txXfrm>
        <a:off x="2007425" y="25557"/>
        <a:ext cx="5770575" cy="1016892"/>
      </dsp:txXfrm>
    </dsp:sp>
    <dsp:sp modelId="{CC3DD0CB-7193-4ADC-8243-C0DD063AEAF2}">
      <dsp:nvSpPr>
        <dsp:cNvPr id="0" name=""/>
        <dsp:cNvSpPr/>
      </dsp:nvSpPr>
      <dsp:spPr>
        <a:xfrm>
          <a:off x="1156020" y="1070374"/>
          <a:ext cx="6336704" cy="0"/>
        </a:xfrm>
        <a:prstGeom prst="line">
          <a:avLst/>
        </a:prstGeom>
        <a:solidFill>
          <a:schemeClr val="accent2">
            <a:hueOff val="0"/>
            <a:satOff val="0"/>
            <a:lumOff val="0"/>
            <a:alphaOff val="0"/>
          </a:schemeClr>
        </a:solidFill>
        <a:ln w="25400" cap="flat" cmpd="sng" algn="ctr">
          <a:solidFill>
            <a:schemeClr val="accent2">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82B9E5D6-B9BD-4B92-B1FE-FB0E8314D79C}">
      <dsp:nvSpPr>
        <dsp:cNvPr id="0" name=""/>
        <dsp:cNvSpPr/>
      </dsp:nvSpPr>
      <dsp:spPr>
        <a:xfrm>
          <a:off x="2016193" y="1133136"/>
          <a:ext cx="5672581" cy="1016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zh-CN" altLang="en-US" sz="1400" kern="1200" dirty="0" smtClean="0"/>
            <a:t>在数据</a:t>
          </a:r>
          <a:r>
            <a:rPr lang="zh-CN" altLang="en-US" sz="1400" kern="1200" dirty="0"/>
            <a:t>驱动下，研究面向高温合金的机器学习</a:t>
          </a:r>
          <a:r>
            <a:rPr lang="en-US" altLang="zh-CN" sz="1400" kern="1200" dirty="0"/>
            <a:t>/</a:t>
          </a:r>
          <a:r>
            <a:rPr lang="zh-CN" altLang="en-US" sz="1400" kern="1200" dirty="0"/>
            <a:t>数据挖掘方法，并将其分析结果与领域专家的研究成果相结合，不断改进和完善学习模型，从而提高分析结果的正确性和实用性；</a:t>
          </a:r>
          <a:endParaRPr lang="en-US" altLang="zh-CN" sz="1400" kern="1200" dirty="0"/>
        </a:p>
      </dsp:txBody>
      <dsp:txXfrm>
        <a:off x="2016193" y="1133136"/>
        <a:ext cx="5672581" cy="1016892"/>
      </dsp:txXfrm>
    </dsp:sp>
    <dsp:sp modelId="{36304FD3-E8FD-4FE5-BF60-6D89B3954A05}">
      <dsp:nvSpPr>
        <dsp:cNvPr id="0" name=""/>
        <dsp:cNvSpPr/>
      </dsp:nvSpPr>
      <dsp:spPr>
        <a:xfrm>
          <a:off x="1156020" y="2138111"/>
          <a:ext cx="6336704" cy="0"/>
        </a:xfrm>
        <a:prstGeom prst="line">
          <a:avLst/>
        </a:prstGeom>
        <a:solidFill>
          <a:schemeClr val="accent2">
            <a:hueOff val="0"/>
            <a:satOff val="0"/>
            <a:lumOff val="0"/>
            <a:alphaOff val="0"/>
          </a:schemeClr>
        </a:solidFill>
        <a:ln w="25400" cap="flat" cmpd="sng" algn="ctr">
          <a:solidFill>
            <a:schemeClr val="accent2">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E98496F2-4D49-4C87-9C6D-FC3C218D6679}">
      <dsp:nvSpPr>
        <dsp:cNvPr id="0" name=""/>
        <dsp:cNvSpPr/>
      </dsp:nvSpPr>
      <dsp:spPr>
        <a:xfrm>
          <a:off x="2016255" y="2249318"/>
          <a:ext cx="5615625" cy="1016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zh-CN" altLang="en-US" sz="1400" kern="1200" dirty="0" smtClean="0"/>
            <a:t>采</a:t>
          </a:r>
          <a:r>
            <a:rPr lang="zh-CN" altLang="en-US" sz="1400" kern="1200" dirty="0"/>
            <a:t>用规则抽取</a:t>
          </a:r>
          <a:r>
            <a:rPr lang="en-US" altLang="zh-CN" sz="1400" kern="1200" dirty="0"/>
            <a:t>/</a:t>
          </a:r>
          <a:r>
            <a:rPr lang="zh-CN" altLang="en-US" sz="1400" kern="1200" dirty="0"/>
            <a:t>数据可视化等方法与技术对分析结果进行再处理，并和领域研究成果相结合，提高分析结果的可理解性和可用性；</a:t>
          </a:r>
          <a:endParaRPr lang="en-US" altLang="zh-CN" sz="1400" kern="1200" dirty="0"/>
        </a:p>
      </dsp:txBody>
      <dsp:txXfrm>
        <a:off x="2016255" y="2249318"/>
        <a:ext cx="5615625" cy="1016892"/>
      </dsp:txXfrm>
    </dsp:sp>
    <dsp:sp modelId="{C027F768-BF18-4F14-AFCB-297FF048E7F9}">
      <dsp:nvSpPr>
        <dsp:cNvPr id="0" name=""/>
        <dsp:cNvSpPr/>
      </dsp:nvSpPr>
      <dsp:spPr>
        <a:xfrm>
          <a:off x="1156020" y="3205848"/>
          <a:ext cx="6336704" cy="0"/>
        </a:xfrm>
        <a:prstGeom prst="line">
          <a:avLst/>
        </a:prstGeom>
        <a:solidFill>
          <a:schemeClr val="accent2">
            <a:hueOff val="0"/>
            <a:satOff val="0"/>
            <a:lumOff val="0"/>
            <a:alphaOff val="0"/>
          </a:schemeClr>
        </a:solidFill>
        <a:ln w="25400" cap="flat" cmpd="sng" algn="ctr">
          <a:solidFill>
            <a:schemeClr val="accent2">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406FE150-9AD7-4520-BC0B-65F5BCC2106F}">
      <dsp:nvSpPr>
        <dsp:cNvPr id="0" name=""/>
        <dsp:cNvSpPr/>
      </dsp:nvSpPr>
      <dsp:spPr>
        <a:xfrm>
          <a:off x="2016255" y="3272017"/>
          <a:ext cx="5599210" cy="1016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altLang="zh-CN" sz="1400" b="1" kern="1200" dirty="0" smtClean="0">
              <a:solidFill>
                <a:srgbClr val="FF0000"/>
              </a:solidFill>
            </a:rPr>
            <a:t>1</a:t>
          </a:r>
          <a:r>
            <a:rPr lang="zh-CN" altLang="en-US" sz="1400" b="1" kern="1200" dirty="0" smtClean="0">
              <a:solidFill>
                <a:srgbClr val="FF0000"/>
              </a:solidFill>
            </a:rPr>
            <a:t>、蠕变解析式：</a:t>
          </a:r>
          <a:r>
            <a:rPr lang="zh-CN" altLang="en-US" sz="1400" kern="1200" dirty="0" smtClean="0"/>
            <a:t>针</a:t>
          </a:r>
          <a:r>
            <a:rPr lang="zh-CN" altLang="en-US" sz="1400" kern="1200" dirty="0"/>
            <a:t>对韩国文献蠕变解析式的中温限制等缺陷对解析式内容进行改进，结合机器学习的方法对拟合参量</a:t>
          </a:r>
          <a:r>
            <a:rPr lang="en-US" altLang="zh-CN" sz="1400" kern="1200" dirty="0"/>
            <a:t>A1</a:t>
          </a:r>
          <a:r>
            <a:rPr lang="zh-CN" altLang="en-US" sz="1400" kern="1200" dirty="0"/>
            <a:t>、</a:t>
          </a:r>
          <a:r>
            <a:rPr lang="en-US" altLang="zh-CN" sz="1400" kern="1200" dirty="0"/>
            <a:t>A2</a:t>
          </a:r>
          <a:r>
            <a:rPr lang="zh-CN" altLang="en-US" sz="1400" kern="1200" dirty="0"/>
            <a:t>进行估计</a:t>
          </a:r>
          <a:r>
            <a:rPr lang="zh-CN" altLang="en-US" sz="1400" kern="1200" dirty="0" smtClean="0"/>
            <a:t>；</a:t>
          </a:r>
          <a:endParaRPr lang="en-US" altLang="zh-CN" sz="1400" kern="1200" dirty="0" smtClean="0"/>
        </a:p>
        <a:p>
          <a:pPr lvl="0" algn="l" defTabSz="622300">
            <a:lnSpc>
              <a:spcPct val="90000"/>
            </a:lnSpc>
            <a:spcBef>
              <a:spcPct val="0"/>
            </a:spcBef>
            <a:spcAft>
              <a:spcPct val="35000"/>
            </a:spcAft>
          </a:pPr>
          <a:r>
            <a:rPr lang="en-US" altLang="zh-CN" sz="1400" b="1" kern="1200" dirty="0" smtClean="0">
              <a:solidFill>
                <a:srgbClr val="FF0000"/>
              </a:solidFill>
            </a:rPr>
            <a:t>2</a:t>
          </a:r>
          <a:r>
            <a:rPr lang="zh-CN" altLang="en-US" sz="1400" b="1" kern="1200" dirty="0" smtClean="0">
              <a:solidFill>
                <a:srgbClr val="FF0000"/>
              </a:solidFill>
            </a:rPr>
            <a:t>、科学数据关联分析</a:t>
          </a:r>
          <a:r>
            <a:rPr lang="zh-CN" altLang="en-US" sz="1400" kern="1200" dirty="0" smtClean="0"/>
            <a:t>：针对采集的文献以及文献包含的数据的特点，将利用知识图谱、数据溯源、统计分析和数据可视化、关联数据（</a:t>
          </a:r>
          <a:r>
            <a:rPr lang="en-US" altLang="zh-CN" sz="1400" kern="1200" dirty="0" smtClean="0"/>
            <a:t>Linked Data</a:t>
          </a:r>
          <a:r>
            <a:rPr lang="zh-CN" altLang="en-US" sz="1400" kern="1200" dirty="0" smtClean="0"/>
            <a:t>）等技术和方法深入挖掘科学数据中各类数据资源对象的语义内涵和关联关系，从最初探索高温合金数据中属性与属性、属性与性能之间的关联关系上升到挖掘科学数据资源之间的关联关系。</a:t>
          </a:r>
          <a:endParaRPr lang="en-US" altLang="zh-CN" sz="1400" kern="1200" dirty="0" smtClean="0"/>
        </a:p>
      </dsp:txBody>
      <dsp:txXfrm>
        <a:off x="2016255" y="3272017"/>
        <a:ext cx="5599210" cy="1016892"/>
      </dsp:txXfrm>
    </dsp:sp>
    <dsp:sp modelId="{267E378E-358A-4C0B-9310-318BAFE769BE}">
      <dsp:nvSpPr>
        <dsp:cNvPr id="0" name=""/>
        <dsp:cNvSpPr/>
      </dsp:nvSpPr>
      <dsp:spPr>
        <a:xfrm>
          <a:off x="1152155" y="5014429"/>
          <a:ext cx="6336704" cy="0"/>
        </a:xfrm>
        <a:prstGeom prst="line">
          <a:avLst/>
        </a:prstGeom>
        <a:solidFill>
          <a:schemeClr val="accent2">
            <a:hueOff val="0"/>
            <a:satOff val="0"/>
            <a:lumOff val="0"/>
            <a:alphaOff val="0"/>
          </a:schemeClr>
        </a:solidFill>
        <a:ln w="25400" cap="flat" cmpd="sng" algn="ctr">
          <a:solidFill>
            <a:schemeClr val="accent2">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672CCEA2-B5CC-4F92-BAEF-58DC4383A4E8}">
      <dsp:nvSpPr>
        <dsp:cNvPr id="0" name=""/>
        <dsp:cNvSpPr/>
      </dsp:nvSpPr>
      <dsp:spPr>
        <a:xfrm>
          <a:off x="1274833" y="4324430"/>
          <a:ext cx="6217890" cy="1016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endParaRPr lang="en-US" altLang="zh-CN" sz="1400" kern="1200" dirty="0" smtClean="0"/>
        </a:p>
      </dsp:txBody>
      <dsp:txXfrm>
        <a:off x="1274833" y="4324430"/>
        <a:ext cx="6217890" cy="1016892"/>
      </dsp:txXfrm>
    </dsp:sp>
    <dsp:sp modelId="{3F026205-C2D6-454E-92E7-E7F7D949193A}">
      <dsp:nvSpPr>
        <dsp:cNvPr id="0" name=""/>
        <dsp:cNvSpPr/>
      </dsp:nvSpPr>
      <dsp:spPr>
        <a:xfrm>
          <a:off x="1152155" y="5014430"/>
          <a:ext cx="6336704" cy="0"/>
        </a:xfrm>
        <a:prstGeom prst="line">
          <a:avLst/>
        </a:prstGeom>
        <a:solidFill>
          <a:schemeClr val="accent2">
            <a:hueOff val="0"/>
            <a:satOff val="0"/>
            <a:lumOff val="0"/>
            <a:alphaOff val="0"/>
          </a:schemeClr>
        </a:solidFill>
        <a:ln w="25400" cap="flat" cmpd="sng" algn="ctr">
          <a:solidFill>
            <a:schemeClr val="accent2">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1C7C5F-26DF-4786-B470-3ADC5868A24E}">
      <dsp:nvSpPr>
        <dsp:cNvPr id="0" name=""/>
        <dsp:cNvSpPr/>
      </dsp:nvSpPr>
      <dsp:spPr>
        <a:xfrm>
          <a:off x="1023895" y="19426"/>
          <a:ext cx="1010194" cy="1010194"/>
        </a:xfrm>
        <a:prstGeom prst="ellipse">
          <a:avLst/>
        </a:prstGeom>
        <a:solidFill>
          <a:schemeClr val="accent5">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lvl="0" algn="l" defTabSz="400050">
            <a:lnSpc>
              <a:spcPct val="90000"/>
            </a:lnSpc>
            <a:spcBef>
              <a:spcPct val="0"/>
            </a:spcBef>
            <a:spcAft>
              <a:spcPct val="35000"/>
            </a:spcAft>
          </a:pPr>
          <a:r>
            <a:rPr lang="zh-CN" altLang="en-US" sz="900" kern="1200" dirty="0"/>
            <a:t>文献</a:t>
          </a:r>
        </a:p>
        <a:p>
          <a:pPr marL="57150" lvl="1" indent="-57150" algn="l" defTabSz="311150">
            <a:lnSpc>
              <a:spcPct val="90000"/>
            </a:lnSpc>
            <a:spcBef>
              <a:spcPct val="0"/>
            </a:spcBef>
            <a:spcAft>
              <a:spcPct val="15000"/>
            </a:spcAft>
            <a:buChar char="••"/>
          </a:pPr>
          <a:endParaRPr lang="zh-CN" altLang="en-US" sz="700" kern="1200" dirty="0"/>
        </a:p>
      </dsp:txBody>
      <dsp:txXfrm>
        <a:off x="1140456" y="155414"/>
        <a:ext cx="777072" cy="320542"/>
      </dsp:txXfrm>
    </dsp:sp>
    <dsp:sp modelId="{2DCFACB0-A485-4C79-B84A-BCB7AE6FEC3E}">
      <dsp:nvSpPr>
        <dsp:cNvPr id="0" name=""/>
        <dsp:cNvSpPr/>
      </dsp:nvSpPr>
      <dsp:spPr>
        <a:xfrm>
          <a:off x="1470712" y="466243"/>
          <a:ext cx="1010194" cy="1010194"/>
        </a:xfrm>
        <a:prstGeom prst="ellipse">
          <a:avLst/>
        </a:prstGeom>
        <a:solidFill>
          <a:schemeClr val="accent5">
            <a:alpha val="50000"/>
            <a:hueOff val="-3311292"/>
            <a:satOff val="13270"/>
            <a:lumOff val="28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lvl="0" algn="l" defTabSz="400050">
            <a:lnSpc>
              <a:spcPct val="90000"/>
            </a:lnSpc>
            <a:spcBef>
              <a:spcPct val="0"/>
            </a:spcBef>
            <a:spcAft>
              <a:spcPct val="35000"/>
            </a:spcAft>
          </a:pPr>
          <a:r>
            <a:rPr lang="zh-CN" altLang="en-US" sz="900" kern="1200" dirty="0"/>
            <a:t>数据</a:t>
          </a:r>
        </a:p>
        <a:p>
          <a:pPr marL="57150" lvl="1" indent="-57150" algn="l" defTabSz="311150">
            <a:lnSpc>
              <a:spcPct val="90000"/>
            </a:lnSpc>
            <a:spcBef>
              <a:spcPct val="0"/>
            </a:spcBef>
            <a:spcAft>
              <a:spcPct val="15000"/>
            </a:spcAft>
            <a:buChar char="••"/>
          </a:pPr>
          <a:endParaRPr lang="zh-CN" altLang="en-US" sz="700" kern="1200"/>
        </a:p>
      </dsp:txBody>
      <dsp:txXfrm>
        <a:off x="2014663" y="582804"/>
        <a:ext cx="388536" cy="777072"/>
      </dsp:txXfrm>
    </dsp:sp>
    <dsp:sp modelId="{A9E12AAB-03B9-4C6F-A61C-DA0042C9EA42}">
      <dsp:nvSpPr>
        <dsp:cNvPr id="0" name=""/>
        <dsp:cNvSpPr/>
      </dsp:nvSpPr>
      <dsp:spPr>
        <a:xfrm>
          <a:off x="1023895" y="913060"/>
          <a:ext cx="1010194" cy="1010194"/>
        </a:xfrm>
        <a:prstGeom prst="ellipse">
          <a:avLst/>
        </a:prstGeom>
        <a:solidFill>
          <a:schemeClr val="accent5">
            <a:alpha val="50000"/>
            <a:hueOff val="-6622584"/>
            <a:satOff val="26541"/>
            <a:lumOff val="57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lvl="0" algn="l" defTabSz="400050">
            <a:lnSpc>
              <a:spcPct val="90000"/>
            </a:lnSpc>
            <a:spcBef>
              <a:spcPct val="0"/>
            </a:spcBef>
            <a:spcAft>
              <a:spcPct val="35000"/>
            </a:spcAft>
          </a:pPr>
          <a:r>
            <a:rPr lang="zh-CN" altLang="en-US" sz="900" kern="1200" dirty="0"/>
            <a:t>计算方法</a:t>
          </a:r>
        </a:p>
        <a:p>
          <a:pPr marL="57150" lvl="1" indent="-57150" algn="l" defTabSz="311150">
            <a:lnSpc>
              <a:spcPct val="90000"/>
            </a:lnSpc>
            <a:spcBef>
              <a:spcPct val="0"/>
            </a:spcBef>
            <a:spcAft>
              <a:spcPct val="15000"/>
            </a:spcAft>
            <a:buChar char="••"/>
          </a:pPr>
          <a:endParaRPr lang="zh-CN" altLang="en-US" sz="700" kern="1200"/>
        </a:p>
      </dsp:txBody>
      <dsp:txXfrm>
        <a:off x="1140456" y="1466724"/>
        <a:ext cx="777072" cy="320542"/>
      </dsp:txXfrm>
    </dsp:sp>
    <dsp:sp modelId="{E22F8C3A-FD0D-4DA2-A102-8CDF560E01DF}">
      <dsp:nvSpPr>
        <dsp:cNvPr id="0" name=""/>
        <dsp:cNvSpPr/>
      </dsp:nvSpPr>
      <dsp:spPr>
        <a:xfrm>
          <a:off x="577079" y="466243"/>
          <a:ext cx="1010194" cy="1010194"/>
        </a:xfrm>
        <a:prstGeom prst="ellipse">
          <a:avLst/>
        </a:prstGeom>
        <a:solidFill>
          <a:schemeClr val="accent5">
            <a:alpha val="50000"/>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lvl="0" algn="l" defTabSz="400050">
            <a:lnSpc>
              <a:spcPct val="90000"/>
            </a:lnSpc>
            <a:spcBef>
              <a:spcPct val="0"/>
            </a:spcBef>
            <a:spcAft>
              <a:spcPct val="35000"/>
            </a:spcAft>
          </a:pPr>
          <a:r>
            <a:rPr lang="zh-CN" altLang="en-US" sz="900" kern="1200" dirty="0"/>
            <a:t>用户</a:t>
          </a:r>
        </a:p>
        <a:p>
          <a:pPr marL="57150" lvl="1" indent="-57150" algn="l" defTabSz="311150">
            <a:lnSpc>
              <a:spcPct val="90000"/>
            </a:lnSpc>
            <a:spcBef>
              <a:spcPct val="0"/>
            </a:spcBef>
            <a:spcAft>
              <a:spcPct val="15000"/>
            </a:spcAft>
            <a:buChar char="••"/>
          </a:pPr>
          <a:endParaRPr lang="zh-CN" altLang="en-US" sz="700" kern="1200"/>
        </a:p>
      </dsp:txBody>
      <dsp:txXfrm>
        <a:off x="654786" y="582804"/>
        <a:ext cx="388536" cy="77707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AF608B-8F8D-4BEF-8CC5-DFCC52CD4FC2}">
      <dsp:nvSpPr>
        <dsp:cNvPr id="0" name=""/>
        <dsp:cNvSpPr/>
      </dsp:nvSpPr>
      <dsp:spPr>
        <a:xfrm>
          <a:off x="755086" y="476"/>
          <a:ext cx="891020" cy="891020"/>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49036" tIns="22860" rIns="49036" bIns="22860" numCol="1" spcCol="1270" anchor="ctr" anchorCtr="0">
          <a:noAutofit/>
        </a:bodyPr>
        <a:lstStyle/>
        <a:p>
          <a:pPr lvl="0" algn="ctr" defTabSz="800100">
            <a:lnSpc>
              <a:spcPct val="90000"/>
            </a:lnSpc>
            <a:spcBef>
              <a:spcPct val="0"/>
            </a:spcBef>
            <a:spcAft>
              <a:spcPct val="35000"/>
            </a:spcAft>
          </a:pPr>
          <a:r>
            <a:rPr lang="zh-CN" altLang="en-US" sz="1800" kern="1200" dirty="0"/>
            <a:t>数据</a:t>
          </a:r>
        </a:p>
      </dsp:txBody>
      <dsp:txXfrm>
        <a:off x="885573" y="130963"/>
        <a:ext cx="630046" cy="630046"/>
      </dsp:txXfrm>
    </dsp:sp>
    <dsp:sp modelId="{19C21B2D-2107-4D24-8D86-29C33125AC2D}">
      <dsp:nvSpPr>
        <dsp:cNvPr id="0" name=""/>
        <dsp:cNvSpPr/>
      </dsp:nvSpPr>
      <dsp:spPr>
        <a:xfrm>
          <a:off x="1467902" y="476"/>
          <a:ext cx="891020" cy="891020"/>
        </a:xfrm>
        <a:prstGeom prst="ellipse">
          <a:avLst/>
        </a:prstGeom>
        <a:solidFill>
          <a:schemeClr val="accent3">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49036" tIns="22860" rIns="49036" bIns="22860" numCol="1" spcCol="1270" anchor="ctr" anchorCtr="0">
          <a:noAutofit/>
        </a:bodyPr>
        <a:lstStyle/>
        <a:p>
          <a:pPr lvl="0" algn="ctr" defTabSz="800100">
            <a:lnSpc>
              <a:spcPct val="90000"/>
            </a:lnSpc>
            <a:spcBef>
              <a:spcPct val="0"/>
            </a:spcBef>
            <a:spcAft>
              <a:spcPct val="35000"/>
            </a:spcAft>
          </a:pPr>
          <a:r>
            <a:rPr lang="zh-CN" altLang="en-US" sz="1800" kern="1200" dirty="0"/>
            <a:t>数据</a:t>
          </a:r>
        </a:p>
      </dsp:txBody>
      <dsp:txXfrm>
        <a:off x="1598389" y="130963"/>
        <a:ext cx="630046" cy="6300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165314"/>
          <a:ext cx="5904656" cy="948299"/>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a:latin typeface="+mj-ea"/>
              <a:ea typeface="+mj-ea"/>
            </a:rPr>
            <a:t>1.</a:t>
          </a:r>
          <a:r>
            <a:rPr lang="zh-CN" altLang="en-US" sz="3400" kern="1200" dirty="0">
              <a:latin typeface="+mj-ea"/>
              <a:ea typeface="+mj-ea"/>
            </a:rPr>
            <a:t>整体工作计划</a:t>
          </a:r>
        </a:p>
      </dsp:txBody>
      <dsp:txXfrm>
        <a:off x="46292" y="211606"/>
        <a:ext cx="5812072" cy="855715"/>
      </dsp:txXfrm>
    </dsp:sp>
    <dsp:sp modelId="{0BD9CFF3-BD5C-4496-A5C0-71614AF6C6BB}">
      <dsp:nvSpPr>
        <dsp:cNvPr id="0" name=""/>
        <dsp:cNvSpPr/>
      </dsp:nvSpPr>
      <dsp:spPr>
        <a:xfrm>
          <a:off x="0" y="1298078"/>
          <a:ext cx="5904656" cy="866727"/>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a:t>2.</a:t>
          </a:r>
          <a:r>
            <a:rPr lang="zh-CN" altLang="en-US" sz="3400" kern="1200" dirty="0"/>
            <a:t>最新工作进展</a:t>
          </a:r>
        </a:p>
      </dsp:txBody>
      <dsp:txXfrm>
        <a:off x="42310" y="1340388"/>
        <a:ext cx="5820036" cy="782107"/>
      </dsp:txXfrm>
    </dsp:sp>
    <dsp:sp modelId="{25B85B47-B55F-40A6-95E0-5ED6A9B870BF}">
      <dsp:nvSpPr>
        <dsp:cNvPr id="0" name=""/>
        <dsp:cNvSpPr/>
      </dsp:nvSpPr>
      <dsp:spPr>
        <a:xfrm>
          <a:off x="0" y="2377227"/>
          <a:ext cx="5904656" cy="1047335"/>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a:t>3.</a:t>
          </a:r>
          <a:r>
            <a:rPr lang="zh-CN" altLang="en-US" sz="3400" kern="1200" dirty="0"/>
            <a:t>未来工作</a:t>
          </a:r>
          <a:r>
            <a:rPr lang="zh-Hans" altLang="en-US" sz="3400" b="0" kern="1200" dirty="0">
              <a:latin typeface="宋体" panose="02010600030101010101" pitchFamily="2" charset="-122"/>
              <a:ea typeface="宋体" panose="02010600030101010101" pitchFamily="2" charset="-122"/>
            </a:rPr>
            <a:t>计划</a:t>
          </a:r>
          <a:endParaRPr lang="zh-CN" altLang="en-US" sz="3400" b="0" kern="1200" dirty="0">
            <a:latin typeface="宋体" panose="02010600030101010101" pitchFamily="2" charset="-122"/>
            <a:ea typeface="宋体" panose="02010600030101010101" pitchFamily="2" charset="-122"/>
          </a:endParaRPr>
        </a:p>
      </dsp:txBody>
      <dsp:txXfrm>
        <a:off x="51127" y="2428354"/>
        <a:ext cx="5802402" cy="94508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AF608B-8F8D-4BEF-8CC5-DFCC52CD4FC2}">
      <dsp:nvSpPr>
        <dsp:cNvPr id="0" name=""/>
        <dsp:cNvSpPr/>
      </dsp:nvSpPr>
      <dsp:spPr>
        <a:xfrm>
          <a:off x="650327" y="234"/>
          <a:ext cx="874496" cy="874496"/>
        </a:xfrm>
        <a:prstGeom prst="ellipse">
          <a:avLst/>
        </a:prstGeom>
        <a:solidFill>
          <a:schemeClr val="accent3">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48126" tIns="22860" rIns="48126" bIns="22860" numCol="1" spcCol="1270" anchor="ctr" anchorCtr="0">
          <a:noAutofit/>
        </a:bodyPr>
        <a:lstStyle/>
        <a:p>
          <a:pPr lvl="0" algn="ctr" defTabSz="800100">
            <a:lnSpc>
              <a:spcPct val="90000"/>
            </a:lnSpc>
            <a:spcBef>
              <a:spcPct val="0"/>
            </a:spcBef>
            <a:spcAft>
              <a:spcPct val="35000"/>
            </a:spcAft>
          </a:pPr>
          <a:r>
            <a:rPr lang="zh-CN" altLang="en-US" sz="1800" kern="1200" dirty="0"/>
            <a:t>用户</a:t>
          </a:r>
        </a:p>
      </dsp:txBody>
      <dsp:txXfrm>
        <a:off x="778394" y="128301"/>
        <a:ext cx="618362" cy="618362"/>
      </dsp:txXfrm>
    </dsp:sp>
    <dsp:sp modelId="{19C21B2D-2107-4D24-8D86-29C33125AC2D}">
      <dsp:nvSpPr>
        <dsp:cNvPr id="0" name=""/>
        <dsp:cNvSpPr/>
      </dsp:nvSpPr>
      <dsp:spPr>
        <a:xfrm>
          <a:off x="1349924" y="234"/>
          <a:ext cx="874496" cy="874496"/>
        </a:xfrm>
        <a:prstGeom prst="ellipse">
          <a:avLst/>
        </a:prstGeom>
        <a:solidFill>
          <a:schemeClr val="accent3">
            <a:alpha val="50000"/>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48126" tIns="22860" rIns="48126" bIns="22860" numCol="1" spcCol="1270" anchor="ctr" anchorCtr="0">
          <a:noAutofit/>
        </a:bodyPr>
        <a:lstStyle/>
        <a:p>
          <a:pPr lvl="0" algn="ctr" defTabSz="800100">
            <a:lnSpc>
              <a:spcPct val="90000"/>
            </a:lnSpc>
            <a:spcBef>
              <a:spcPct val="0"/>
            </a:spcBef>
            <a:spcAft>
              <a:spcPct val="35000"/>
            </a:spcAft>
          </a:pPr>
          <a:r>
            <a:rPr lang="zh-CN" altLang="en-US" sz="1800" kern="1200" dirty="0"/>
            <a:t>用户</a:t>
          </a:r>
        </a:p>
      </dsp:txBody>
      <dsp:txXfrm>
        <a:off x="1477991" y="128301"/>
        <a:ext cx="618362" cy="61836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AF608B-8F8D-4BEF-8CC5-DFCC52CD4FC2}">
      <dsp:nvSpPr>
        <dsp:cNvPr id="0" name=""/>
        <dsp:cNvSpPr/>
      </dsp:nvSpPr>
      <dsp:spPr>
        <a:xfrm>
          <a:off x="651823" y="510"/>
          <a:ext cx="882750" cy="882750"/>
        </a:xfrm>
        <a:prstGeom prst="ellipse">
          <a:avLst/>
        </a:prstGeom>
        <a:solidFill>
          <a:schemeClr val="accent5">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48581" tIns="22860" rIns="48581" bIns="22860" numCol="1" spcCol="1270" anchor="ctr" anchorCtr="0">
          <a:noAutofit/>
        </a:bodyPr>
        <a:lstStyle/>
        <a:p>
          <a:pPr lvl="0" algn="ctr" defTabSz="800100">
            <a:lnSpc>
              <a:spcPct val="90000"/>
            </a:lnSpc>
            <a:spcBef>
              <a:spcPct val="0"/>
            </a:spcBef>
            <a:spcAft>
              <a:spcPct val="35000"/>
            </a:spcAft>
          </a:pPr>
          <a:r>
            <a:rPr lang="zh-CN" altLang="en-US" sz="1800" kern="1200" dirty="0"/>
            <a:t>文献</a:t>
          </a:r>
        </a:p>
      </dsp:txBody>
      <dsp:txXfrm>
        <a:off x="781099" y="129786"/>
        <a:ext cx="624198" cy="624198"/>
      </dsp:txXfrm>
    </dsp:sp>
    <dsp:sp modelId="{19C21B2D-2107-4D24-8D86-29C33125AC2D}">
      <dsp:nvSpPr>
        <dsp:cNvPr id="0" name=""/>
        <dsp:cNvSpPr/>
      </dsp:nvSpPr>
      <dsp:spPr>
        <a:xfrm>
          <a:off x="1358023" y="510"/>
          <a:ext cx="882750" cy="882750"/>
        </a:xfrm>
        <a:prstGeom prst="ellipse">
          <a:avLst/>
        </a:prstGeom>
        <a:solidFill>
          <a:schemeClr val="accent5">
            <a:alpha val="50000"/>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48581" tIns="22860" rIns="48581" bIns="22860" numCol="1" spcCol="1270" anchor="ctr" anchorCtr="0">
          <a:noAutofit/>
        </a:bodyPr>
        <a:lstStyle/>
        <a:p>
          <a:pPr lvl="0" algn="ctr" defTabSz="800100">
            <a:lnSpc>
              <a:spcPct val="90000"/>
            </a:lnSpc>
            <a:spcBef>
              <a:spcPct val="0"/>
            </a:spcBef>
            <a:spcAft>
              <a:spcPct val="35000"/>
            </a:spcAft>
          </a:pPr>
          <a:r>
            <a:rPr lang="zh-CN" altLang="en-US" sz="1800" kern="1200" dirty="0"/>
            <a:t>文献</a:t>
          </a:r>
        </a:p>
      </dsp:txBody>
      <dsp:txXfrm>
        <a:off x="1487299" y="129786"/>
        <a:ext cx="624198" cy="624198"/>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AF608B-8F8D-4BEF-8CC5-DFCC52CD4FC2}">
      <dsp:nvSpPr>
        <dsp:cNvPr id="0" name=""/>
        <dsp:cNvSpPr/>
      </dsp:nvSpPr>
      <dsp:spPr>
        <a:xfrm>
          <a:off x="650327" y="234"/>
          <a:ext cx="874496" cy="874496"/>
        </a:xfrm>
        <a:prstGeom prst="ellipse">
          <a:avLst/>
        </a:prstGeom>
        <a:solidFill>
          <a:schemeClr val="accent4">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48126" tIns="22860" rIns="48126" bIns="22860" numCol="1" spcCol="1270" anchor="ctr" anchorCtr="0">
          <a:noAutofit/>
        </a:bodyPr>
        <a:lstStyle/>
        <a:p>
          <a:pPr lvl="0" algn="ctr" defTabSz="800100">
            <a:lnSpc>
              <a:spcPct val="90000"/>
            </a:lnSpc>
            <a:spcBef>
              <a:spcPct val="0"/>
            </a:spcBef>
            <a:spcAft>
              <a:spcPct val="35000"/>
            </a:spcAft>
          </a:pPr>
          <a:r>
            <a:rPr lang="zh-CN" altLang="en-US" sz="1800" kern="1200" dirty="0"/>
            <a:t>计算方法</a:t>
          </a:r>
        </a:p>
      </dsp:txBody>
      <dsp:txXfrm>
        <a:off x="778394" y="128301"/>
        <a:ext cx="618362" cy="618362"/>
      </dsp:txXfrm>
    </dsp:sp>
    <dsp:sp modelId="{19C21B2D-2107-4D24-8D86-29C33125AC2D}">
      <dsp:nvSpPr>
        <dsp:cNvPr id="0" name=""/>
        <dsp:cNvSpPr/>
      </dsp:nvSpPr>
      <dsp:spPr>
        <a:xfrm>
          <a:off x="1349924" y="234"/>
          <a:ext cx="874496" cy="874496"/>
        </a:xfrm>
        <a:prstGeom prst="ellipse">
          <a:avLst/>
        </a:prstGeom>
        <a:solidFill>
          <a:schemeClr val="accent4">
            <a:alpha val="50000"/>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48126" tIns="22860" rIns="48126" bIns="22860" numCol="1" spcCol="1270" anchor="ctr" anchorCtr="0">
          <a:noAutofit/>
        </a:bodyPr>
        <a:lstStyle/>
        <a:p>
          <a:pPr lvl="0" algn="ctr" defTabSz="800100">
            <a:lnSpc>
              <a:spcPct val="90000"/>
            </a:lnSpc>
            <a:spcBef>
              <a:spcPct val="0"/>
            </a:spcBef>
            <a:spcAft>
              <a:spcPct val="35000"/>
            </a:spcAft>
          </a:pPr>
          <a:r>
            <a:rPr lang="zh-CN" altLang="en-US" sz="1800" kern="1200" dirty="0"/>
            <a:t>计算方法</a:t>
          </a:r>
        </a:p>
      </dsp:txBody>
      <dsp:txXfrm>
        <a:off x="1477991" y="128301"/>
        <a:ext cx="618362" cy="61836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数据采集和存储</a:t>
          </a:r>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数据驱动的机器学习</a:t>
          </a:r>
          <a:r>
            <a:rPr lang="en-US" altLang="zh-CN" sz="2400" kern="1200" dirty="0"/>
            <a:t>/</a:t>
          </a:r>
          <a:r>
            <a:rPr lang="zh-CN" altLang="en-US" sz="2400" kern="1200" dirty="0"/>
            <a:t>数据挖掘算法研究</a:t>
          </a:r>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34115" y="2665376"/>
          <a:ext cx="5346618" cy="1439079"/>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50800" rIns="50800" bIns="50800" numCol="1" spcCol="1270" anchor="t" anchorCtr="0">
          <a:noAutofit/>
        </a:bodyPr>
        <a:lstStyle/>
        <a:p>
          <a:pPr lvl="0" algn="l" defTabSz="889000">
            <a:lnSpc>
              <a:spcPct val="90000"/>
            </a:lnSpc>
            <a:spcBef>
              <a:spcPct val="0"/>
            </a:spcBef>
            <a:spcAft>
              <a:spcPct val="35000"/>
            </a:spcAft>
          </a:pPr>
          <a:r>
            <a:rPr lang="zh-CN" altLang="en-US" sz="2000" b="1" kern="1200" dirty="0"/>
            <a:t>面向高温合金的机器学习方法及其应用</a:t>
          </a:r>
        </a:p>
        <a:p>
          <a:pPr marL="171450" lvl="1" indent="-171450" algn="l" defTabSz="711200">
            <a:lnSpc>
              <a:spcPct val="90000"/>
            </a:lnSpc>
            <a:spcBef>
              <a:spcPct val="0"/>
            </a:spcBef>
            <a:spcAft>
              <a:spcPct val="15000"/>
            </a:spcAft>
            <a:buChar char="••"/>
          </a:pPr>
          <a:r>
            <a:rPr lang="zh-CN" altLang="en-US" sz="1600" b="1" kern="1200" dirty="0">
              <a:solidFill>
                <a:schemeClr val="bg1"/>
              </a:solidFill>
            </a:rPr>
            <a:t>性能预测方法研究</a:t>
          </a:r>
        </a:p>
        <a:p>
          <a:pPr marL="171450" lvl="1" indent="-171450" algn="l" defTabSz="711200">
            <a:lnSpc>
              <a:spcPct val="90000"/>
            </a:lnSpc>
            <a:spcBef>
              <a:spcPct val="0"/>
            </a:spcBef>
            <a:spcAft>
              <a:spcPct val="15000"/>
            </a:spcAft>
            <a:buChar char="••"/>
          </a:pPr>
          <a:r>
            <a:rPr lang="zh-CN" altLang="en-US" sz="1600" b="1" kern="1200" dirty="0">
              <a:solidFill>
                <a:schemeClr val="bg1"/>
              </a:solidFill>
            </a:rPr>
            <a:t>基于主动学习的多层级交互式特征分析方法</a:t>
          </a:r>
        </a:p>
      </dsp:txBody>
      <dsp:txXfrm>
        <a:off x="1134115" y="2665376"/>
        <a:ext cx="5346618" cy="1439079"/>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B153B2-F09D-8F4A-B6EE-6BDBB364FF62}">
      <dsp:nvSpPr>
        <dsp:cNvPr id="0" name=""/>
        <dsp:cNvSpPr/>
      </dsp:nvSpPr>
      <dsp:spPr>
        <a:xfrm>
          <a:off x="842493" y="1199067"/>
          <a:ext cx="1029714" cy="1029714"/>
        </a:xfrm>
        <a:prstGeom prst="gear9">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b="1" kern="1200" dirty="0">
              <a:solidFill>
                <a:schemeClr val="tx1"/>
              </a:solidFill>
            </a:rPr>
            <a:t>特征</a:t>
          </a:r>
          <a:endParaRPr lang="en-US" altLang="zh-CN" sz="1400" b="1" kern="1200" dirty="0">
            <a:solidFill>
              <a:schemeClr val="tx1"/>
            </a:solidFill>
          </a:endParaRPr>
        </a:p>
        <a:p>
          <a:pPr lvl="0" algn="ctr" defTabSz="622300">
            <a:lnSpc>
              <a:spcPct val="90000"/>
            </a:lnSpc>
            <a:spcBef>
              <a:spcPct val="0"/>
            </a:spcBef>
            <a:spcAft>
              <a:spcPct val="35000"/>
            </a:spcAft>
          </a:pPr>
          <a:r>
            <a:rPr lang="zh-CN" altLang="en-US" sz="1400" b="1" kern="1200" dirty="0">
              <a:solidFill>
                <a:schemeClr val="tx1"/>
              </a:solidFill>
            </a:rPr>
            <a:t>分析</a:t>
          </a:r>
        </a:p>
      </dsp:txBody>
      <dsp:txXfrm>
        <a:off x="1049511" y="1440273"/>
        <a:ext cx="615678" cy="529294"/>
      </dsp:txXfrm>
    </dsp:sp>
    <dsp:sp modelId="{17EB5C76-4F52-9746-A49B-9AB460D6016F}">
      <dsp:nvSpPr>
        <dsp:cNvPr id="0" name=""/>
        <dsp:cNvSpPr/>
      </dsp:nvSpPr>
      <dsp:spPr>
        <a:xfrm>
          <a:off x="243387" y="955680"/>
          <a:ext cx="748883" cy="748883"/>
        </a:xfrm>
        <a:prstGeom prst="gear6">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b="1" kern="1200" dirty="0">
              <a:solidFill>
                <a:schemeClr val="tx1"/>
              </a:solidFill>
            </a:rPr>
            <a:t>分类</a:t>
          </a:r>
        </a:p>
      </dsp:txBody>
      <dsp:txXfrm>
        <a:off x="431921" y="1145353"/>
        <a:ext cx="371815" cy="369537"/>
      </dsp:txXfrm>
    </dsp:sp>
    <dsp:sp modelId="{575F483A-F8C7-0049-9D8C-95198D5F1658}">
      <dsp:nvSpPr>
        <dsp:cNvPr id="0" name=""/>
        <dsp:cNvSpPr/>
      </dsp:nvSpPr>
      <dsp:spPr>
        <a:xfrm rot="20700000">
          <a:off x="662838" y="439027"/>
          <a:ext cx="733752" cy="733752"/>
        </a:xfrm>
        <a:prstGeom prst="gear6">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b="1" kern="1200" dirty="0">
              <a:solidFill>
                <a:schemeClr val="tx1"/>
              </a:solidFill>
            </a:rPr>
            <a:t>回归</a:t>
          </a:r>
        </a:p>
      </dsp:txBody>
      <dsp:txXfrm rot="-20700000">
        <a:off x="823771" y="599961"/>
        <a:ext cx="411885" cy="411885"/>
      </dsp:txXfrm>
    </dsp:sp>
    <dsp:sp modelId="{8232B089-63C5-AB4B-BA0A-0A547FF2C331}">
      <dsp:nvSpPr>
        <dsp:cNvPr id="0" name=""/>
        <dsp:cNvSpPr/>
      </dsp:nvSpPr>
      <dsp:spPr>
        <a:xfrm>
          <a:off x="740239" y="1056328"/>
          <a:ext cx="1318034" cy="1318034"/>
        </a:xfrm>
        <a:prstGeom prst="circularArrow">
          <a:avLst>
            <a:gd name="adj1" fmla="val 4688"/>
            <a:gd name="adj2" fmla="val 299029"/>
            <a:gd name="adj3" fmla="val 2410490"/>
            <a:gd name="adj4" fmla="val 16111347"/>
            <a:gd name="adj5" fmla="val 5469"/>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D97B48-8C9B-624A-B709-3E1223F26B56}">
      <dsp:nvSpPr>
        <dsp:cNvPr id="0" name=""/>
        <dsp:cNvSpPr/>
      </dsp:nvSpPr>
      <dsp:spPr>
        <a:xfrm>
          <a:off x="110761" y="799946"/>
          <a:ext cx="957634" cy="957634"/>
        </a:xfrm>
        <a:prstGeom prst="leftCircularArrow">
          <a:avLst>
            <a:gd name="adj1" fmla="val 6452"/>
            <a:gd name="adj2" fmla="val 429999"/>
            <a:gd name="adj3" fmla="val 10489124"/>
            <a:gd name="adj4" fmla="val 14837806"/>
            <a:gd name="adj5" fmla="val 7527"/>
          </a:avLst>
        </a:prstGeom>
        <a:solidFill>
          <a:schemeClr val="accent3">
            <a:hueOff val="5625132"/>
            <a:satOff val="-8440"/>
            <a:lumOff val="-137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8653D63-EF3C-2846-827E-FED255DF9D22}">
      <dsp:nvSpPr>
        <dsp:cNvPr id="0" name=""/>
        <dsp:cNvSpPr/>
      </dsp:nvSpPr>
      <dsp:spPr>
        <a:xfrm>
          <a:off x="493113" y="288273"/>
          <a:ext cx="1032522" cy="1032522"/>
        </a:xfrm>
        <a:prstGeom prst="circularArrow">
          <a:avLst>
            <a:gd name="adj1" fmla="val 5984"/>
            <a:gd name="adj2" fmla="val 394124"/>
            <a:gd name="adj3" fmla="val 13313824"/>
            <a:gd name="adj4" fmla="val 10508221"/>
            <a:gd name="adj5" fmla="val 6981"/>
          </a:avLst>
        </a:prstGeom>
        <a:solidFill>
          <a:schemeClr val="accent3">
            <a:hueOff val="11250264"/>
            <a:satOff val="-16880"/>
            <a:lumOff val="-2745"/>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8C099D-F3C8-43AA-86E2-4EC78F70AE8F}">
      <dsp:nvSpPr>
        <dsp:cNvPr id="0" name=""/>
        <dsp:cNvSpPr/>
      </dsp:nvSpPr>
      <dsp:spPr>
        <a:xfrm>
          <a:off x="1025094" y="0"/>
          <a:ext cx="1583734" cy="1583779"/>
        </a:xfrm>
        <a:prstGeom prst="circularArrow">
          <a:avLst>
            <a:gd name="adj1" fmla="val 10980"/>
            <a:gd name="adj2" fmla="val 1142322"/>
            <a:gd name="adj3" fmla="val 4500000"/>
            <a:gd name="adj4" fmla="val 10800000"/>
            <a:gd name="adj5" fmla="val 125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9DD702-C500-47BD-B181-07F3FC7F061A}">
      <dsp:nvSpPr>
        <dsp:cNvPr id="0" name=""/>
        <dsp:cNvSpPr/>
      </dsp:nvSpPr>
      <dsp:spPr>
        <a:xfrm>
          <a:off x="1374876" y="573392"/>
          <a:ext cx="883599" cy="441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1" kern="1200" dirty="0">
              <a:solidFill>
                <a:schemeClr val="tx1"/>
              </a:solidFill>
            </a:rPr>
            <a:t>蠕变性能预测</a:t>
          </a:r>
        </a:p>
      </dsp:txBody>
      <dsp:txXfrm>
        <a:off x="1374876" y="573392"/>
        <a:ext cx="883599" cy="441747"/>
      </dsp:txXfrm>
    </dsp:sp>
    <dsp:sp modelId="{C4595AA8-A958-4FCD-8A38-6C9234FAD484}">
      <dsp:nvSpPr>
        <dsp:cNvPr id="0" name=""/>
        <dsp:cNvSpPr/>
      </dsp:nvSpPr>
      <dsp:spPr>
        <a:xfrm>
          <a:off x="698174" y="1015139"/>
          <a:ext cx="1360548" cy="1361124"/>
        </a:xfrm>
        <a:prstGeom prst="blockArc">
          <a:avLst>
            <a:gd name="adj1" fmla="val 0"/>
            <a:gd name="adj2" fmla="val 18900000"/>
            <a:gd name="adj3" fmla="val 1274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A1D262-E1C0-4E2F-AB55-8767F4333F0A}">
      <dsp:nvSpPr>
        <dsp:cNvPr id="0" name=""/>
        <dsp:cNvSpPr/>
      </dsp:nvSpPr>
      <dsp:spPr>
        <a:xfrm>
          <a:off x="933076" y="1485165"/>
          <a:ext cx="883599" cy="441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1" kern="1200" dirty="0">
              <a:solidFill>
                <a:schemeClr val="tx1"/>
              </a:solidFill>
            </a:rPr>
            <a:t>其他</a:t>
          </a:r>
        </a:p>
      </dsp:txBody>
      <dsp:txXfrm>
        <a:off x="933076" y="1485165"/>
        <a:ext cx="883599" cy="4417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165314"/>
          <a:ext cx="5904656" cy="948299"/>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a:latin typeface="+mj-ea"/>
              <a:ea typeface="+mj-ea"/>
            </a:rPr>
            <a:t>1.</a:t>
          </a:r>
          <a:r>
            <a:rPr lang="zh-CN" altLang="en-US" sz="3400" kern="1200" dirty="0">
              <a:latin typeface="+mj-ea"/>
              <a:ea typeface="+mj-ea"/>
            </a:rPr>
            <a:t>整体工作计划</a:t>
          </a:r>
        </a:p>
      </dsp:txBody>
      <dsp:txXfrm>
        <a:off x="46292" y="211606"/>
        <a:ext cx="5812072" cy="855715"/>
      </dsp:txXfrm>
    </dsp:sp>
    <dsp:sp modelId="{0BD9CFF3-BD5C-4496-A5C0-71614AF6C6BB}">
      <dsp:nvSpPr>
        <dsp:cNvPr id="0" name=""/>
        <dsp:cNvSpPr/>
      </dsp:nvSpPr>
      <dsp:spPr>
        <a:xfrm>
          <a:off x="0" y="1298078"/>
          <a:ext cx="5904656" cy="866727"/>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a:t>2.</a:t>
          </a:r>
          <a:r>
            <a:rPr lang="zh-CN" altLang="en-US" sz="3400" kern="1200" dirty="0"/>
            <a:t>最新工作进展</a:t>
          </a:r>
        </a:p>
      </dsp:txBody>
      <dsp:txXfrm>
        <a:off x="42310" y="1340388"/>
        <a:ext cx="5820036" cy="782107"/>
      </dsp:txXfrm>
    </dsp:sp>
    <dsp:sp modelId="{25B85B47-B55F-40A6-95E0-5ED6A9B870BF}">
      <dsp:nvSpPr>
        <dsp:cNvPr id="0" name=""/>
        <dsp:cNvSpPr/>
      </dsp:nvSpPr>
      <dsp:spPr>
        <a:xfrm>
          <a:off x="0" y="2377227"/>
          <a:ext cx="5904656" cy="1047335"/>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a:t>3.</a:t>
          </a:r>
          <a:r>
            <a:rPr lang="zh-CN" altLang="en-US" sz="3400" kern="1200" dirty="0"/>
            <a:t>未来工作</a:t>
          </a:r>
          <a:r>
            <a:rPr lang="zh-Hans" altLang="en-US" sz="3400" b="0" kern="1200" dirty="0">
              <a:latin typeface="宋体" panose="02010600030101010101" pitchFamily="2" charset="-122"/>
              <a:ea typeface="宋体" panose="02010600030101010101" pitchFamily="2" charset="-122"/>
            </a:rPr>
            <a:t>计划</a:t>
          </a:r>
          <a:endParaRPr lang="zh-CN" altLang="en-US" sz="3400" b="0" kern="1200" dirty="0">
            <a:latin typeface="宋体" panose="02010600030101010101" pitchFamily="2" charset="-122"/>
            <a:ea typeface="宋体" panose="02010600030101010101" pitchFamily="2" charset="-122"/>
          </a:endParaRPr>
        </a:p>
      </dsp:txBody>
      <dsp:txXfrm>
        <a:off x="51127" y="2428354"/>
        <a:ext cx="5802402" cy="94508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数据采集和存储</a:t>
          </a:r>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数据驱动的机器学习</a:t>
          </a:r>
          <a:r>
            <a:rPr lang="en-US" altLang="zh-CN" sz="2400" kern="1200" dirty="0"/>
            <a:t>/</a:t>
          </a:r>
          <a:r>
            <a:rPr lang="zh-CN" altLang="en-US" sz="2400" kern="1200" dirty="0"/>
            <a:t>数据挖掘算法研究</a:t>
          </a:r>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34115" y="2665376"/>
          <a:ext cx="5346618" cy="1439079"/>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50800" rIns="50800" bIns="50800" numCol="1" spcCol="1270" anchor="t" anchorCtr="0">
          <a:noAutofit/>
        </a:bodyPr>
        <a:lstStyle/>
        <a:p>
          <a:pPr lvl="0" algn="l" defTabSz="889000">
            <a:lnSpc>
              <a:spcPct val="90000"/>
            </a:lnSpc>
            <a:spcBef>
              <a:spcPct val="0"/>
            </a:spcBef>
            <a:spcAft>
              <a:spcPct val="35000"/>
            </a:spcAft>
          </a:pPr>
          <a:r>
            <a:rPr lang="zh-CN" altLang="en-US" sz="2000" b="1" kern="1200" dirty="0"/>
            <a:t>面向高温合金的机器学习方法及其应用</a:t>
          </a:r>
        </a:p>
        <a:p>
          <a:pPr marL="171450" lvl="1" indent="-171450" algn="l" defTabSz="711200">
            <a:lnSpc>
              <a:spcPct val="90000"/>
            </a:lnSpc>
            <a:spcBef>
              <a:spcPct val="0"/>
            </a:spcBef>
            <a:spcAft>
              <a:spcPct val="15000"/>
            </a:spcAft>
            <a:buChar char="••"/>
          </a:pPr>
          <a:r>
            <a:rPr lang="zh-CN" altLang="en-US" sz="1600" b="1" kern="1200" dirty="0">
              <a:solidFill>
                <a:schemeClr val="bg1"/>
              </a:solidFill>
            </a:rPr>
            <a:t>性能预测方法研究</a:t>
          </a:r>
        </a:p>
        <a:p>
          <a:pPr marL="171450" lvl="1" indent="-171450" algn="l" defTabSz="711200">
            <a:lnSpc>
              <a:spcPct val="90000"/>
            </a:lnSpc>
            <a:spcBef>
              <a:spcPct val="0"/>
            </a:spcBef>
            <a:spcAft>
              <a:spcPct val="15000"/>
            </a:spcAft>
            <a:buChar char="••"/>
          </a:pPr>
          <a:r>
            <a:rPr lang="zh-CN" altLang="en-US" sz="1600" b="1" kern="1200" dirty="0">
              <a:solidFill>
                <a:schemeClr val="bg1"/>
              </a:solidFill>
            </a:rPr>
            <a:t>基于主动学习的多层级交互式特征分析方法</a:t>
          </a:r>
        </a:p>
      </dsp:txBody>
      <dsp:txXfrm>
        <a:off x="1134115" y="2665376"/>
        <a:ext cx="5346618" cy="1439079"/>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数据采集和存储</a:t>
          </a:r>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accent3">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数据驱动的机器学习</a:t>
          </a:r>
          <a:r>
            <a:rPr lang="en-US" altLang="zh-CN" sz="2400" kern="1200" dirty="0"/>
            <a:t>/</a:t>
          </a:r>
          <a:r>
            <a:rPr lang="zh-CN" altLang="en-US" sz="2400" kern="1200" dirty="0"/>
            <a:t>数据挖掘算法研究</a:t>
          </a:r>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34115" y="2665376"/>
          <a:ext cx="5346618" cy="1439079"/>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50800" rIns="50800" bIns="50800" numCol="1" spcCol="1270" anchor="t" anchorCtr="0">
          <a:noAutofit/>
        </a:bodyPr>
        <a:lstStyle/>
        <a:p>
          <a:pPr lvl="0" algn="l" defTabSz="889000">
            <a:lnSpc>
              <a:spcPct val="90000"/>
            </a:lnSpc>
            <a:spcBef>
              <a:spcPct val="0"/>
            </a:spcBef>
            <a:spcAft>
              <a:spcPct val="35000"/>
            </a:spcAft>
          </a:pPr>
          <a:r>
            <a:rPr lang="zh-CN" altLang="en-US" sz="2000" b="1" kern="1200" dirty="0"/>
            <a:t>面向高温合金的机器学习方法及其应用</a:t>
          </a:r>
        </a:p>
        <a:p>
          <a:pPr marL="171450" lvl="1" indent="-171450" algn="l" defTabSz="711200">
            <a:lnSpc>
              <a:spcPct val="90000"/>
            </a:lnSpc>
            <a:spcBef>
              <a:spcPct val="0"/>
            </a:spcBef>
            <a:spcAft>
              <a:spcPct val="15000"/>
            </a:spcAft>
            <a:buChar char="••"/>
          </a:pPr>
          <a:r>
            <a:rPr lang="zh-CN" altLang="en-US" sz="1600" b="1" kern="1200" dirty="0">
              <a:solidFill>
                <a:schemeClr val="bg1"/>
              </a:solidFill>
            </a:rPr>
            <a:t>性能预测方法研究</a:t>
          </a:r>
        </a:p>
        <a:p>
          <a:pPr marL="171450" lvl="1" indent="-171450" algn="l" defTabSz="711200">
            <a:lnSpc>
              <a:spcPct val="90000"/>
            </a:lnSpc>
            <a:spcBef>
              <a:spcPct val="0"/>
            </a:spcBef>
            <a:spcAft>
              <a:spcPct val="15000"/>
            </a:spcAft>
            <a:buChar char="••"/>
          </a:pPr>
          <a:r>
            <a:rPr lang="zh-CN" altLang="en-US" sz="1600" b="1" kern="1200" dirty="0">
              <a:solidFill>
                <a:schemeClr val="bg1"/>
              </a:solidFill>
            </a:rPr>
            <a:t>基于主动学习的多层级交互式特征分析方法</a:t>
          </a:r>
        </a:p>
      </dsp:txBody>
      <dsp:txXfrm>
        <a:off x="1134115" y="2665376"/>
        <a:ext cx="5346618" cy="1439079"/>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718106-649B-4A83-A511-3398463A7101}">
      <dsp:nvSpPr>
        <dsp:cNvPr id="0" name=""/>
        <dsp:cNvSpPr/>
      </dsp:nvSpPr>
      <dsp:spPr>
        <a:xfrm rot="5400000">
          <a:off x="2766957" y="-1275271"/>
          <a:ext cx="1082735" cy="3634104"/>
        </a:xfrm>
        <a:prstGeom prst="round2Same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a:t>算法规范制定</a:t>
          </a:r>
        </a:p>
      </dsp:txBody>
      <dsp:txXfrm rot="-5400000">
        <a:off x="1491273" y="53268"/>
        <a:ext cx="3581249" cy="977025"/>
      </dsp:txXfrm>
    </dsp:sp>
    <dsp:sp modelId="{07D5B6CA-6C2B-43F7-8E34-991DCAD7BF1A}">
      <dsp:nvSpPr>
        <dsp:cNvPr id="0" name=""/>
        <dsp:cNvSpPr/>
      </dsp:nvSpPr>
      <dsp:spPr>
        <a:xfrm>
          <a:off x="552910" y="61364"/>
          <a:ext cx="938362" cy="960833"/>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91440" rIns="182880" bIns="91440" numCol="1" spcCol="1270" anchor="ctr" anchorCtr="0">
          <a:noAutofit/>
        </a:bodyPr>
        <a:lstStyle/>
        <a:p>
          <a:pPr lvl="0" algn="ctr" defTabSz="2133600">
            <a:lnSpc>
              <a:spcPct val="90000"/>
            </a:lnSpc>
            <a:spcBef>
              <a:spcPct val="0"/>
            </a:spcBef>
            <a:spcAft>
              <a:spcPct val="35000"/>
            </a:spcAft>
          </a:pPr>
          <a:r>
            <a:rPr lang="en-US" altLang="zh-CN" sz="4800" kern="1200" dirty="0"/>
            <a:t>1</a:t>
          </a:r>
          <a:endParaRPr lang="zh-CN" altLang="en-US" sz="4800" kern="1200" dirty="0"/>
        </a:p>
      </dsp:txBody>
      <dsp:txXfrm>
        <a:off x="598717" y="107171"/>
        <a:ext cx="846748" cy="869219"/>
      </dsp:txXfrm>
    </dsp:sp>
    <dsp:sp modelId="{E444D180-DE90-4BF5-ABA9-D2AE0740F6F8}">
      <dsp:nvSpPr>
        <dsp:cNvPr id="0" name=""/>
        <dsp:cNvSpPr/>
      </dsp:nvSpPr>
      <dsp:spPr>
        <a:xfrm rot="5400000">
          <a:off x="2766957" y="-124864"/>
          <a:ext cx="1082735" cy="3634104"/>
        </a:xfrm>
        <a:prstGeom prst="round2SameRect">
          <a:avLst/>
        </a:prstGeom>
        <a:solidFill>
          <a:schemeClr val="accent5">
            <a:tint val="40000"/>
            <a:alpha val="90000"/>
            <a:hueOff val="-5370241"/>
            <a:satOff val="24126"/>
            <a:lumOff val="1658"/>
            <a:alphaOff val="0"/>
          </a:schemeClr>
        </a:solidFill>
        <a:ln w="25400" cap="flat" cmpd="sng" algn="ctr">
          <a:solidFill>
            <a:schemeClr val="accent5">
              <a:tint val="40000"/>
              <a:alpha val="90000"/>
              <a:hueOff val="-5370241"/>
              <a:satOff val="24126"/>
              <a:lumOff val="16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a:t>算法库设计与实现</a:t>
          </a:r>
        </a:p>
      </dsp:txBody>
      <dsp:txXfrm rot="-5400000">
        <a:off x="1491273" y="1203675"/>
        <a:ext cx="3581249" cy="977025"/>
      </dsp:txXfrm>
    </dsp:sp>
    <dsp:sp modelId="{EB6E9506-1B36-4903-99D6-16F3A65892F1}">
      <dsp:nvSpPr>
        <dsp:cNvPr id="0" name=""/>
        <dsp:cNvSpPr/>
      </dsp:nvSpPr>
      <dsp:spPr>
        <a:xfrm>
          <a:off x="552910" y="1180953"/>
          <a:ext cx="938362" cy="1022468"/>
        </a:xfrm>
        <a:prstGeom prst="roundRect">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91440" rIns="182880" bIns="91440" numCol="1" spcCol="1270" anchor="ctr" anchorCtr="0">
          <a:noAutofit/>
        </a:bodyPr>
        <a:lstStyle/>
        <a:p>
          <a:pPr lvl="0" algn="ctr" defTabSz="2133600">
            <a:lnSpc>
              <a:spcPct val="90000"/>
            </a:lnSpc>
            <a:spcBef>
              <a:spcPct val="0"/>
            </a:spcBef>
            <a:spcAft>
              <a:spcPct val="35000"/>
            </a:spcAft>
          </a:pPr>
          <a:r>
            <a:rPr lang="en-US" altLang="zh-CN" sz="4800" kern="1200" dirty="0"/>
            <a:t>2</a:t>
          </a:r>
          <a:endParaRPr lang="zh-CN" altLang="en-US" sz="4800" kern="1200" dirty="0"/>
        </a:p>
      </dsp:txBody>
      <dsp:txXfrm>
        <a:off x="598717" y="1226760"/>
        <a:ext cx="846748" cy="930854"/>
      </dsp:txXfrm>
    </dsp:sp>
    <dsp:sp modelId="{A6226E4F-96B1-48DF-A54D-3165909A74CC}">
      <dsp:nvSpPr>
        <dsp:cNvPr id="0" name=""/>
        <dsp:cNvSpPr/>
      </dsp:nvSpPr>
      <dsp:spPr>
        <a:xfrm rot="5400000">
          <a:off x="2766957" y="1025542"/>
          <a:ext cx="1082735" cy="3634104"/>
        </a:xfrm>
        <a:prstGeom prst="round2SameRect">
          <a:avLst/>
        </a:prstGeom>
        <a:solidFill>
          <a:schemeClr val="accent5">
            <a:tint val="40000"/>
            <a:alpha val="90000"/>
            <a:hueOff val="-10740482"/>
            <a:satOff val="48253"/>
            <a:lumOff val="3317"/>
            <a:alphaOff val="0"/>
          </a:schemeClr>
        </a:solidFill>
        <a:ln w="25400" cap="flat" cmpd="sng" algn="ctr">
          <a:solidFill>
            <a:schemeClr val="accent5">
              <a:tint val="40000"/>
              <a:alpha val="90000"/>
              <a:hueOff val="-10740482"/>
              <a:satOff val="48253"/>
              <a:lumOff val="33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endParaRPr lang="zh-CN" altLang="en-US" sz="2000" kern="1200" dirty="0"/>
        </a:p>
        <a:p>
          <a:pPr marL="171450" lvl="1" indent="-171450" algn="l" defTabSz="800100">
            <a:lnSpc>
              <a:spcPct val="90000"/>
            </a:lnSpc>
            <a:spcBef>
              <a:spcPct val="0"/>
            </a:spcBef>
            <a:spcAft>
              <a:spcPct val="15000"/>
            </a:spcAft>
            <a:buChar char="••"/>
          </a:pPr>
          <a:r>
            <a:rPr lang="zh-CN" altLang="en-US" sz="1800" kern="1200" dirty="0"/>
            <a:t>数据驱动的机器学习算法设计与实现</a:t>
          </a:r>
        </a:p>
      </dsp:txBody>
      <dsp:txXfrm rot="-5400000">
        <a:off x="1491273" y="2354082"/>
        <a:ext cx="3581249" cy="977025"/>
      </dsp:txXfrm>
    </dsp:sp>
    <dsp:sp modelId="{BD23F958-FD00-4AFF-86E8-893B3FA92F5C}">
      <dsp:nvSpPr>
        <dsp:cNvPr id="0" name=""/>
        <dsp:cNvSpPr/>
      </dsp:nvSpPr>
      <dsp:spPr>
        <a:xfrm>
          <a:off x="552910" y="2352338"/>
          <a:ext cx="938362" cy="980512"/>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91440" rIns="182880" bIns="91440" numCol="1" spcCol="1270" anchor="ctr" anchorCtr="0">
          <a:noAutofit/>
        </a:bodyPr>
        <a:lstStyle/>
        <a:p>
          <a:pPr lvl="0" algn="ctr" defTabSz="2133600">
            <a:lnSpc>
              <a:spcPct val="90000"/>
            </a:lnSpc>
            <a:spcBef>
              <a:spcPct val="0"/>
            </a:spcBef>
            <a:spcAft>
              <a:spcPct val="35000"/>
            </a:spcAft>
          </a:pPr>
          <a:r>
            <a:rPr lang="en-US" altLang="zh-CN" sz="4800" kern="1200" dirty="0"/>
            <a:t>3</a:t>
          </a:r>
          <a:endParaRPr lang="zh-CN" altLang="en-US" sz="4800" kern="1200" dirty="0"/>
        </a:p>
      </dsp:txBody>
      <dsp:txXfrm>
        <a:off x="598717" y="2398145"/>
        <a:ext cx="846748" cy="88889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14DD64-8BC0-4142-8B9C-E8745FC90B87}">
      <dsp:nvSpPr>
        <dsp:cNvPr id="0" name=""/>
        <dsp:cNvSpPr/>
      </dsp:nvSpPr>
      <dsp:spPr>
        <a:xfrm>
          <a:off x="3857" y="68740"/>
          <a:ext cx="1478756" cy="3168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zh-CN" altLang="en-US" sz="1100" kern="1200" dirty="0"/>
            <a:t>特征降维</a:t>
          </a:r>
        </a:p>
      </dsp:txBody>
      <dsp:txXfrm>
        <a:off x="3857" y="68740"/>
        <a:ext cx="1478756" cy="316800"/>
      </dsp:txXfrm>
    </dsp:sp>
    <dsp:sp modelId="{4506C6F9-4D81-422E-A295-662A47B8FB80}">
      <dsp:nvSpPr>
        <dsp:cNvPr id="0" name=""/>
        <dsp:cNvSpPr/>
      </dsp:nvSpPr>
      <dsp:spPr>
        <a:xfrm>
          <a:off x="3857" y="385540"/>
          <a:ext cx="1478756" cy="2642062"/>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t>主成分分析（</a:t>
          </a:r>
          <a:r>
            <a:rPr lang="en-US" altLang="zh-CN" sz="1100" kern="1200" dirty="0"/>
            <a:t>PCA</a:t>
          </a:r>
          <a:r>
            <a:rPr lang="zh-CN" altLang="en-US" sz="1100" kern="1200" dirty="0"/>
            <a:t>）</a:t>
          </a:r>
        </a:p>
        <a:p>
          <a:pPr marL="57150" lvl="1" indent="-57150" algn="l" defTabSz="488950">
            <a:lnSpc>
              <a:spcPct val="90000"/>
            </a:lnSpc>
            <a:spcBef>
              <a:spcPct val="0"/>
            </a:spcBef>
            <a:spcAft>
              <a:spcPct val="15000"/>
            </a:spcAft>
            <a:buChar char="••"/>
          </a:pPr>
          <a:r>
            <a:rPr lang="zh-CN" altLang="en-US" sz="1100" kern="1200" dirty="0"/>
            <a:t>因子分析（</a:t>
          </a:r>
          <a:r>
            <a:rPr lang="en-US" altLang="zh-CN" sz="1100" kern="1200" dirty="0"/>
            <a:t>FA</a:t>
          </a:r>
          <a:r>
            <a:rPr lang="zh-CN" altLang="en-US" sz="1100" kern="1200" dirty="0"/>
            <a:t>）</a:t>
          </a:r>
        </a:p>
        <a:p>
          <a:pPr marL="57150" lvl="1" indent="-57150" algn="l" defTabSz="488950">
            <a:lnSpc>
              <a:spcPct val="90000"/>
            </a:lnSpc>
            <a:spcBef>
              <a:spcPct val="0"/>
            </a:spcBef>
            <a:spcAft>
              <a:spcPct val="15000"/>
            </a:spcAft>
            <a:buChar char="••"/>
          </a:pPr>
          <a:r>
            <a:rPr lang="zh-CN" altLang="en-US" sz="1100" kern="1200" dirty="0"/>
            <a:t>奇异值分解（</a:t>
          </a:r>
          <a:r>
            <a:rPr lang="en-US" altLang="zh-CN" sz="1100" kern="1200" dirty="0"/>
            <a:t>SVD</a:t>
          </a:r>
          <a:r>
            <a:rPr lang="zh-CN" altLang="en-US" sz="1100" kern="1200" dirty="0"/>
            <a:t>）</a:t>
          </a:r>
        </a:p>
        <a:p>
          <a:pPr marL="57150" lvl="1" indent="-57150" algn="l" defTabSz="488950">
            <a:lnSpc>
              <a:spcPct val="90000"/>
            </a:lnSpc>
            <a:spcBef>
              <a:spcPct val="0"/>
            </a:spcBef>
            <a:spcAft>
              <a:spcPct val="15000"/>
            </a:spcAft>
            <a:buChar char="••"/>
          </a:pPr>
          <a:r>
            <a:rPr lang="zh-CN" altLang="en-US" sz="1100" kern="1200" dirty="0"/>
            <a:t>方差分数</a:t>
          </a:r>
        </a:p>
        <a:p>
          <a:pPr marL="57150" lvl="1" indent="-57150" algn="l" defTabSz="488950">
            <a:lnSpc>
              <a:spcPct val="90000"/>
            </a:lnSpc>
            <a:spcBef>
              <a:spcPct val="0"/>
            </a:spcBef>
            <a:spcAft>
              <a:spcPct val="15000"/>
            </a:spcAft>
            <a:buChar char="••"/>
          </a:pPr>
          <a:r>
            <a:rPr lang="zh-CN" altLang="en-US" sz="1100" kern="1200" dirty="0"/>
            <a:t>卡方检验</a:t>
          </a:r>
        </a:p>
        <a:p>
          <a:pPr marL="57150" lvl="1" indent="-57150" algn="l" defTabSz="488950">
            <a:lnSpc>
              <a:spcPct val="90000"/>
            </a:lnSpc>
            <a:spcBef>
              <a:spcPct val="0"/>
            </a:spcBef>
            <a:spcAft>
              <a:spcPct val="15000"/>
            </a:spcAft>
            <a:buChar char="••"/>
          </a:pPr>
          <a:r>
            <a:rPr lang="zh-CN" altLang="en-US" sz="1100" kern="1200" dirty="0"/>
            <a:t>皮尔逊相关系数</a:t>
          </a:r>
        </a:p>
        <a:p>
          <a:pPr marL="57150" lvl="1" indent="-57150" algn="l" defTabSz="488950">
            <a:lnSpc>
              <a:spcPct val="90000"/>
            </a:lnSpc>
            <a:spcBef>
              <a:spcPct val="0"/>
            </a:spcBef>
            <a:spcAft>
              <a:spcPct val="15000"/>
            </a:spcAft>
            <a:buChar char="••"/>
          </a:pPr>
          <a:r>
            <a:rPr lang="zh-CN" altLang="en-US" sz="1100" kern="1200" dirty="0"/>
            <a:t>最大信息系数</a:t>
          </a:r>
        </a:p>
        <a:p>
          <a:pPr marL="57150" lvl="1" indent="-57150" algn="l" defTabSz="488950">
            <a:lnSpc>
              <a:spcPct val="90000"/>
            </a:lnSpc>
            <a:spcBef>
              <a:spcPct val="0"/>
            </a:spcBef>
            <a:spcAft>
              <a:spcPct val="15000"/>
            </a:spcAft>
            <a:buChar char="••"/>
          </a:pPr>
          <a:r>
            <a:rPr lang="zh-CN" altLang="en-US" sz="1100" kern="1200" dirty="0"/>
            <a:t>信息增益</a:t>
          </a:r>
        </a:p>
        <a:p>
          <a:pPr marL="57150" lvl="1" indent="-57150" algn="l" defTabSz="488950">
            <a:lnSpc>
              <a:spcPct val="90000"/>
            </a:lnSpc>
            <a:spcBef>
              <a:spcPct val="0"/>
            </a:spcBef>
            <a:spcAft>
              <a:spcPct val="15000"/>
            </a:spcAft>
            <a:buChar char="••"/>
          </a:pPr>
          <a:r>
            <a:rPr lang="zh-CN" altLang="en-US" sz="1100" kern="1200" dirty="0"/>
            <a:t>互信息</a:t>
          </a:r>
        </a:p>
        <a:p>
          <a:pPr marL="57150" lvl="1" indent="-57150" algn="l" defTabSz="488950">
            <a:lnSpc>
              <a:spcPct val="90000"/>
            </a:lnSpc>
            <a:spcBef>
              <a:spcPct val="0"/>
            </a:spcBef>
            <a:spcAft>
              <a:spcPct val="15000"/>
            </a:spcAft>
            <a:buChar char="••"/>
          </a:pPr>
          <a:r>
            <a:rPr lang="en-US" altLang="zh-CN" sz="1100" kern="1200" dirty="0"/>
            <a:t>Lasso/Ridge</a:t>
          </a:r>
          <a:r>
            <a:rPr lang="zh-CN" altLang="en-US" sz="1100" kern="1200" dirty="0"/>
            <a:t>回归</a:t>
          </a:r>
        </a:p>
        <a:p>
          <a:pPr marL="57150" lvl="1" indent="-57150" algn="l" defTabSz="488950">
            <a:lnSpc>
              <a:spcPct val="90000"/>
            </a:lnSpc>
            <a:spcBef>
              <a:spcPct val="0"/>
            </a:spcBef>
            <a:spcAft>
              <a:spcPct val="15000"/>
            </a:spcAft>
            <a:buChar char="••"/>
          </a:pPr>
          <a:r>
            <a:rPr lang="zh-CN" altLang="en-US" sz="1100" kern="1200" dirty="0"/>
            <a:t>随机森林</a:t>
          </a:r>
        </a:p>
        <a:p>
          <a:pPr marL="57150" lvl="1" indent="-57150" algn="l" defTabSz="488950">
            <a:lnSpc>
              <a:spcPct val="90000"/>
            </a:lnSpc>
            <a:spcBef>
              <a:spcPct val="0"/>
            </a:spcBef>
            <a:spcAft>
              <a:spcPct val="15000"/>
            </a:spcAft>
            <a:buChar char="••"/>
          </a:pPr>
          <a:r>
            <a:rPr lang="en-US" altLang="zh-CN" sz="1100" kern="1200" dirty="0"/>
            <a:t>...</a:t>
          </a:r>
          <a:endParaRPr lang="zh-CN" altLang="en-US" sz="1100" kern="1200" dirty="0"/>
        </a:p>
      </dsp:txBody>
      <dsp:txXfrm>
        <a:off x="3857" y="385540"/>
        <a:ext cx="1478756" cy="2642062"/>
      </dsp:txXfrm>
    </dsp:sp>
    <dsp:sp modelId="{81E0275B-AF3D-4299-B200-D296AD9C71FB}">
      <dsp:nvSpPr>
        <dsp:cNvPr id="0" name=""/>
        <dsp:cNvSpPr/>
      </dsp:nvSpPr>
      <dsp:spPr>
        <a:xfrm>
          <a:off x="1689639" y="68740"/>
          <a:ext cx="1478756" cy="316800"/>
        </a:xfrm>
        <a:prstGeom prst="rect">
          <a:avLst/>
        </a:prstGeom>
        <a:solidFill>
          <a:schemeClr val="accent5">
            <a:hueOff val="-2483469"/>
            <a:satOff val="9953"/>
            <a:lumOff val="2157"/>
            <a:alphaOff val="0"/>
          </a:schemeClr>
        </a:solidFill>
        <a:ln w="25400" cap="flat" cmpd="sng" algn="ctr">
          <a:solidFill>
            <a:schemeClr val="accent5">
              <a:hueOff val="-2483469"/>
              <a:satOff val="9953"/>
              <a:lumOff val="2157"/>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zh-CN" altLang="en-US" sz="1100" kern="1200" dirty="0"/>
            <a:t>回归</a:t>
          </a:r>
        </a:p>
      </dsp:txBody>
      <dsp:txXfrm>
        <a:off x="1689639" y="68740"/>
        <a:ext cx="1478756" cy="316800"/>
      </dsp:txXfrm>
    </dsp:sp>
    <dsp:sp modelId="{EE23FAF4-8768-4D90-A6BC-9C48AEA9AA1F}">
      <dsp:nvSpPr>
        <dsp:cNvPr id="0" name=""/>
        <dsp:cNvSpPr/>
      </dsp:nvSpPr>
      <dsp:spPr>
        <a:xfrm>
          <a:off x="1689639" y="385540"/>
          <a:ext cx="1478756" cy="2642062"/>
        </a:xfrm>
        <a:prstGeom prst="rect">
          <a:avLst/>
        </a:prstGeom>
        <a:solidFill>
          <a:schemeClr val="accent5">
            <a:tint val="40000"/>
            <a:alpha val="90000"/>
            <a:hueOff val="-2685120"/>
            <a:satOff val="12063"/>
            <a:lumOff val="829"/>
            <a:alphaOff val="0"/>
          </a:schemeClr>
        </a:solidFill>
        <a:ln w="25400" cap="flat" cmpd="sng" algn="ctr">
          <a:solidFill>
            <a:schemeClr val="accent5">
              <a:tint val="40000"/>
              <a:alpha val="90000"/>
              <a:hueOff val="-2685120"/>
              <a:satOff val="12063"/>
              <a:lumOff val="82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t>多项式回归</a:t>
          </a:r>
        </a:p>
        <a:p>
          <a:pPr marL="57150" lvl="1" indent="-57150" algn="l" defTabSz="488950">
            <a:lnSpc>
              <a:spcPct val="90000"/>
            </a:lnSpc>
            <a:spcBef>
              <a:spcPct val="0"/>
            </a:spcBef>
            <a:spcAft>
              <a:spcPct val="15000"/>
            </a:spcAft>
            <a:buChar char="••"/>
          </a:pPr>
          <a:r>
            <a:rPr lang="zh-CN" altLang="en-US" sz="1100" kern="1200" dirty="0"/>
            <a:t>弹性网络</a:t>
          </a:r>
          <a:r>
            <a:rPr lang="zh-CN" altLang="en-US" sz="1100" kern="1200"/>
            <a:t>回归</a:t>
          </a:r>
          <a:endParaRPr lang="zh-CN" altLang="en-US" sz="1100" kern="1200" dirty="0"/>
        </a:p>
        <a:p>
          <a:pPr marL="57150" lvl="1" indent="-57150" algn="l" defTabSz="488950">
            <a:lnSpc>
              <a:spcPct val="90000"/>
            </a:lnSpc>
            <a:spcBef>
              <a:spcPct val="0"/>
            </a:spcBef>
            <a:spcAft>
              <a:spcPct val="15000"/>
            </a:spcAft>
            <a:buChar char="••"/>
          </a:pPr>
          <a:r>
            <a:rPr lang="zh-CN" altLang="en-US" sz="1100" kern="1200" dirty="0"/>
            <a:t>岭回归</a:t>
          </a:r>
        </a:p>
        <a:p>
          <a:pPr marL="57150" lvl="1" indent="-57150" algn="l" defTabSz="488950">
            <a:lnSpc>
              <a:spcPct val="90000"/>
            </a:lnSpc>
            <a:spcBef>
              <a:spcPct val="0"/>
            </a:spcBef>
            <a:spcAft>
              <a:spcPct val="15000"/>
            </a:spcAft>
            <a:buChar char="••"/>
          </a:pPr>
          <a:r>
            <a:rPr lang="en-US" altLang="zh-CN" sz="1100" kern="1200" dirty="0"/>
            <a:t>Lasso</a:t>
          </a:r>
          <a:r>
            <a:rPr lang="zh-CN" altLang="en-US" sz="1100" kern="1200" dirty="0"/>
            <a:t>回归</a:t>
          </a:r>
        </a:p>
        <a:p>
          <a:pPr marL="57150" lvl="1" indent="-57150" algn="l" defTabSz="488950">
            <a:lnSpc>
              <a:spcPct val="90000"/>
            </a:lnSpc>
            <a:spcBef>
              <a:spcPct val="0"/>
            </a:spcBef>
            <a:spcAft>
              <a:spcPct val="15000"/>
            </a:spcAft>
            <a:buChar char="••"/>
          </a:pPr>
          <a:r>
            <a:rPr lang="zh-CN" altLang="en-US" sz="1100" kern="1200" dirty="0"/>
            <a:t>贝叶斯回归</a:t>
          </a:r>
        </a:p>
        <a:p>
          <a:pPr marL="57150" lvl="1" indent="-57150" algn="l" defTabSz="488950">
            <a:lnSpc>
              <a:spcPct val="90000"/>
            </a:lnSpc>
            <a:spcBef>
              <a:spcPct val="0"/>
            </a:spcBef>
            <a:spcAft>
              <a:spcPct val="15000"/>
            </a:spcAft>
            <a:buChar char="••"/>
          </a:pPr>
          <a:r>
            <a:rPr lang="en-US" altLang="zh-CN" sz="1100" kern="1200" dirty="0"/>
            <a:t>Logistic</a:t>
          </a:r>
          <a:r>
            <a:rPr lang="zh-CN" altLang="en-US" sz="1100" kern="1200" dirty="0"/>
            <a:t>回归</a:t>
          </a:r>
        </a:p>
        <a:p>
          <a:pPr marL="57150" lvl="1" indent="-57150" algn="l" defTabSz="488950">
            <a:lnSpc>
              <a:spcPct val="90000"/>
            </a:lnSpc>
            <a:spcBef>
              <a:spcPct val="0"/>
            </a:spcBef>
            <a:spcAft>
              <a:spcPct val="15000"/>
            </a:spcAft>
            <a:buChar char="••"/>
          </a:pPr>
          <a:r>
            <a:rPr lang="zh-CN" altLang="en-US" sz="1100" kern="1200" dirty="0"/>
            <a:t>主成分回归</a:t>
          </a:r>
        </a:p>
        <a:p>
          <a:pPr marL="57150" lvl="1" indent="-57150" algn="l" defTabSz="488950">
            <a:lnSpc>
              <a:spcPct val="90000"/>
            </a:lnSpc>
            <a:spcBef>
              <a:spcPct val="0"/>
            </a:spcBef>
            <a:spcAft>
              <a:spcPct val="15000"/>
            </a:spcAft>
            <a:buChar char="••"/>
          </a:pPr>
          <a:r>
            <a:rPr lang="zh-CN" altLang="en-US" sz="1100" kern="1200" dirty="0"/>
            <a:t>支持向量回归（</a:t>
          </a:r>
          <a:r>
            <a:rPr lang="en-US" altLang="zh-CN" sz="1100" kern="1200" dirty="0"/>
            <a:t>SVR</a:t>
          </a:r>
          <a:r>
            <a:rPr lang="zh-CN" altLang="en-US" sz="1100" kern="1200" dirty="0"/>
            <a:t>）</a:t>
          </a:r>
        </a:p>
        <a:p>
          <a:pPr marL="57150" lvl="1" indent="-57150" algn="l" defTabSz="488950">
            <a:lnSpc>
              <a:spcPct val="90000"/>
            </a:lnSpc>
            <a:spcBef>
              <a:spcPct val="0"/>
            </a:spcBef>
            <a:spcAft>
              <a:spcPct val="15000"/>
            </a:spcAft>
            <a:buChar char="••"/>
          </a:pPr>
          <a:r>
            <a:rPr lang="zh-CN" altLang="en-US" sz="1100" kern="1200" dirty="0"/>
            <a:t>最邻近回归</a:t>
          </a:r>
        </a:p>
        <a:p>
          <a:pPr marL="57150" lvl="1" indent="-57150" algn="l" defTabSz="488950">
            <a:lnSpc>
              <a:spcPct val="90000"/>
            </a:lnSpc>
            <a:spcBef>
              <a:spcPct val="0"/>
            </a:spcBef>
            <a:spcAft>
              <a:spcPct val="15000"/>
            </a:spcAft>
            <a:buChar char="••"/>
          </a:pPr>
          <a:r>
            <a:rPr lang="zh-CN" altLang="en-US" sz="1100" kern="1200" dirty="0"/>
            <a:t>神经网络回归</a:t>
          </a:r>
        </a:p>
        <a:p>
          <a:pPr marL="57150" lvl="1" indent="-57150" algn="l" defTabSz="488950">
            <a:lnSpc>
              <a:spcPct val="90000"/>
            </a:lnSpc>
            <a:spcBef>
              <a:spcPct val="0"/>
            </a:spcBef>
            <a:spcAft>
              <a:spcPct val="15000"/>
            </a:spcAft>
            <a:buChar char="••"/>
          </a:pPr>
          <a:r>
            <a:rPr lang="zh-CN" altLang="en-US" sz="1100" kern="1200" dirty="0"/>
            <a:t>高斯过程回归</a:t>
          </a:r>
        </a:p>
        <a:p>
          <a:pPr marL="57150" lvl="1" indent="-57150" algn="l" defTabSz="488950">
            <a:lnSpc>
              <a:spcPct val="90000"/>
            </a:lnSpc>
            <a:spcBef>
              <a:spcPct val="0"/>
            </a:spcBef>
            <a:spcAft>
              <a:spcPct val="15000"/>
            </a:spcAft>
            <a:buChar char="••"/>
          </a:pPr>
          <a:r>
            <a:rPr lang="en-US" altLang="zh-CN" sz="1100" kern="1200" dirty="0"/>
            <a:t>Adaboost</a:t>
          </a:r>
          <a:r>
            <a:rPr lang="zh-CN" altLang="en-US" sz="1100" kern="1200" dirty="0"/>
            <a:t>回归</a:t>
          </a:r>
        </a:p>
        <a:p>
          <a:pPr marL="57150" lvl="1" indent="-57150" algn="l" defTabSz="488950">
            <a:lnSpc>
              <a:spcPct val="90000"/>
            </a:lnSpc>
            <a:spcBef>
              <a:spcPct val="0"/>
            </a:spcBef>
            <a:spcAft>
              <a:spcPct val="15000"/>
            </a:spcAft>
            <a:buChar char="••"/>
          </a:pPr>
          <a:r>
            <a:rPr lang="en-US" altLang="zh-CN" sz="1100" kern="1200" dirty="0"/>
            <a:t>...</a:t>
          </a:r>
          <a:endParaRPr lang="zh-CN" altLang="en-US" sz="1100" kern="1200" dirty="0"/>
        </a:p>
      </dsp:txBody>
      <dsp:txXfrm>
        <a:off x="1689639" y="385540"/>
        <a:ext cx="1478756" cy="2642062"/>
      </dsp:txXfrm>
    </dsp:sp>
    <dsp:sp modelId="{FD00538C-AD46-44D4-BAD8-E2AF5D733166}">
      <dsp:nvSpPr>
        <dsp:cNvPr id="0" name=""/>
        <dsp:cNvSpPr/>
      </dsp:nvSpPr>
      <dsp:spPr>
        <a:xfrm>
          <a:off x="3375421" y="68740"/>
          <a:ext cx="1478756" cy="316800"/>
        </a:xfrm>
        <a:prstGeom prst="rect">
          <a:avLst/>
        </a:prstGeom>
        <a:solidFill>
          <a:schemeClr val="accent5">
            <a:hueOff val="-4966938"/>
            <a:satOff val="19906"/>
            <a:lumOff val="4314"/>
            <a:alphaOff val="0"/>
          </a:schemeClr>
        </a:solidFill>
        <a:ln w="25400" cap="flat" cmpd="sng" algn="ctr">
          <a:solidFill>
            <a:schemeClr val="accent5">
              <a:hueOff val="-4966938"/>
              <a:satOff val="19906"/>
              <a:lumOff val="4314"/>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zh-CN" altLang="en-US" sz="1100" kern="1200" dirty="0"/>
            <a:t>分类</a:t>
          </a:r>
        </a:p>
      </dsp:txBody>
      <dsp:txXfrm>
        <a:off x="3375421" y="68740"/>
        <a:ext cx="1478756" cy="316800"/>
      </dsp:txXfrm>
    </dsp:sp>
    <dsp:sp modelId="{20287C72-3AAB-4957-B6C5-CFD412CA4004}">
      <dsp:nvSpPr>
        <dsp:cNvPr id="0" name=""/>
        <dsp:cNvSpPr/>
      </dsp:nvSpPr>
      <dsp:spPr>
        <a:xfrm>
          <a:off x="3375421" y="385540"/>
          <a:ext cx="1478756" cy="2642062"/>
        </a:xfrm>
        <a:prstGeom prst="rect">
          <a:avLst/>
        </a:prstGeom>
        <a:solidFill>
          <a:schemeClr val="accent5">
            <a:tint val="40000"/>
            <a:alpha val="90000"/>
            <a:hueOff val="-5370241"/>
            <a:satOff val="24126"/>
            <a:lumOff val="1658"/>
            <a:alphaOff val="0"/>
          </a:schemeClr>
        </a:solidFill>
        <a:ln w="25400" cap="flat" cmpd="sng" algn="ctr">
          <a:solidFill>
            <a:schemeClr val="accent5">
              <a:tint val="40000"/>
              <a:alpha val="90000"/>
              <a:hueOff val="-5370241"/>
              <a:satOff val="24126"/>
              <a:lumOff val="16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t>支持向量机</a:t>
          </a:r>
        </a:p>
        <a:p>
          <a:pPr marL="57150" lvl="1" indent="-57150" algn="l" defTabSz="488950">
            <a:lnSpc>
              <a:spcPct val="90000"/>
            </a:lnSpc>
            <a:spcBef>
              <a:spcPct val="0"/>
            </a:spcBef>
            <a:spcAft>
              <a:spcPct val="15000"/>
            </a:spcAft>
            <a:buChar char="••"/>
          </a:pPr>
          <a:r>
            <a:rPr lang="zh-CN" altLang="en-US" sz="1100" kern="1200" dirty="0"/>
            <a:t>最邻近分类</a:t>
          </a:r>
        </a:p>
        <a:p>
          <a:pPr marL="57150" lvl="1" indent="-57150" algn="l" defTabSz="488950">
            <a:lnSpc>
              <a:spcPct val="90000"/>
            </a:lnSpc>
            <a:spcBef>
              <a:spcPct val="0"/>
            </a:spcBef>
            <a:spcAft>
              <a:spcPct val="15000"/>
            </a:spcAft>
            <a:buChar char="••"/>
          </a:pPr>
          <a:r>
            <a:rPr lang="zh-CN" altLang="en-US" sz="1100" kern="1200" dirty="0"/>
            <a:t>贝叶斯分类</a:t>
          </a:r>
        </a:p>
        <a:p>
          <a:pPr marL="57150" lvl="1" indent="-57150" algn="l" defTabSz="488950">
            <a:lnSpc>
              <a:spcPct val="90000"/>
            </a:lnSpc>
            <a:spcBef>
              <a:spcPct val="0"/>
            </a:spcBef>
            <a:spcAft>
              <a:spcPct val="15000"/>
            </a:spcAft>
            <a:buChar char="••"/>
          </a:pPr>
          <a:r>
            <a:rPr lang="zh-CN" altLang="en-US" sz="1100" kern="1200" dirty="0"/>
            <a:t>决策树分类</a:t>
          </a:r>
        </a:p>
        <a:p>
          <a:pPr marL="57150" lvl="1" indent="-57150" algn="l" defTabSz="488950">
            <a:lnSpc>
              <a:spcPct val="90000"/>
            </a:lnSpc>
            <a:spcBef>
              <a:spcPct val="0"/>
            </a:spcBef>
            <a:spcAft>
              <a:spcPct val="15000"/>
            </a:spcAft>
            <a:buChar char="••"/>
          </a:pPr>
          <a:r>
            <a:rPr lang="zh-CN" altLang="en-US" sz="1100" kern="1200" dirty="0"/>
            <a:t>随机森林分类</a:t>
          </a:r>
        </a:p>
        <a:p>
          <a:pPr marL="57150" lvl="1" indent="-57150" algn="l" defTabSz="488950">
            <a:lnSpc>
              <a:spcPct val="90000"/>
            </a:lnSpc>
            <a:spcBef>
              <a:spcPct val="0"/>
            </a:spcBef>
            <a:spcAft>
              <a:spcPct val="15000"/>
            </a:spcAft>
            <a:buChar char="••"/>
          </a:pPr>
          <a:r>
            <a:rPr lang="zh-CN" altLang="en-US" sz="1100" kern="1200" dirty="0"/>
            <a:t>神经网络分类</a:t>
          </a:r>
        </a:p>
        <a:p>
          <a:pPr marL="57150" lvl="1" indent="-57150" algn="l" defTabSz="488950">
            <a:lnSpc>
              <a:spcPct val="90000"/>
            </a:lnSpc>
            <a:spcBef>
              <a:spcPct val="0"/>
            </a:spcBef>
            <a:spcAft>
              <a:spcPct val="15000"/>
            </a:spcAft>
            <a:buChar char="••"/>
          </a:pPr>
          <a:r>
            <a:rPr lang="en-US" altLang="zh-CN" sz="1100" kern="1200" dirty="0"/>
            <a:t>...</a:t>
          </a:r>
          <a:endParaRPr lang="zh-CN" altLang="en-US" sz="1100" kern="1200" dirty="0"/>
        </a:p>
      </dsp:txBody>
      <dsp:txXfrm>
        <a:off x="3375421" y="385540"/>
        <a:ext cx="1478756" cy="2642062"/>
      </dsp:txXfrm>
    </dsp:sp>
    <dsp:sp modelId="{7399F8E4-3398-4F24-8B93-EF205C1A17DD}">
      <dsp:nvSpPr>
        <dsp:cNvPr id="0" name=""/>
        <dsp:cNvSpPr/>
      </dsp:nvSpPr>
      <dsp:spPr>
        <a:xfrm>
          <a:off x="5061204" y="68740"/>
          <a:ext cx="1478756" cy="316800"/>
        </a:xfrm>
        <a:prstGeom prst="rect">
          <a:avLst/>
        </a:prstGeom>
        <a:solidFill>
          <a:schemeClr val="accent5">
            <a:hueOff val="-7450407"/>
            <a:satOff val="29858"/>
            <a:lumOff val="6471"/>
            <a:alphaOff val="0"/>
          </a:schemeClr>
        </a:solidFill>
        <a:ln w="25400" cap="flat" cmpd="sng" algn="ctr">
          <a:solidFill>
            <a:schemeClr val="accent5">
              <a:hueOff val="-7450407"/>
              <a:satOff val="29858"/>
              <a:lumOff val="6471"/>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zh-CN" altLang="en-US" sz="1100" kern="1200" dirty="0"/>
            <a:t>聚类</a:t>
          </a:r>
        </a:p>
      </dsp:txBody>
      <dsp:txXfrm>
        <a:off x="5061204" y="68740"/>
        <a:ext cx="1478756" cy="316800"/>
      </dsp:txXfrm>
    </dsp:sp>
    <dsp:sp modelId="{6D9D0ABC-12BC-42FD-B32D-F484BB2E955B}">
      <dsp:nvSpPr>
        <dsp:cNvPr id="0" name=""/>
        <dsp:cNvSpPr/>
      </dsp:nvSpPr>
      <dsp:spPr>
        <a:xfrm>
          <a:off x="5061204" y="385540"/>
          <a:ext cx="1478756" cy="2642062"/>
        </a:xfrm>
        <a:prstGeom prst="rect">
          <a:avLst/>
        </a:prstGeom>
        <a:solidFill>
          <a:schemeClr val="accent5">
            <a:tint val="40000"/>
            <a:alpha val="90000"/>
            <a:hueOff val="-8055361"/>
            <a:satOff val="36190"/>
            <a:lumOff val="2488"/>
            <a:alphaOff val="0"/>
          </a:schemeClr>
        </a:solidFill>
        <a:ln w="25400" cap="flat" cmpd="sng" algn="ctr">
          <a:solidFill>
            <a:schemeClr val="accent5">
              <a:tint val="40000"/>
              <a:alpha val="90000"/>
              <a:hueOff val="-8055361"/>
              <a:satOff val="36190"/>
              <a:lumOff val="248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altLang="zh-CN" sz="1100" kern="1200" dirty="0"/>
            <a:t>K</a:t>
          </a:r>
          <a:r>
            <a:rPr lang="zh-CN" altLang="en-US" sz="1100" kern="1200" dirty="0"/>
            <a:t>均值聚类</a:t>
          </a:r>
        </a:p>
        <a:p>
          <a:pPr marL="57150" lvl="1" indent="-57150" algn="l" defTabSz="488950">
            <a:lnSpc>
              <a:spcPct val="90000"/>
            </a:lnSpc>
            <a:spcBef>
              <a:spcPct val="0"/>
            </a:spcBef>
            <a:spcAft>
              <a:spcPct val="15000"/>
            </a:spcAft>
            <a:buChar char="••"/>
          </a:pPr>
          <a:r>
            <a:rPr lang="en-US" altLang="zh-CN" sz="1100" kern="1200" dirty="0"/>
            <a:t>Kmodels</a:t>
          </a:r>
          <a:r>
            <a:rPr lang="zh-CN" altLang="en-US" sz="1100" kern="1200" dirty="0"/>
            <a:t>聚类</a:t>
          </a:r>
        </a:p>
        <a:p>
          <a:pPr marL="57150" lvl="1" indent="-57150" algn="l" defTabSz="488950">
            <a:lnSpc>
              <a:spcPct val="90000"/>
            </a:lnSpc>
            <a:spcBef>
              <a:spcPct val="0"/>
            </a:spcBef>
            <a:spcAft>
              <a:spcPct val="15000"/>
            </a:spcAft>
            <a:buChar char="••"/>
          </a:pPr>
          <a:r>
            <a:rPr lang="en-US" altLang="zh-CN" sz="1100" kern="1200"/>
            <a:t>SOM</a:t>
          </a:r>
          <a:endParaRPr lang="zh-CN" altLang="en-US" sz="1100" kern="1200" dirty="0"/>
        </a:p>
        <a:p>
          <a:pPr marL="57150" lvl="1" indent="-57150" algn="l" defTabSz="488950">
            <a:lnSpc>
              <a:spcPct val="90000"/>
            </a:lnSpc>
            <a:spcBef>
              <a:spcPct val="0"/>
            </a:spcBef>
            <a:spcAft>
              <a:spcPct val="15000"/>
            </a:spcAft>
            <a:buChar char="••"/>
          </a:pPr>
          <a:r>
            <a:rPr lang="en-US" altLang="zh-CN" sz="1100" kern="1200" dirty="0"/>
            <a:t>CLARANS</a:t>
          </a:r>
          <a:r>
            <a:rPr lang="zh-CN" altLang="en-US" sz="1100" kern="1200" dirty="0"/>
            <a:t>聚类</a:t>
          </a:r>
        </a:p>
        <a:p>
          <a:pPr marL="57150" lvl="1" indent="-57150" algn="l" defTabSz="488950">
            <a:lnSpc>
              <a:spcPct val="90000"/>
            </a:lnSpc>
            <a:spcBef>
              <a:spcPct val="0"/>
            </a:spcBef>
            <a:spcAft>
              <a:spcPct val="15000"/>
            </a:spcAft>
            <a:buChar char="••"/>
          </a:pPr>
          <a:r>
            <a:rPr lang="en-US" altLang="zh-CN" sz="1100" kern="1200" dirty="0"/>
            <a:t>CURE</a:t>
          </a:r>
          <a:r>
            <a:rPr lang="zh-CN" altLang="en-US" sz="1100" kern="1200" dirty="0"/>
            <a:t>聚类</a:t>
          </a:r>
        </a:p>
        <a:p>
          <a:pPr marL="57150" lvl="1" indent="-57150" algn="l" defTabSz="488950">
            <a:lnSpc>
              <a:spcPct val="90000"/>
            </a:lnSpc>
            <a:spcBef>
              <a:spcPct val="0"/>
            </a:spcBef>
            <a:spcAft>
              <a:spcPct val="15000"/>
            </a:spcAft>
            <a:buChar char="••"/>
          </a:pPr>
          <a:r>
            <a:rPr lang="en-US" altLang="zh-CN" sz="1100" kern="1200" dirty="0"/>
            <a:t>DBSCAN</a:t>
          </a:r>
          <a:r>
            <a:rPr lang="zh-CN" altLang="en-US" sz="1100" kern="1200" dirty="0"/>
            <a:t>聚类</a:t>
          </a:r>
        </a:p>
        <a:p>
          <a:pPr marL="57150" lvl="1" indent="-57150" algn="l" defTabSz="488950">
            <a:lnSpc>
              <a:spcPct val="90000"/>
            </a:lnSpc>
            <a:spcBef>
              <a:spcPct val="0"/>
            </a:spcBef>
            <a:spcAft>
              <a:spcPct val="15000"/>
            </a:spcAft>
            <a:buChar char="••"/>
          </a:pPr>
          <a:r>
            <a:rPr lang="en-US" altLang="zh-CN" sz="1100" kern="1200" dirty="0"/>
            <a:t>BIRCH</a:t>
          </a:r>
          <a:r>
            <a:rPr lang="zh-CN" altLang="en-US" sz="1100" kern="1200" dirty="0"/>
            <a:t>聚类</a:t>
          </a:r>
        </a:p>
        <a:p>
          <a:pPr marL="57150" lvl="1" indent="-57150" algn="l" defTabSz="488950">
            <a:lnSpc>
              <a:spcPct val="90000"/>
            </a:lnSpc>
            <a:spcBef>
              <a:spcPct val="0"/>
            </a:spcBef>
            <a:spcAft>
              <a:spcPct val="15000"/>
            </a:spcAft>
            <a:buChar char="••"/>
          </a:pPr>
          <a:r>
            <a:rPr lang="en-US" altLang="zh-CN" sz="1100" kern="1200" dirty="0"/>
            <a:t>CLIQUE</a:t>
          </a:r>
          <a:r>
            <a:rPr lang="zh-CN" altLang="en-US" sz="1100" kern="1200" dirty="0"/>
            <a:t>聚类</a:t>
          </a:r>
        </a:p>
        <a:p>
          <a:pPr marL="57150" lvl="1" indent="-57150" algn="l" defTabSz="488950">
            <a:lnSpc>
              <a:spcPct val="90000"/>
            </a:lnSpc>
            <a:spcBef>
              <a:spcPct val="0"/>
            </a:spcBef>
            <a:spcAft>
              <a:spcPct val="15000"/>
            </a:spcAft>
            <a:buChar char="••"/>
          </a:pPr>
          <a:r>
            <a:rPr lang="en-US" altLang="zh-CN" sz="1100" kern="1200" dirty="0"/>
            <a:t>GMM/FCM</a:t>
          </a:r>
          <a:r>
            <a:rPr lang="zh-CN" altLang="en-US" sz="1100" kern="1200" dirty="0"/>
            <a:t>聚类</a:t>
          </a:r>
        </a:p>
        <a:p>
          <a:pPr marL="57150" lvl="1" indent="-57150" algn="l" defTabSz="488950">
            <a:lnSpc>
              <a:spcPct val="90000"/>
            </a:lnSpc>
            <a:spcBef>
              <a:spcPct val="0"/>
            </a:spcBef>
            <a:spcAft>
              <a:spcPct val="15000"/>
            </a:spcAft>
            <a:buChar char="••"/>
          </a:pPr>
          <a:r>
            <a:rPr lang="en-US" altLang="zh-CN" sz="1100" kern="1200" dirty="0"/>
            <a:t>PCCA</a:t>
          </a:r>
          <a:r>
            <a:rPr lang="zh-CN" altLang="en-US" sz="1100" kern="1200" dirty="0"/>
            <a:t>聚类</a:t>
          </a:r>
        </a:p>
        <a:p>
          <a:pPr marL="57150" lvl="1" indent="-57150" algn="l" defTabSz="488950">
            <a:lnSpc>
              <a:spcPct val="90000"/>
            </a:lnSpc>
            <a:spcBef>
              <a:spcPct val="0"/>
            </a:spcBef>
            <a:spcAft>
              <a:spcPct val="15000"/>
            </a:spcAft>
            <a:buChar char="••"/>
          </a:pPr>
          <a:r>
            <a:rPr lang="en-US" altLang="zh-CN" sz="1100" kern="1200" dirty="0"/>
            <a:t>DIANA/AGNES</a:t>
          </a:r>
          <a:r>
            <a:rPr lang="zh-CN" altLang="en-US" sz="1100" kern="1200" dirty="0"/>
            <a:t>聚类</a:t>
          </a:r>
        </a:p>
        <a:p>
          <a:pPr marL="57150" lvl="1" indent="-57150" algn="l" defTabSz="488950">
            <a:lnSpc>
              <a:spcPct val="90000"/>
            </a:lnSpc>
            <a:spcBef>
              <a:spcPct val="0"/>
            </a:spcBef>
            <a:spcAft>
              <a:spcPct val="15000"/>
            </a:spcAft>
            <a:buChar char="••"/>
          </a:pPr>
          <a:r>
            <a:rPr lang="en-US" altLang="zh-CN" sz="1100" kern="1200" dirty="0"/>
            <a:t>...</a:t>
          </a:r>
          <a:endParaRPr lang="zh-CN" altLang="en-US" sz="1100" kern="1200" dirty="0"/>
        </a:p>
        <a:p>
          <a:pPr marL="57150" lvl="1" indent="-57150" algn="l" defTabSz="488950">
            <a:lnSpc>
              <a:spcPct val="90000"/>
            </a:lnSpc>
            <a:spcBef>
              <a:spcPct val="0"/>
            </a:spcBef>
            <a:spcAft>
              <a:spcPct val="15000"/>
            </a:spcAft>
            <a:buChar char="••"/>
          </a:pPr>
          <a:endParaRPr lang="zh-CN" altLang="en-US" sz="1100" kern="1200" dirty="0"/>
        </a:p>
      </dsp:txBody>
      <dsp:txXfrm>
        <a:off x="5061204" y="385540"/>
        <a:ext cx="1478756" cy="2642062"/>
      </dsp:txXfrm>
    </dsp:sp>
    <dsp:sp modelId="{FAF5B232-2A05-4F6E-9405-2E49A439F1EF}">
      <dsp:nvSpPr>
        <dsp:cNvPr id="0" name=""/>
        <dsp:cNvSpPr/>
      </dsp:nvSpPr>
      <dsp:spPr>
        <a:xfrm>
          <a:off x="6746986" y="68740"/>
          <a:ext cx="1478756" cy="316800"/>
        </a:xfrm>
        <a:prstGeom prst="rect">
          <a:avLst/>
        </a:prstGeom>
        <a:solidFill>
          <a:schemeClr val="accent5">
            <a:hueOff val="-9933876"/>
            <a:satOff val="39811"/>
            <a:lumOff val="8628"/>
            <a:alphaOff val="0"/>
          </a:schemeClr>
        </a:solidFill>
        <a:ln w="25400" cap="flat" cmpd="sng" algn="ctr">
          <a:solidFill>
            <a:schemeClr val="accent5">
              <a:hueOff val="-9933876"/>
              <a:satOff val="39811"/>
              <a:lumOff val="8628"/>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zh-CN" altLang="en-US" sz="1100" kern="1200"/>
            <a:t>优化</a:t>
          </a:r>
          <a:endParaRPr lang="zh-CN" altLang="en-US" sz="1100" kern="1200" dirty="0"/>
        </a:p>
      </dsp:txBody>
      <dsp:txXfrm>
        <a:off x="6746986" y="68740"/>
        <a:ext cx="1478756" cy="316800"/>
      </dsp:txXfrm>
    </dsp:sp>
    <dsp:sp modelId="{796411D0-3C4E-434A-B4E1-D99091C107BB}">
      <dsp:nvSpPr>
        <dsp:cNvPr id="0" name=""/>
        <dsp:cNvSpPr/>
      </dsp:nvSpPr>
      <dsp:spPr>
        <a:xfrm>
          <a:off x="6746986" y="385540"/>
          <a:ext cx="1478756" cy="2642062"/>
        </a:xfrm>
        <a:prstGeom prst="rect">
          <a:avLst/>
        </a:prstGeom>
        <a:solidFill>
          <a:schemeClr val="accent5">
            <a:tint val="40000"/>
            <a:alpha val="90000"/>
            <a:hueOff val="-10740482"/>
            <a:satOff val="48253"/>
            <a:lumOff val="3317"/>
            <a:alphaOff val="0"/>
          </a:schemeClr>
        </a:solidFill>
        <a:ln w="25400" cap="flat" cmpd="sng" algn="ctr">
          <a:solidFill>
            <a:schemeClr val="accent5">
              <a:tint val="40000"/>
              <a:alpha val="90000"/>
              <a:hueOff val="-10740482"/>
              <a:satOff val="48253"/>
              <a:lumOff val="33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t>粒子群优化</a:t>
          </a:r>
        </a:p>
        <a:p>
          <a:pPr marL="57150" lvl="1" indent="-57150" algn="l" defTabSz="488950">
            <a:lnSpc>
              <a:spcPct val="90000"/>
            </a:lnSpc>
            <a:spcBef>
              <a:spcPct val="0"/>
            </a:spcBef>
            <a:spcAft>
              <a:spcPct val="15000"/>
            </a:spcAft>
            <a:buChar char="••"/>
          </a:pPr>
          <a:r>
            <a:rPr lang="zh-CN" altLang="en-US" sz="1100" kern="1200" dirty="0"/>
            <a:t>蚁群算法</a:t>
          </a:r>
        </a:p>
        <a:p>
          <a:pPr marL="57150" lvl="1" indent="-57150" algn="l" defTabSz="488950">
            <a:lnSpc>
              <a:spcPct val="90000"/>
            </a:lnSpc>
            <a:spcBef>
              <a:spcPct val="0"/>
            </a:spcBef>
            <a:spcAft>
              <a:spcPct val="15000"/>
            </a:spcAft>
            <a:buChar char="••"/>
          </a:pPr>
          <a:r>
            <a:rPr lang="zh-CN" altLang="en-US" sz="1100" kern="1200" dirty="0"/>
            <a:t>遗传算法</a:t>
          </a:r>
        </a:p>
        <a:p>
          <a:pPr marL="57150" lvl="1" indent="-57150" algn="l" defTabSz="488950">
            <a:lnSpc>
              <a:spcPct val="90000"/>
            </a:lnSpc>
            <a:spcBef>
              <a:spcPct val="0"/>
            </a:spcBef>
            <a:spcAft>
              <a:spcPct val="15000"/>
            </a:spcAft>
            <a:buChar char="••"/>
          </a:pPr>
          <a:r>
            <a:rPr lang="zh-CN" altLang="en-US" sz="1100" kern="1200" dirty="0"/>
            <a:t>梯度下降法</a:t>
          </a:r>
        </a:p>
        <a:p>
          <a:pPr marL="57150" lvl="1" indent="-57150" algn="l" defTabSz="488950">
            <a:lnSpc>
              <a:spcPct val="90000"/>
            </a:lnSpc>
            <a:spcBef>
              <a:spcPct val="0"/>
            </a:spcBef>
            <a:spcAft>
              <a:spcPct val="15000"/>
            </a:spcAft>
            <a:buChar char="••"/>
          </a:pPr>
          <a:r>
            <a:rPr lang="zh-CN" altLang="en-US" sz="1100" kern="1200" dirty="0"/>
            <a:t>牛顿多项式法</a:t>
          </a:r>
        </a:p>
        <a:p>
          <a:pPr marL="57150" lvl="1" indent="-57150" algn="l" defTabSz="488950">
            <a:lnSpc>
              <a:spcPct val="90000"/>
            </a:lnSpc>
            <a:spcBef>
              <a:spcPct val="0"/>
            </a:spcBef>
            <a:spcAft>
              <a:spcPct val="15000"/>
            </a:spcAft>
            <a:buChar char="••"/>
          </a:pPr>
          <a:r>
            <a:rPr lang="en-US" altLang="zh-CN" sz="1100" kern="1200" dirty="0"/>
            <a:t>...</a:t>
          </a:r>
          <a:endParaRPr lang="zh-CN" altLang="en-US" sz="1100" kern="1200" dirty="0"/>
        </a:p>
      </dsp:txBody>
      <dsp:txXfrm>
        <a:off x="6746986" y="385540"/>
        <a:ext cx="1478756" cy="264206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1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8.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9.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2#1">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876BBD-B8E7-4B0E-8832-C1CC1546A1CA}" type="datetimeFigureOut">
              <a:rPr lang="zh-CN" altLang="en-US" smtClean="0"/>
              <a:t>2018/9/29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EE1B59-1A3C-46A9-9E04-AFBC5E8CA535}" type="slidenum">
              <a:rPr lang="zh-CN" altLang="en-US" smtClean="0"/>
              <a:t>‹#›</a:t>
            </a:fld>
            <a:endParaRPr lang="zh-CN" altLang="en-US"/>
          </a:p>
        </p:txBody>
      </p:sp>
    </p:spTree>
    <p:extLst>
      <p:ext uri="{BB962C8B-B14F-4D97-AF65-F5344CB8AC3E}">
        <p14:creationId xmlns:p14="http://schemas.microsoft.com/office/powerpoint/2010/main" val="250042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a:ln/>
        </p:spPr>
      </p:sp>
      <p:sp>
        <p:nvSpPr>
          <p:cNvPr id="29699" name="备注占位符 2"/>
          <p:cNvSpPr>
            <a:spLocks noGrp="1"/>
          </p:cNvSpPr>
          <p:nvPr>
            <p:ph type="body" idx="1"/>
          </p:nvPr>
        </p:nvSpPr>
        <p:spPr>
          <a:noFill/>
        </p:spPr>
        <p:txBody>
          <a:bodyPr/>
          <a:lstStyle/>
          <a:p>
            <a:endParaRPr lang="zh-CN" altLang="en-US" dirty="0">
              <a:ea typeface="宋体" charset="-122"/>
            </a:endParaRPr>
          </a:p>
        </p:txBody>
      </p:sp>
      <p:sp>
        <p:nvSpPr>
          <p:cNvPr id="29700" name="灯片编号占位符 3"/>
          <p:cNvSpPr>
            <a:spLocks noGrp="1"/>
          </p:cNvSpPr>
          <p:nvPr>
            <p:ph type="sldNum" sz="quarter" idx="5"/>
          </p:nvPr>
        </p:nvSpPr>
        <p:spPr>
          <a:noFill/>
          <a:ln>
            <a:miter lim="800000"/>
            <a:headEnd/>
            <a:tailEnd/>
          </a:ln>
        </p:spPr>
        <p:txBody>
          <a:bodyPr/>
          <a:lstStyle/>
          <a:p>
            <a:fld id="{4CBECCBB-217F-421F-A3E1-60ADDCCB3215}" type="slidenum">
              <a:rPr lang="en-US" altLang="zh-CN" smtClean="0">
                <a:solidFill>
                  <a:prstClr val="black"/>
                </a:solidFill>
              </a:rPr>
              <a:pPr/>
              <a:t>1</a:t>
            </a:fld>
            <a:endParaRPr lang="en-US" altLang="zh-CN" dirty="0">
              <a:solidFill>
                <a:prstClr val="black"/>
              </a:solidFill>
            </a:endParaRPr>
          </a:p>
        </p:txBody>
      </p:sp>
    </p:spTree>
    <p:extLst>
      <p:ext uri="{BB962C8B-B14F-4D97-AF65-F5344CB8AC3E}">
        <p14:creationId xmlns:p14="http://schemas.microsoft.com/office/powerpoint/2010/main" val="3904101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12</a:t>
            </a:fld>
            <a:endParaRPr lang="zh-CN" altLang="en-US"/>
          </a:p>
        </p:txBody>
      </p:sp>
    </p:spTree>
    <p:extLst>
      <p:ext uri="{BB962C8B-B14F-4D97-AF65-F5344CB8AC3E}">
        <p14:creationId xmlns:p14="http://schemas.microsoft.com/office/powerpoint/2010/main" val="518236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继续设计和实现数据驱动的自动化、半自动化、交互式的机器学习</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数据挖掘算法，有效分析并构建合金属性与性能之间的关系模型，从而预测合金的性能；</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15</a:t>
            </a:fld>
            <a:endParaRPr lang="zh-CN" altLang="en-US"/>
          </a:p>
        </p:txBody>
      </p:sp>
    </p:spTree>
    <p:extLst>
      <p:ext uri="{BB962C8B-B14F-4D97-AF65-F5344CB8AC3E}">
        <p14:creationId xmlns:p14="http://schemas.microsoft.com/office/powerpoint/2010/main" val="613709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sz="1200" b="1" dirty="0"/>
          </a:p>
          <a:p>
            <a:endParaRPr lang="zh-CN" altLang="en-US" dirty="0"/>
          </a:p>
        </p:txBody>
      </p:sp>
      <p:sp>
        <p:nvSpPr>
          <p:cNvPr id="4" name="灯片编号占位符 3"/>
          <p:cNvSpPr>
            <a:spLocks noGrp="1"/>
          </p:cNvSpPr>
          <p:nvPr>
            <p:ph type="sldNum" sz="quarter" idx="10"/>
          </p:nvPr>
        </p:nvSpPr>
        <p:spPr/>
        <p:txBody>
          <a:bodyPr/>
          <a:lstStyle/>
          <a:p>
            <a:pPr>
              <a:defRPr/>
            </a:pPr>
            <a:fld id="{791E1F30-DC44-4099-BA14-FDACF560AB15}" type="slidenum">
              <a:rPr lang="zh-CN" altLang="en-US" smtClean="0"/>
              <a:t>16</a:t>
            </a:fld>
            <a:endParaRPr lang="zh-CN" altLang="en-US"/>
          </a:p>
        </p:txBody>
      </p:sp>
    </p:spTree>
    <p:extLst>
      <p:ext uri="{BB962C8B-B14F-4D97-AF65-F5344CB8AC3E}">
        <p14:creationId xmlns:p14="http://schemas.microsoft.com/office/powerpoint/2010/main" val="1677029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sz="1200" b="1" dirty="0"/>
          </a:p>
          <a:p>
            <a:endParaRPr lang="zh-CN" altLang="en-US" dirty="0"/>
          </a:p>
        </p:txBody>
      </p:sp>
      <p:sp>
        <p:nvSpPr>
          <p:cNvPr id="4" name="灯片编号占位符 3"/>
          <p:cNvSpPr>
            <a:spLocks noGrp="1"/>
          </p:cNvSpPr>
          <p:nvPr>
            <p:ph type="sldNum" sz="quarter" idx="10"/>
          </p:nvPr>
        </p:nvSpPr>
        <p:spPr/>
        <p:txBody>
          <a:bodyPr/>
          <a:lstStyle/>
          <a:p>
            <a:pPr>
              <a:defRPr/>
            </a:pPr>
            <a:fld id="{791E1F30-DC44-4099-BA14-FDACF560AB15}" type="slidenum">
              <a:rPr lang="zh-CN" altLang="en-US" smtClean="0"/>
              <a:t>17</a:t>
            </a:fld>
            <a:endParaRPr lang="zh-CN" altLang="en-US"/>
          </a:p>
        </p:txBody>
      </p:sp>
    </p:spTree>
    <p:extLst>
      <p:ext uri="{BB962C8B-B14F-4D97-AF65-F5344CB8AC3E}">
        <p14:creationId xmlns:p14="http://schemas.microsoft.com/office/powerpoint/2010/main" val="580372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18</a:t>
            </a:fld>
            <a:endParaRPr lang="zh-CN" altLang="en-US"/>
          </a:p>
        </p:txBody>
      </p:sp>
    </p:spTree>
    <p:extLst>
      <p:ext uri="{BB962C8B-B14F-4D97-AF65-F5344CB8AC3E}">
        <p14:creationId xmlns:p14="http://schemas.microsoft.com/office/powerpoint/2010/main" val="37886025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这里一共有</a:t>
            </a:r>
            <a:r>
              <a:rPr lang="en-US" altLang="zh-CN" dirty="0"/>
              <a:t>57</a:t>
            </a:r>
            <a:r>
              <a:rPr lang="zh-CN" altLang="en-US" dirty="0"/>
              <a:t>篇论文，包括外文</a:t>
            </a:r>
            <a:r>
              <a:rPr lang="en-US" altLang="zh-CN" dirty="0"/>
              <a:t>39</a:t>
            </a:r>
            <a:r>
              <a:rPr lang="zh-CN" altLang="en-US" dirty="0"/>
              <a:t>篇，中文文献</a:t>
            </a:r>
            <a:r>
              <a:rPr lang="en-US" altLang="zh-CN" dirty="0"/>
              <a:t>18</a:t>
            </a:r>
            <a:r>
              <a:rPr lang="zh-CN" altLang="en-US" dirty="0"/>
              <a:t>篇，但有的论文还有待筛查，可能会被删掉</a:t>
            </a:r>
            <a:endParaRPr lang="en-US" altLang="zh-CN" dirty="0"/>
          </a:p>
          <a:p>
            <a:r>
              <a:rPr lang="zh-CN" altLang="en-US" dirty="0"/>
              <a:t>要从这文献中提取三类数据</a:t>
            </a:r>
            <a:endParaRPr lang="en-US" altLang="zh-CN" dirty="0"/>
          </a:p>
          <a:p>
            <a:r>
              <a:rPr lang="zh-CN" altLang="en-US" dirty="0"/>
              <a:t>文献信息：数据的可溯源</a:t>
            </a:r>
            <a:endParaRPr lang="en-US" altLang="zh-CN" dirty="0"/>
          </a:p>
          <a:p>
            <a:r>
              <a:rPr lang="zh-CN" altLang="en-US" dirty="0"/>
              <a:t>表格数据：通过阅读文献内容可以筛选出可以训练的有关数据</a:t>
            </a:r>
            <a:endParaRPr lang="en-US" altLang="zh-CN" dirty="0"/>
          </a:p>
          <a:p>
            <a:r>
              <a:rPr lang="zh-CN" altLang="en-US" dirty="0"/>
              <a:t>图片信息：部分数据需通过描点得出，最后转换成表格数据</a:t>
            </a:r>
            <a:endParaRPr lang="en-US" altLang="zh-CN" dirty="0"/>
          </a:p>
          <a:p>
            <a:r>
              <a:rPr lang="zh-CN" altLang="en-US" dirty="0"/>
              <a:t>专利中有很多完整的信息</a:t>
            </a:r>
          </a:p>
        </p:txBody>
      </p:sp>
      <p:sp>
        <p:nvSpPr>
          <p:cNvPr id="4" name="灯片编号占位符 3"/>
          <p:cNvSpPr>
            <a:spLocks noGrp="1"/>
          </p:cNvSpPr>
          <p:nvPr>
            <p:ph type="sldNum" sz="quarter" idx="10"/>
          </p:nvPr>
        </p:nvSpPr>
        <p:spPr/>
        <p:txBody>
          <a:bodyPr/>
          <a:lstStyle/>
          <a:p>
            <a:fld id="{3B448A4E-E8D3-4150-9B5A-9DA8F69BCB64}" type="slidenum">
              <a:rPr lang="zh-CN" altLang="en-US" smtClean="0"/>
              <a:t>19</a:t>
            </a:fld>
            <a:endParaRPr lang="zh-CN" altLang="en-US"/>
          </a:p>
        </p:txBody>
      </p:sp>
    </p:spTree>
    <p:extLst>
      <p:ext uri="{BB962C8B-B14F-4D97-AF65-F5344CB8AC3E}">
        <p14:creationId xmlns:p14="http://schemas.microsoft.com/office/powerpoint/2010/main" val="32152879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20</a:t>
            </a:fld>
            <a:endParaRPr lang="zh-CN" altLang="en-US"/>
          </a:p>
        </p:txBody>
      </p:sp>
    </p:spTree>
    <p:extLst>
      <p:ext uri="{BB962C8B-B14F-4D97-AF65-F5344CB8AC3E}">
        <p14:creationId xmlns:p14="http://schemas.microsoft.com/office/powerpoint/2010/main" val="3531977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00" dirty="0">
                <a:solidFill>
                  <a:srgbClr val="FF0000"/>
                </a:solidFill>
                <a:latin typeface="Times New Roman" panose="02020603050405020304" pitchFamily="18" charset="0"/>
                <a:cs typeface="Times New Roman" panose="02020603050405020304" pitchFamily="18" charset="0"/>
              </a:rPr>
              <a:t>这样的数据难以通过文献或者专利收集得到。</a:t>
            </a:r>
            <a:endParaRPr kumimoji="1"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21</a:t>
            </a:fld>
            <a:endParaRPr lang="zh-CN" altLang="en-US"/>
          </a:p>
        </p:txBody>
      </p:sp>
    </p:spTree>
    <p:extLst>
      <p:ext uri="{BB962C8B-B14F-4D97-AF65-F5344CB8AC3E}">
        <p14:creationId xmlns:p14="http://schemas.microsoft.com/office/powerpoint/2010/main" val="13902458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在文字后面加入相关的描述符</a:t>
            </a:r>
          </a:p>
        </p:txBody>
      </p:sp>
      <p:sp>
        <p:nvSpPr>
          <p:cNvPr id="4" name="灯片编号占位符 3"/>
          <p:cNvSpPr>
            <a:spLocks noGrp="1"/>
          </p:cNvSpPr>
          <p:nvPr>
            <p:ph type="sldNum" sz="quarter" idx="10"/>
          </p:nvPr>
        </p:nvSpPr>
        <p:spPr/>
        <p:txBody>
          <a:bodyPr/>
          <a:lstStyle/>
          <a:p>
            <a:fld id="{48EE1B59-1A3C-46A9-9E04-AFBC5E8CA535}" type="slidenum">
              <a:rPr lang="zh-CN" altLang="en-US" smtClean="0"/>
              <a:t>22</a:t>
            </a:fld>
            <a:endParaRPr lang="zh-CN" altLang="en-US"/>
          </a:p>
        </p:txBody>
      </p:sp>
    </p:spTree>
    <p:extLst>
      <p:ext uri="{BB962C8B-B14F-4D97-AF65-F5344CB8AC3E}">
        <p14:creationId xmlns:p14="http://schemas.microsoft.com/office/powerpoint/2010/main" val="32648261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a:t>
            </a:r>
            <a:r>
              <a:rPr lang="zh-CN" altLang="en-US" sz="1200" dirty="0"/>
              <a:t>如合金的屈服极限，在</a:t>
            </a:r>
            <a:r>
              <a:rPr lang="zh-CN" altLang="en-US" sz="1200" dirty="0">
                <a:solidFill>
                  <a:srgbClr val="333333"/>
                </a:solidFill>
                <a:latin typeface="arial" panose="020B0604020202020204" pitchFamily="34" charset="0"/>
              </a:rPr>
              <a:t>大于此极限的外力作用之下，合金将会产生永久变形，小于这个的，合金还会恢复原来的样子</a:t>
            </a:r>
            <a:r>
              <a:rPr lang="en-US" altLang="zh-CN" sz="1200" dirty="0"/>
              <a:t>) </a:t>
            </a:r>
            <a:endParaRPr kumimoji="1"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23</a:t>
            </a:fld>
            <a:endParaRPr lang="zh-CN" altLang="en-US"/>
          </a:p>
        </p:txBody>
      </p:sp>
    </p:spTree>
    <p:extLst>
      <p:ext uri="{BB962C8B-B14F-4D97-AF65-F5344CB8AC3E}">
        <p14:creationId xmlns:p14="http://schemas.microsoft.com/office/powerpoint/2010/main" val="1721468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2</a:t>
            </a:fld>
            <a:endParaRPr lang="zh-CN" altLang="en-US">
              <a:solidFill>
                <a:prstClr val="black"/>
              </a:solidFill>
            </a:endParaRPr>
          </a:p>
        </p:txBody>
      </p:sp>
    </p:spTree>
    <p:extLst>
      <p:ext uri="{BB962C8B-B14F-4D97-AF65-F5344CB8AC3E}">
        <p14:creationId xmlns:p14="http://schemas.microsoft.com/office/powerpoint/2010/main" val="1353939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25</a:t>
            </a:fld>
            <a:endParaRPr lang="zh-CN" altLang="en-US"/>
          </a:p>
        </p:txBody>
      </p:sp>
    </p:spTree>
    <p:extLst>
      <p:ext uri="{BB962C8B-B14F-4D97-AF65-F5344CB8AC3E}">
        <p14:creationId xmlns:p14="http://schemas.microsoft.com/office/powerpoint/2010/main" val="1549882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26</a:t>
            </a:fld>
            <a:endParaRPr lang="zh-CN" altLang="en-US"/>
          </a:p>
        </p:txBody>
      </p:sp>
    </p:spTree>
    <p:extLst>
      <p:ext uri="{BB962C8B-B14F-4D97-AF65-F5344CB8AC3E}">
        <p14:creationId xmlns:p14="http://schemas.microsoft.com/office/powerpoint/2010/main" val="16682107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镍、铼、钴、铝、钛、钨、钼、铬、钽、碳、硼、钇、铌、铪</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27</a:t>
            </a:fld>
            <a:endParaRPr lang="zh-CN" altLang="en-US"/>
          </a:p>
        </p:txBody>
      </p:sp>
    </p:spTree>
    <p:extLst>
      <p:ext uri="{BB962C8B-B14F-4D97-AF65-F5344CB8AC3E}">
        <p14:creationId xmlns:p14="http://schemas.microsoft.com/office/powerpoint/2010/main" val="37682398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28</a:t>
            </a:fld>
            <a:endParaRPr lang="zh-CN" altLang="en-US"/>
          </a:p>
        </p:txBody>
      </p:sp>
    </p:spTree>
    <p:extLst>
      <p:ext uri="{BB962C8B-B14F-4D97-AF65-F5344CB8AC3E}">
        <p14:creationId xmlns:p14="http://schemas.microsoft.com/office/powerpoint/2010/main" val="28369137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1</a:t>
            </a:r>
            <a:r>
              <a:rPr lang="zh-CN" altLang="en-US" dirty="0"/>
              <a:t>）</a:t>
            </a:r>
            <a:r>
              <a:rPr lang="en-US" altLang="zh-CN" dirty="0" err="1"/>
              <a:t>s_time</a:t>
            </a:r>
            <a:r>
              <a:rPr lang="en-US" altLang="zh-CN" dirty="0"/>
              <a:t>(</a:t>
            </a:r>
            <a:r>
              <a:rPr lang="zh-CN" altLang="en-US" dirty="0"/>
              <a:t>固溶处理时间</a:t>
            </a:r>
            <a:r>
              <a:rPr lang="en-US" altLang="zh-CN" dirty="0"/>
              <a:t>)</a:t>
            </a:r>
            <a:r>
              <a:rPr lang="zh-CN" altLang="en-US" dirty="0"/>
              <a:t>的相关系数最高为</a:t>
            </a:r>
            <a:r>
              <a:rPr lang="en-US" altLang="zh-CN" dirty="0"/>
              <a:t>0.63</a:t>
            </a:r>
            <a:r>
              <a:rPr lang="zh-CN" altLang="en-US" dirty="0"/>
              <a:t>，</a:t>
            </a:r>
            <a:r>
              <a:rPr lang="en-US" altLang="zh-CN" dirty="0" err="1"/>
              <a:t>s_T</a:t>
            </a:r>
            <a:r>
              <a:rPr lang="en-US" altLang="zh-CN" dirty="0"/>
              <a:t>(</a:t>
            </a:r>
            <a:r>
              <a:rPr lang="zh-CN" altLang="en-US" dirty="0"/>
              <a:t>固溶温度</a:t>
            </a:r>
            <a:r>
              <a:rPr lang="en-US" altLang="zh-CN" dirty="0"/>
              <a:t>)</a:t>
            </a:r>
            <a:r>
              <a:rPr lang="zh-CN" altLang="en-US" dirty="0"/>
              <a:t>的相关系数为</a:t>
            </a:r>
            <a:r>
              <a:rPr lang="en-US" altLang="zh-CN" dirty="0"/>
              <a:t>0.36</a:t>
            </a:r>
            <a:r>
              <a:rPr lang="zh-CN" altLang="en-US" dirty="0"/>
              <a:t>，都比较高，而固溶处理是为了获得适宜的晶粒度从而保证合金高温抗蠕变性能。</a:t>
            </a:r>
          </a:p>
          <a:p>
            <a:r>
              <a:rPr lang="zh-CN" altLang="en-US" dirty="0"/>
              <a:t>（</a:t>
            </a:r>
            <a:r>
              <a:rPr lang="en-US" altLang="zh-CN" dirty="0"/>
              <a:t>2</a:t>
            </a:r>
            <a:r>
              <a:rPr lang="zh-CN" altLang="en-US" dirty="0"/>
              <a:t>）元素中，相关系数比较高的是</a:t>
            </a:r>
            <a:r>
              <a:rPr lang="en-US" altLang="zh-CN" dirty="0"/>
              <a:t>Co(0.43) </a:t>
            </a:r>
            <a:r>
              <a:rPr lang="en-US" altLang="zh-CN" dirty="0" err="1"/>
              <a:t>Nb</a:t>
            </a:r>
            <a:r>
              <a:rPr lang="en-US" altLang="zh-CN" dirty="0"/>
              <a:t>(0.34) Al(0.3) Re(0.3)</a:t>
            </a:r>
            <a:r>
              <a:rPr lang="zh-CN" altLang="en-US" dirty="0"/>
              <a:t>，其中</a:t>
            </a:r>
            <a:r>
              <a:rPr lang="en-US" altLang="zh-CN" dirty="0"/>
              <a:t>Al</a:t>
            </a:r>
            <a:r>
              <a:rPr lang="zh-CN" altLang="en-US" dirty="0"/>
              <a:t>和</a:t>
            </a:r>
            <a:r>
              <a:rPr lang="en-US" altLang="zh-CN" dirty="0" err="1"/>
              <a:t>Nb</a:t>
            </a:r>
            <a:r>
              <a:rPr lang="zh-CN" altLang="en-US" dirty="0"/>
              <a:t>是</a:t>
            </a:r>
            <a:r>
              <a:rPr lang="en-US" altLang="zh-CN" dirty="0"/>
              <a:t>γ’</a:t>
            </a:r>
            <a:r>
              <a:rPr lang="zh-CN" altLang="en-US" dirty="0"/>
              <a:t>相形成元素，决定了合金中强化相的数量，</a:t>
            </a:r>
            <a:r>
              <a:rPr lang="en-US" altLang="zh-CN" dirty="0"/>
              <a:t>Co</a:t>
            </a:r>
            <a:r>
              <a:rPr lang="zh-CN" altLang="en-US" dirty="0"/>
              <a:t>的作用是固溶强化，改善合金的塑性提高组织稳定性，</a:t>
            </a:r>
            <a:r>
              <a:rPr lang="en-US" altLang="zh-CN" dirty="0"/>
              <a:t>Re</a:t>
            </a:r>
            <a:r>
              <a:rPr lang="zh-CN" altLang="en-US" dirty="0"/>
              <a:t>能显著提高合金的承受温度的能力，它们都和蠕变性能有一定的联系。</a:t>
            </a:r>
          </a:p>
          <a:p>
            <a:r>
              <a:rPr lang="zh-CN" altLang="en-US" dirty="0"/>
              <a:t>（</a:t>
            </a:r>
            <a:r>
              <a:rPr lang="en-US" altLang="zh-CN" dirty="0"/>
              <a:t>3</a:t>
            </a:r>
            <a:r>
              <a:rPr lang="zh-CN" altLang="en-US" dirty="0"/>
              <a:t>）剪切模量</a:t>
            </a:r>
            <a:r>
              <a:rPr lang="en-US" altLang="zh-CN" dirty="0"/>
              <a:t>G</a:t>
            </a:r>
            <a:r>
              <a:rPr lang="zh-CN" altLang="en-US" dirty="0"/>
              <a:t>的相关系数为</a:t>
            </a:r>
            <a:r>
              <a:rPr lang="en-US" altLang="zh-CN" dirty="0"/>
              <a:t>0.4</a:t>
            </a:r>
            <a:r>
              <a:rPr lang="zh-CN" altLang="en-US" dirty="0"/>
              <a:t>，从公式角度看引入弹性模量对应力归一化处理可以与蠕变速率保持更好的数据关联性，从蠕变理论角度看使用剪切模量代替弹性模量更符合逻辑。因为塑性变形是通过滑移面上的切应变来实现的。</a:t>
            </a:r>
          </a:p>
          <a:p>
            <a:r>
              <a:rPr lang="zh-CN" altLang="en-US" dirty="0"/>
              <a:t>（</a:t>
            </a:r>
            <a:r>
              <a:rPr lang="en-US" altLang="zh-CN" dirty="0"/>
              <a:t>4</a:t>
            </a:r>
            <a:r>
              <a:rPr lang="zh-CN" altLang="en-US" dirty="0"/>
              <a:t>）</a:t>
            </a:r>
            <a:r>
              <a:rPr lang="en-US" altLang="zh-CN" dirty="0"/>
              <a:t>DL</a:t>
            </a:r>
            <a:r>
              <a:rPr lang="zh-CN" altLang="en-US" dirty="0"/>
              <a:t>相关系数是</a:t>
            </a:r>
            <a:r>
              <a:rPr lang="en-US" altLang="zh-CN" dirty="0"/>
              <a:t>0.29</a:t>
            </a:r>
            <a:r>
              <a:rPr lang="zh-CN" altLang="en-US" dirty="0"/>
              <a:t>，从物理角度出发，扩散贯穿整个蠕变过程，且大量实验表明在本研究考虑的范围内金属的蠕变激活能与其自扩散激活能相等。</a:t>
            </a:r>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29</a:t>
            </a:fld>
            <a:endParaRPr lang="zh-CN" altLang="en-US"/>
          </a:p>
        </p:txBody>
      </p:sp>
    </p:spTree>
    <p:extLst>
      <p:ext uri="{BB962C8B-B14F-4D97-AF65-F5344CB8AC3E}">
        <p14:creationId xmlns:p14="http://schemas.microsoft.com/office/powerpoint/2010/main" val="11007580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由于条件属性中冗余关系是错综复杂的，如果使用相关性度量来计算条件属性之间的相关性，则在属性数较多的情况下计算量庞大且难以实现。目前，还没有一种方法是单独针对冗余性提出的，而是以特征权重赋值的方式间接剔除冗余属性。在根据样本数据对各特征进行权重赋值时，当一种特征权重得分较高时，另一种与它存在冗余关系的特征权重急剧下降，因此可以有效地筛除冗余属性。目前，筛除冗余属性常用的方法有</a:t>
            </a:r>
            <a:r>
              <a:rPr lang="en-US" altLang="zh-CN" sz="1200" kern="1200" dirty="0">
                <a:solidFill>
                  <a:schemeClr val="tx1"/>
                </a:solidFill>
                <a:effectLst/>
                <a:latin typeface="+mn-lt"/>
                <a:ea typeface="+mn-ea"/>
                <a:cs typeface="+mn-cs"/>
              </a:rPr>
              <a:t>Lasso[70]</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Random Forest[71]</a:t>
            </a:r>
            <a:r>
              <a:rPr lang="zh-CN" altLang="zh-CN" sz="1200" kern="1200" dirty="0">
                <a:solidFill>
                  <a:schemeClr val="tx1"/>
                </a:solidFill>
                <a:effectLst/>
                <a:latin typeface="+mn-lt"/>
                <a:ea typeface="+mn-ea"/>
                <a:cs typeface="+mn-cs"/>
              </a:rPr>
              <a:t>等</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30</a:t>
            </a:fld>
            <a:endParaRPr lang="zh-CN" altLang="en-US"/>
          </a:p>
        </p:txBody>
      </p:sp>
    </p:spTree>
    <p:extLst>
      <p:ext uri="{BB962C8B-B14F-4D97-AF65-F5344CB8AC3E}">
        <p14:creationId xmlns:p14="http://schemas.microsoft.com/office/powerpoint/2010/main" val="41578920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mn-lt"/>
                <a:ea typeface="+mn-ea"/>
                <a:cs typeface="+mn-cs"/>
              </a:rPr>
              <a:t>我组在接下来的工作中将进一步与领域专家确定学习目标与研究问题，从数据、方法、结果三个方面展开工作。数据方面，通过文献</a:t>
            </a:r>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专利、计算和实验获得更多的数据，提高数据的质和量，从而保证机器学习</a:t>
            </a:r>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数据挖掘方法分析结果的正确性和可信性；方法方面，在数据驱动下，研究面向高温合金的机器学习</a:t>
            </a:r>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数据挖掘方法，并将其分析结果与领域专家的研究成果相结合，不断改进和完善学习模型，从而提高分析结果的正确性和实用性；结果方面，采用规则抽取</a:t>
            </a:r>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数据可视化等方法与技术对分析结果进行再处理，并和领域研究成果相结合，提高分析结果的可理解性和可用性。蠕变解析式：针对韩国文献蠕变解析式中的中温限制等缺陷对解析式内容进行改进，结合机器学习方法对拟合参量</a:t>
            </a:r>
            <a:r>
              <a:rPr lang="en-US" altLang="zh-CN" sz="1200" b="0" i="0" u="none" strike="noStrike" kern="1200" baseline="0" dirty="0">
                <a:solidFill>
                  <a:schemeClr val="tx1"/>
                </a:solidFill>
                <a:latin typeface="+mn-lt"/>
                <a:ea typeface="+mn-ea"/>
                <a:cs typeface="+mn-cs"/>
              </a:rPr>
              <a:t>A1</a:t>
            </a:r>
            <a:r>
              <a:rPr lang="zh-CN" altLang="en-US" sz="1200" b="0" i="0" u="none" strike="noStrike" kern="1200" baseline="0" dirty="0">
                <a:solidFill>
                  <a:schemeClr val="tx1"/>
                </a:solidFill>
                <a:latin typeface="+mn-lt"/>
                <a:ea typeface="+mn-ea"/>
                <a:cs typeface="+mn-cs"/>
              </a:rPr>
              <a:t>、</a:t>
            </a:r>
            <a:r>
              <a:rPr lang="en-US" altLang="zh-CN" sz="1200" b="0" i="0" u="none" strike="noStrike" kern="1200" baseline="0" dirty="0">
                <a:solidFill>
                  <a:schemeClr val="tx1"/>
                </a:solidFill>
                <a:latin typeface="+mn-lt"/>
                <a:ea typeface="+mn-ea"/>
                <a:cs typeface="+mn-cs"/>
              </a:rPr>
              <a:t>A2</a:t>
            </a:r>
            <a:r>
              <a:rPr lang="zh-CN" altLang="en-US" sz="1200" b="0" i="0" u="none" strike="noStrike" kern="1200" baseline="0" dirty="0">
                <a:solidFill>
                  <a:schemeClr val="tx1"/>
                </a:solidFill>
                <a:latin typeface="+mn-lt"/>
                <a:ea typeface="+mn-ea"/>
                <a:cs typeface="+mn-cs"/>
              </a:rPr>
              <a:t>进行估计。数据关联分析：针对采集的高温合金文献以及文献中包含的数据的特点，将利用知识图谱、数据溯源、统计分析和数据可视化等技术和方法深入挖掘科学数据中各类资源对象的语义内涵和关联关系，从最初探索高温合金数据中属</a:t>
            </a:r>
            <a:r>
              <a:rPr lang="zh-CN" altLang="en-US" sz="1200" b="0" i="0" u="none" strike="noStrike" kern="1200" baseline="0">
                <a:solidFill>
                  <a:schemeClr val="tx1"/>
                </a:solidFill>
                <a:latin typeface="+mn-lt"/>
                <a:ea typeface="+mn-ea"/>
                <a:cs typeface="+mn-cs"/>
              </a:rPr>
              <a:t>性与属性之间、属性与性能之间的关联关系上升到</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31</a:t>
            </a:fld>
            <a:endParaRPr lang="zh-CN" altLang="en-US"/>
          </a:p>
        </p:txBody>
      </p:sp>
    </p:spTree>
    <p:extLst>
      <p:ext uri="{BB962C8B-B14F-4D97-AF65-F5344CB8AC3E}">
        <p14:creationId xmlns:p14="http://schemas.microsoft.com/office/powerpoint/2010/main" val="12693611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00" dirty="0">
                <a:solidFill>
                  <a:srgbClr val="FF0000"/>
                </a:solidFill>
                <a:latin typeface="Times New Roman" panose="02020603050405020304" pitchFamily="18" charset="0"/>
                <a:cs typeface="Times New Roman" panose="02020603050405020304" pitchFamily="18" charset="0"/>
              </a:rPr>
              <a:t>这样的数据难以通过文献或者专利收集得到。</a:t>
            </a:r>
            <a:endParaRPr kumimoji="1"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32</a:t>
            </a:fld>
            <a:endParaRPr lang="zh-CN" altLang="en-US"/>
          </a:p>
        </p:txBody>
      </p:sp>
    </p:spTree>
    <p:extLst>
      <p:ext uri="{BB962C8B-B14F-4D97-AF65-F5344CB8AC3E}">
        <p14:creationId xmlns:p14="http://schemas.microsoft.com/office/powerpoint/2010/main" val="36570091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33</a:t>
            </a:fld>
            <a:endParaRPr lang="zh-CN" altLang="en-US"/>
          </a:p>
        </p:txBody>
      </p:sp>
    </p:spTree>
    <p:extLst>
      <p:ext uri="{BB962C8B-B14F-4D97-AF65-F5344CB8AC3E}">
        <p14:creationId xmlns:p14="http://schemas.microsoft.com/office/powerpoint/2010/main" val="1923577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这两页</a:t>
            </a:r>
            <a:r>
              <a:rPr lang="en-US" altLang="zh-CN" dirty="0"/>
              <a:t>ppt</a:t>
            </a:r>
            <a:r>
              <a:rPr lang="zh-CN" altLang="en-US" dirty="0"/>
              <a:t>主要内容是对韩国文章公式的解析，包括公式的构成，存在的问题和我们提出的解决方案。</a:t>
            </a:r>
            <a:endParaRPr lang="en-US" altLang="zh-CN" dirty="0"/>
          </a:p>
          <a:p>
            <a:r>
              <a:rPr lang="zh-CN" altLang="en-US" dirty="0"/>
              <a:t>蠕变速率解析式为两个部分相加</a:t>
            </a:r>
            <a:r>
              <a:rPr lang="en-US" altLang="zh-CN" dirty="0"/>
              <a:t>(ppt</a:t>
            </a:r>
            <a:r>
              <a:rPr lang="zh-CN" altLang="en-US" dirty="0"/>
              <a:t>中蓝色覆盖的部分</a:t>
            </a:r>
            <a:r>
              <a:rPr lang="en-US" altLang="zh-CN" dirty="0"/>
              <a:t>)</a:t>
            </a:r>
            <a:r>
              <a:rPr lang="zh-CN" altLang="en-US" dirty="0"/>
              <a:t>，</a:t>
            </a:r>
            <a:endParaRPr lang="en-US" altLang="zh-CN" dirty="0"/>
          </a:p>
          <a:p>
            <a:r>
              <a:rPr lang="zh-CN" altLang="en-US" dirty="0"/>
              <a:t>在第一页</a:t>
            </a:r>
            <a:r>
              <a:rPr lang="en-US" altLang="zh-CN" dirty="0"/>
              <a:t>ppt</a:t>
            </a:r>
            <a:r>
              <a:rPr lang="zh-CN" altLang="en-US" dirty="0"/>
              <a:t>中的主要内容是关于第一个部分的解析，第一部分表征位错</a:t>
            </a:r>
            <a:endParaRPr lang="en-US" altLang="zh-CN" dirty="0"/>
          </a:p>
          <a:p>
            <a:r>
              <a:rPr lang="zh-CN" altLang="en-US" dirty="0"/>
              <a:t>其中表征位错的解析式中涉及到层错能、应力和弹性模量</a:t>
            </a:r>
            <a:endParaRPr lang="en-US" altLang="zh-CN" dirty="0"/>
          </a:p>
          <a:p>
            <a:r>
              <a:rPr lang="zh-CN" altLang="en-US" dirty="0"/>
              <a:t>解析式中存在</a:t>
            </a:r>
            <a:r>
              <a:rPr lang="en-US" altLang="zh-CN" dirty="0"/>
              <a:t>3</a:t>
            </a:r>
            <a:r>
              <a:rPr lang="zh-CN" altLang="en-US" dirty="0"/>
              <a:t>个问题：</a:t>
            </a:r>
            <a:r>
              <a:rPr lang="en-US" altLang="zh-CN" dirty="0"/>
              <a:t>1 </a:t>
            </a:r>
            <a:r>
              <a:rPr lang="zh-CN" altLang="en-US" dirty="0"/>
              <a:t>幂律失效问题 </a:t>
            </a:r>
            <a:r>
              <a:rPr lang="en-US" altLang="zh-CN" dirty="0"/>
              <a:t>2 </a:t>
            </a:r>
            <a:r>
              <a:rPr lang="zh-CN" altLang="en-US" dirty="0"/>
              <a:t>材料性质比值常数 </a:t>
            </a:r>
            <a:r>
              <a:rPr lang="en-US" altLang="zh-CN" dirty="0"/>
              <a:t>3 </a:t>
            </a:r>
            <a:r>
              <a:rPr lang="zh-CN" altLang="en-US" dirty="0"/>
              <a:t>表征扩散的部分存在一定限制</a:t>
            </a:r>
            <a:endParaRPr lang="en-US" altLang="zh-CN" dirty="0"/>
          </a:p>
          <a:p>
            <a:r>
              <a:rPr lang="zh-CN" altLang="en-US" dirty="0"/>
              <a:t>我们的改进方案是利用上述的公式求得表观激活能带入</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34</a:t>
            </a:fld>
            <a:endParaRPr lang="zh-CN" altLang="en-US"/>
          </a:p>
        </p:txBody>
      </p:sp>
    </p:spTree>
    <p:extLst>
      <p:ext uri="{BB962C8B-B14F-4D97-AF65-F5344CB8AC3E}">
        <p14:creationId xmlns:p14="http://schemas.microsoft.com/office/powerpoint/2010/main" val="48238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3</a:t>
            </a:fld>
            <a:endParaRPr lang="zh-CN" altLang="en-US">
              <a:solidFill>
                <a:prstClr val="black"/>
              </a:solidFill>
            </a:endParaRPr>
          </a:p>
        </p:txBody>
      </p:sp>
    </p:spTree>
    <p:extLst>
      <p:ext uri="{BB962C8B-B14F-4D97-AF65-F5344CB8AC3E}">
        <p14:creationId xmlns:p14="http://schemas.microsoft.com/office/powerpoint/2010/main" val="16798847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在第二页</a:t>
            </a:r>
            <a:r>
              <a:rPr lang="en-US" altLang="zh-CN" dirty="0"/>
              <a:t>ppt</a:t>
            </a:r>
            <a:r>
              <a:rPr lang="zh-CN" altLang="en-US" dirty="0"/>
              <a:t>中的主要内容是关于第二个部分的解析（蓝色覆盖的部分），第二部分表征晶界滑移</a:t>
            </a:r>
            <a:endParaRPr lang="en-US" altLang="zh-CN" dirty="0"/>
          </a:p>
          <a:p>
            <a:r>
              <a:rPr lang="zh-CN" altLang="en-US" dirty="0"/>
              <a:t>解析式中存在两个问题：</a:t>
            </a:r>
            <a:r>
              <a:rPr lang="en-US" altLang="zh-CN" dirty="0"/>
              <a:t>1 </a:t>
            </a:r>
            <a:r>
              <a:rPr lang="zh-CN" altLang="en-US" dirty="0"/>
              <a:t>公式中未考虑晶粒尺寸变化对滑移的影响  </a:t>
            </a:r>
            <a:r>
              <a:rPr lang="en-US" altLang="zh-CN" dirty="0"/>
              <a:t>2</a:t>
            </a:r>
            <a:r>
              <a:rPr lang="zh-CN" altLang="en-US" dirty="0"/>
              <a:t> 晶粒尺寸大侠奥与亚晶尺寸相同时，公式中的</a:t>
            </a:r>
            <a:r>
              <a:rPr lang="en-US" altLang="zh-CN" dirty="0"/>
              <a:t>(b/d)^2</a:t>
            </a:r>
            <a:r>
              <a:rPr lang="zh-CN" altLang="en-US" dirty="0"/>
              <a:t>变为</a:t>
            </a:r>
            <a:r>
              <a:rPr lang="en-US" altLang="zh-CN" dirty="0"/>
              <a:t>(b/d)</a:t>
            </a:r>
          </a:p>
          <a:p>
            <a:r>
              <a:rPr lang="zh-CN" altLang="en-US" dirty="0"/>
              <a:t>我们有两个改进方案：</a:t>
            </a:r>
            <a:r>
              <a:rPr lang="en-US" altLang="zh-CN" dirty="0"/>
              <a:t>1</a:t>
            </a:r>
            <a:r>
              <a:rPr lang="zh-CN" altLang="en-US" dirty="0"/>
              <a:t>设定阈值，高于阈值则不考虑晶界滑移对蠕变的影响 </a:t>
            </a:r>
            <a:r>
              <a:rPr lang="en-US" altLang="zh-CN" dirty="0"/>
              <a:t>2</a:t>
            </a:r>
            <a:r>
              <a:rPr lang="zh-CN" altLang="en-US" dirty="0"/>
              <a:t>利用霍尔佩奇公式补足晶粒尺寸数据</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35</a:t>
            </a:fld>
            <a:endParaRPr lang="zh-CN" altLang="en-US"/>
          </a:p>
        </p:txBody>
      </p:sp>
    </p:spTree>
    <p:extLst>
      <p:ext uri="{BB962C8B-B14F-4D97-AF65-F5344CB8AC3E}">
        <p14:creationId xmlns:p14="http://schemas.microsoft.com/office/powerpoint/2010/main" val="34550991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针对采集到的合金文献及文献包含的数据的特点，我们将利用图数据库存储技术、关联数据技术、知识图谱和数据可视化技术、数据溯源、统计分析等方法与技术来有效地存储、组织、运用这些科学资源数据，深入挖掘和揭示科学数据中各类资源对象的语义内涵与关联关系，构建大规模知识化的科学数据网络，进一步分析合金数据与文献、数据与数据之间的各种关联关系，提取专家通过计算或实验得到的合金属性、性能之间的关联关系；</a:t>
            </a:r>
            <a:endParaRPr lang="zh-CN" altLang="en-US" dirty="0"/>
          </a:p>
        </p:txBody>
      </p:sp>
      <p:sp>
        <p:nvSpPr>
          <p:cNvPr id="4" name="灯片编号占位符 3"/>
          <p:cNvSpPr>
            <a:spLocks noGrp="1"/>
          </p:cNvSpPr>
          <p:nvPr>
            <p:ph type="sldNum" sz="quarter" idx="10"/>
          </p:nvPr>
        </p:nvSpPr>
        <p:spPr/>
        <p:txBody>
          <a:bodyPr/>
          <a:lstStyle/>
          <a:p>
            <a:pPr>
              <a:defRPr/>
            </a:pPr>
            <a:fld id="{791E1F30-DC44-4099-BA14-FDACF560AB15}" type="slidenum">
              <a:rPr lang="zh-CN" altLang="en-US" smtClean="0"/>
              <a:t>36</a:t>
            </a:fld>
            <a:endParaRPr lang="zh-CN" altLang="en-US"/>
          </a:p>
        </p:txBody>
      </p:sp>
    </p:spTree>
    <p:extLst>
      <p:ext uri="{BB962C8B-B14F-4D97-AF65-F5344CB8AC3E}">
        <p14:creationId xmlns:p14="http://schemas.microsoft.com/office/powerpoint/2010/main" val="27864331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37</a:t>
            </a:fld>
            <a:endParaRPr lang="zh-CN" altLang="en-US"/>
          </a:p>
        </p:txBody>
      </p:sp>
    </p:spTree>
    <p:extLst>
      <p:ext uri="{BB962C8B-B14F-4D97-AF65-F5344CB8AC3E}">
        <p14:creationId xmlns:p14="http://schemas.microsoft.com/office/powerpoint/2010/main" val="32063538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45</a:t>
            </a:fld>
            <a:endParaRPr lang="zh-CN" altLang="en-US"/>
          </a:p>
        </p:txBody>
      </p:sp>
    </p:spTree>
    <p:extLst>
      <p:ext uri="{BB962C8B-B14F-4D97-AF65-F5344CB8AC3E}">
        <p14:creationId xmlns:p14="http://schemas.microsoft.com/office/powerpoint/2010/main" val="8313694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46</a:t>
            </a:fld>
            <a:endParaRPr lang="zh-CN" altLang="en-US"/>
          </a:p>
        </p:txBody>
      </p:sp>
    </p:spTree>
    <p:extLst>
      <p:ext uri="{BB962C8B-B14F-4D97-AF65-F5344CB8AC3E}">
        <p14:creationId xmlns:p14="http://schemas.microsoft.com/office/powerpoint/2010/main" val="6120013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48</a:t>
            </a:fld>
            <a:endParaRPr lang="zh-CN" altLang="en-US"/>
          </a:p>
        </p:txBody>
      </p:sp>
    </p:spTree>
    <p:extLst>
      <p:ext uri="{BB962C8B-B14F-4D97-AF65-F5344CB8AC3E}">
        <p14:creationId xmlns:p14="http://schemas.microsoft.com/office/powerpoint/2010/main" val="25136924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sz="1200" b="1" dirty="0"/>
          </a:p>
          <a:p>
            <a:endParaRPr lang="zh-CN" altLang="en-US" dirty="0"/>
          </a:p>
        </p:txBody>
      </p:sp>
      <p:sp>
        <p:nvSpPr>
          <p:cNvPr id="4" name="灯片编号占位符 3"/>
          <p:cNvSpPr>
            <a:spLocks noGrp="1"/>
          </p:cNvSpPr>
          <p:nvPr>
            <p:ph type="sldNum" sz="quarter" idx="10"/>
          </p:nvPr>
        </p:nvSpPr>
        <p:spPr/>
        <p:txBody>
          <a:bodyPr/>
          <a:lstStyle/>
          <a:p>
            <a:pPr>
              <a:defRPr/>
            </a:pPr>
            <a:fld id="{791E1F30-DC44-4099-BA14-FDACF560AB15}" type="slidenum">
              <a:rPr lang="zh-CN" altLang="en-US" smtClean="0"/>
              <a:t>49</a:t>
            </a:fld>
            <a:endParaRPr lang="zh-CN" altLang="en-US"/>
          </a:p>
        </p:txBody>
      </p:sp>
    </p:spTree>
    <p:extLst>
      <p:ext uri="{BB962C8B-B14F-4D97-AF65-F5344CB8AC3E}">
        <p14:creationId xmlns:p14="http://schemas.microsoft.com/office/powerpoint/2010/main" val="18109199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50</a:t>
            </a:fld>
            <a:endParaRPr lang="zh-CN" altLang="en-US"/>
          </a:p>
        </p:txBody>
      </p:sp>
    </p:spTree>
    <p:extLst>
      <p:ext uri="{BB962C8B-B14F-4D97-AF65-F5344CB8AC3E}">
        <p14:creationId xmlns:p14="http://schemas.microsoft.com/office/powerpoint/2010/main" val="18918300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sz="1200" b="1" dirty="0"/>
          </a:p>
          <a:p>
            <a:endParaRPr lang="zh-CN" altLang="en-US" dirty="0"/>
          </a:p>
        </p:txBody>
      </p:sp>
      <p:sp>
        <p:nvSpPr>
          <p:cNvPr id="4" name="灯片编号占位符 3"/>
          <p:cNvSpPr>
            <a:spLocks noGrp="1"/>
          </p:cNvSpPr>
          <p:nvPr>
            <p:ph type="sldNum" sz="quarter" idx="10"/>
          </p:nvPr>
        </p:nvSpPr>
        <p:spPr/>
        <p:txBody>
          <a:bodyPr/>
          <a:lstStyle/>
          <a:p>
            <a:pPr>
              <a:defRPr/>
            </a:pPr>
            <a:fld id="{791E1F30-DC44-4099-BA14-FDACF560AB15}" type="slidenum">
              <a:rPr lang="zh-CN" altLang="en-US" smtClean="0"/>
              <a:t>51</a:t>
            </a:fld>
            <a:endParaRPr lang="zh-CN" altLang="en-US"/>
          </a:p>
        </p:txBody>
      </p:sp>
    </p:spTree>
    <p:extLst>
      <p:ext uri="{BB962C8B-B14F-4D97-AF65-F5344CB8AC3E}">
        <p14:creationId xmlns:p14="http://schemas.microsoft.com/office/powerpoint/2010/main" val="36879594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Hans" altLang="en-US" dirty="0"/>
              <a:t>集成计算：实现不同尺度的计算；或是实现成分－组织－性能的耦合集成计算；</a:t>
            </a:r>
            <a:endParaRPr lang="en-US" altLang="zh-Hans" dirty="0"/>
          </a:p>
          <a:p>
            <a:r>
              <a:rPr lang="zh-Hans" altLang="en-US" dirty="0"/>
              <a:t>并行计算、并发式计算；</a:t>
            </a:r>
            <a:endParaRPr lang="en-US" altLang="zh-Hans" dirty="0"/>
          </a:p>
          <a:p>
            <a:r>
              <a:rPr lang="zh-Hans" altLang="en-US" dirty="0"/>
              <a:t>自动流程，真正体现高通量计算。</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52</a:t>
            </a:fld>
            <a:endParaRPr lang="zh-CN" altLang="en-US">
              <a:solidFill>
                <a:prstClr val="black"/>
              </a:solidFill>
            </a:endParaRPr>
          </a:p>
        </p:txBody>
      </p:sp>
    </p:spTree>
    <p:extLst>
      <p:ext uri="{BB962C8B-B14F-4D97-AF65-F5344CB8AC3E}">
        <p14:creationId xmlns:p14="http://schemas.microsoft.com/office/powerpoint/2010/main" val="660074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4</a:t>
            </a:fld>
            <a:endParaRPr lang="zh-CN" altLang="en-US"/>
          </a:p>
        </p:txBody>
      </p:sp>
    </p:spTree>
    <p:extLst>
      <p:ext uri="{BB962C8B-B14F-4D97-AF65-F5344CB8AC3E}">
        <p14:creationId xmlns:p14="http://schemas.microsoft.com/office/powerpoint/2010/main" val="154817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6</a:t>
            </a:fld>
            <a:endParaRPr lang="zh-CN" altLang="en-US">
              <a:solidFill>
                <a:prstClr val="black"/>
              </a:solidFill>
            </a:endParaRPr>
          </a:p>
        </p:txBody>
      </p:sp>
    </p:spTree>
    <p:extLst>
      <p:ext uri="{BB962C8B-B14F-4D97-AF65-F5344CB8AC3E}">
        <p14:creationId xmlns:p14="http://schemas.microsoft.com/office/powerpoint/2010/main" val="2958922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7</a:t>
            </a:fld>
            <a:endParaRPr lang="zh-CN" altLang="en-US"/>
          </a:p>
        </p:txBody>
      </p:sp>
    </p:spTree>
    <p:extLst>
      <p:ext uri="{BB962C8B-B14F-4D97-AF65-F5344CB8AC3E}">
        <p14:creationId xmlns:p14="http://schemas.microsoft.com/office/powerpoint/2010/main" val="1999103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源数据</a:t>
            </a:r>
            <a:endParaRPr lang="en-US" altLang="zh-CN" sz="1200" dirty="0" smtClean="0"/>
          </a:p>
          <a:p>
            <a:r>
              <a:rPr lang="zh-CN" altLang="en-US" sz="1200" dirty="0" smtClean="0"/>
              <a:t>数据集元信息数据</a:t>
            </a:r>
            <a:endParaRPr lang="en-US" altLang="zh-CN" sz="1200" dirty="0" smtClean="0"/>
          </a:p>
          <a:p>
            <a:r>
              <a:rPr lang="zh-CN" altLang="en-US" sz="1200" dirty="0" smtClean="0"/>
              <a:t>文献元信息数据</a:t>
            </a:r>
            <a:endParaRPr lang="en-US" altLang="zh-CN" sz="1200" dirty="0" smtClean="0"/>
          </a:p>
        </p:txBody>
      </p:sp>
      <p:sp>
        <p:nvSpPr>
          <p:cNvPr id="4" name="灯片编号占位符 3"/>
          <p:cNvSpPr>
            <a:spLocks noGrp="1"/>
          </p:cNvSpPr>
          <p:nvPr>
            <p:ph type="sldNum" sz="quarter" idx="10"/>
          </p:nvPr>
        </p:nvSpPr>
        <p:spPr/>
        <p:txBody>
          <a:bodyPr/>
          <a:lstStyle/>
          <a:p>
            <a:fld id="{48EE1B59-1A3C-46A9-9E04-AFBC5E8CA535}" type="slidenum">
              <a:rPr lang="zh-CN" altLang="en-US" smtClean="0"/>
              <a:t>8</a:t>
            </a:fld>
            <a:endParaRPr lang="zh-CN" altLang="en-US"/>
          </a:p>
        </p:txBody>
      </p:sp>
    </p:spTree>
    <p:extLst>
      <p:ext uri="{BB962C8B-B14F-4D97-AF65-F5344CB8AC3E}">
        <p14:creationId xmlns:p14="http://schemas.microsoft.com/office/powerpoint/2010/main" val="2118615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缺失性</a:t>
            </a:r>
            <a:r>
              <a:rPr lang="en-US" altLang="zh-CN" dirty="0"/>
              <a:t>:</a:t>
            </a:r>
            <a:r>
              <a:rPr lang="en-US" altLang="zh-CN" baseline="0" dirty="0"/>
              <a:t> </a:t>
            </a:r>
            <a:r>
              <a:rPr lang="zh-CN" altLang="en-US" baseline="0" dirty="0"/>
              <a:t>值缺失的属性太多，关于时效处理的部分的缺失填补是个大问题</a:t>
            </a:r>
            <a:endParaRPr lang="en-US" altLang="zh-CN" baseline="0" dirty="0"/>
          </a:p>
          <a:p>
            <a:r>
              <a:rPr lang="zh-CN" altLang="en-US" baseline="0" dirty="0"/>
              <a:t>缺精度性：来源于图片的信息的数据有一定的偏差</a:t>
            </a:r>
            <a:r>
              <a:rPr lang="en-US" altLang="zh-CN" baseline="0" dirty="0"/>
              <a:t>(</a:t>
            </a:r>
            <a:r>
              <a:rPr lang="zh-CN" altLang="en-US" baseline="0" dirty="0"/>
              <a:t>不可避免的误差</a:t>
            </a:r>
            <a:r>
              <a:rPr lang="en-US" altLang="zh-CN" baseline="0" dirty="0"/>
              <a:t>)</a:t>
            </a:r>
          </a:p>
          <a:p>
            <a:r>
              <a:rPr lang="zh-CN" altLang="en-US" baseline="0" dirty="0"/>
              <a:t>来源的不稳定性</a:t>
            </a:r>
            <a:r>
              <a:rPr lang="en-US" altLang="zh-CN" baseline="0" dirty="0"/>
              <a:t>: </a:t>
            </a:r>
            <a:r>
              <a:rPr lang="zh-CN" altLang="en-US" baseline="0" dirty="0"/>
              <a:t>数据来源是不同研究者不同的研究成果，体系不同，方法不同，工艺细节不同，所以样本样本之间的差异性很大，稳定性很存在一定的问题。</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9</a:t>
            </a:fld>
            <a:endParaRPr lang="zh-CN" altLang="en-US"/>
          </a:p>
        </p:txBody>
      </p:sp>
    </p:spTree>
    <p:extLst>
      <p:ext uri="{BB962C8B-B14F-4D97-AF65-F5344CB8AC3E}">
        <p14:creationId xmlns:p14="http://schemas.microsoft.com/office/powerpoint/2010/main" val="1068556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10</a:t>
            </a:fld>
            <a:endParaRPr lang="zh-CN" altLang="en-US"/>
          </a:p>
        </p:txBody>
      </p:sp>
    </p:spTree>
    <p:extLst>
      <p:ext uri="{BB962C8B-B14F-4D97-AF65-F5344CB8AC3E}">
        <p14:creationId xmlns:p14="http://schemas.microsoft.com/office/powerpoint/2010/main" val="25530502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2018/9/29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t>2018/9/29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7" name="Picture 13" descr="muban"/>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50" y="-6350"/>
            <a:ext cx="9137650"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0"/>
          <p:cNvSpPr>
            <a:spLocks noChangeArrowheads="1"/>
          </p:cNvSpPr>
          <p:nvPr userDrawn="1"/>
        </p:nvSpPr>
        <p:spPr bwMode="auto">
          <a:xfrm>
            <a:off x="7560332" y="366713"/>
            <a:ext cx="169796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defRPr sz="2800">
                <a:solidFill>
                  <a:schemeClr val="tx1"/>
                </a:solidFill>
                <a:latin typeface="Times New Roman" pitchFamily="18" charset="0"/>
                <a:ea typeface="仿宋_GB2312" pitchFamily="1" charset="-122"/>
                <a:sym typeface="仿宋_GB2312" pitchFamily="1" charset="-122"/>
              </a:defRPr>
            </a:lvl1pPr>
            <a:lvl2pPr marL="742950" indent="-285750" latinLnBrk="1">
              <a:spcBef>
                <a:spcPct val="20000"/>
              </a:spcBef>
              <a:defRPr sz="2400">
                <a:solidFill>
                  <a:schemeClr val="tx1"/>
                </a:solidFill>
                <a:latin typeface="Times New Roman" pitchFamily="18" charset="0"/>
                <a:ea typeface="仿宋_GB2312" pitchFamily="1" charset="-122"/>
                <a:sym typeface="仿宋_GB2312" pitchFamily="1" charset="-122"/>
              </a:defRPr>
            </a:lvl2pPr>
            <a:lvl3pPr marL="1143000" indent="-228600" latinLnBrk="1">
              <a:spcBef>
                <a:spcPct val="20000"/>
              </a:spcBef>
              <a:defRPr sz="2000">
                <a:solidFill>
                  <a:schemeClr val="tx1"/>
                </a:solidFill>
                <a:latin typeface="Times New Roman" pitchFamily="18" charset="0"/>
                <a:ea typeface="仿宋_GB2312" pitchFamily="1" charset="-122"/>
                <a:sym typeface="仿宋_GB2312" pitchFamily="1" charset="-122"/>
              </a:defRPr>
            </a:lvl3pPr>
            <a:lvl4pPr marL="16002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4pPr>
            <a:lvl5pPr marL="20574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5pPr>
            <a:lvl6pPr marL="25146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6pPr>
            <a:lvl7pPr marL="29718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7pPr>
            <a:lvl8pPr marL="34290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8pPr>
            <a:lvl9pPr marL="38862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9pPr>
          </a:lstStyle>
          <a:p>
            <a:pPr eaLnBrk="1" latinLnBrk="0" hangingPunct="1">
              <a:spcBef>
                <a:spcPct val="0"/>
              </a:spcBef>
            </a:pPr>
            <a:r>
              <a:rPr lang="zh-CN" altLang="zh-CN" sz="1800" b="1" i="1" dirty="0">
                <a:solidFill>
                  <a:srgbClr val="CC0000"/>
                </a:solidFill>
                <a:latin typeface="Monotype Corsiva" pitchFamily="66" charset="0"/>
                <a:ea typeface="宋体" pitchFamily="2" charset="-122"/>
                <a:sym typeface="Monotype Corsiva" pitchFamily="66" charset="0"/>
              </a:rPr>
              <a:t>MLA@SHU</a:t>
            </a:r>
            <a:endParaRPr lang="zh-CN" altLang="zh-CN" sz="1800" dirty="0">
              <a:latin typeface="Arial" pitchFamily="34" charset="0"/>
              <a:ea typeface="宋体" pitchFamily="2" charset="-122"/>
            </a:endParaRPr>
          </a:p>
        </p:txBody>
      </p:sp>
      <p:sp>
        <p:nvSpPr>
          <p:cNvPr id="9" name="标题 1"/>
          <p:cNvSpPr>
            <a:spLocks noGrp="1" noChangeArrowheads="1"/>
          </p:cNvSpPr>
          <p:nvPr>
            <p:ph type="ctrTitle" idx="4294967295"/>
          </p:nvPr>
        </p:nvSpPr>
        <p:spPr>
          <a:xfrm>
            <a:off x="650875" y="931863"/>
            <a:ext cx="7989888" cy="2001837"/>
          </a:xfrm>
        </p:spPr>
        <p:txBody>
          <a:bodyPr>
            <a:normAutofit/>
          </a:bodyPr>
          <a:lstStyle>
            <a:lvl1pPr algn="ctr" rtl="0" eaLnBrk="1" fontAlgn="base" hangingPunct="1">
              <a:spcBef>
                <a:spcPct val="0"/>
              </a:spcBef>
              <a:spcAft>
                <a:spcPct val="0"/>
              </a:spcAft>
              <a:defRPr lang="zh-CN" altLang="zh-CN" sz="4000" dirty="0" smtClean="0">
                <a:solidFill>
                  <a:schemeClr val="tx2">
                    <a:lumMod val="75000"/>
                  </a:schemeClr>
                </a:solidFill>
                <a:effectLst/>
                <a:latin typeface="方正姚体" panose="02010601030101010101" pitchFamily="2" charset="-122"/>
                <a:ea typeface="方正姚体" panose="02010601030101010101" pitchFamily="2" charset="-122"/>
                <a:cs typeface="+mj-cs"/>
                <a:sym typeface="Times New Roman" pitchFamily="18" charset="0"/>
              </a:defRPr>
            </a:lvl1pPr>
          </a:lstStyle>
          <a:p>
            <a:pPr eaLnBrk="1" hangingPunct="1"/>
            <a:r>
              <a:rPr lang="zh-CN" altLang="en-US" dirty="0"/>
              <a:t>标题</a:t>
            </a:r>
            <a:endParaRPr lang="zh-CN" altLang="zh-CN" dirty="0"/>
          </a:p>
        </p:txBody>
      </p:sp>
      <p:sp>
        <p:nvSpPr>
          <p:cNvPr id="10" name="矩形 9"/>
          <p:cNvSpPr/>
          <p:nvPr userDrawn="1"/>
        </p:nvSpPr>
        <p:spPr>
          <a:xfrm>
            <a:off x="6535738" y="5181600"/>
            <a:ext cx="2608262" cy="142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zh-CN" altLang="en-US" sz="2400" b="1" dirty="0">
                <a:solidFill>
                  <a:schemeClr val="tx2">
                    <a:lumMod val="75000"/>
                  </a:schemeClr>
                </a:solidFill>
                <a:latin typeface="华文宋体" panose="02010600040101010101" pitchFamily="2" charset="-122"/>
                <a:ea typeface="华文宋体" panose="02010600040101010101" pitchFamily="2" charset="-122"/>
              </a:rPr>
              <a:t>报告人：</a:t>
            </a:r>
            <a:r>
              <a:rPr lang="en-US" altLang="zh-CN" sz="2400" b="1" dirty="0">
                <a:solidFill>
                  <a:schemeClr val="tx2">
                    <a:lumMod val="75000"/>
                  </a:schemeClr>
                </a:solidFill>
                <a:latin typeface="华文宋体" panose="02010600040101010101" pitchFamily="2" charset="-122"/>
                <a:ea typeface="华文宋体" panose="02010600040101010101" pitchFamily="2" charset="-122"/>
              </a:rPr>
              <a:t>XXX</a:t>
            </a:r>
          </a:p>
        </p:txBody>
      </p:sp>
      <p:pic>
        <p:nvPicPr>
          <p:cNvPr id="11" name="Picture 10" descr="badg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11138" y="15875"/>
            <a:ext cx="611187"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3" descr="muban"/>
          <p:cNvPicPr>
            <a:picLocks noChangeAspect="1" noChangeArrowheads="1"/>
          </p:cNvPicPr>
          <p:nvPr/>
        </p:nvPicPr>
        <p:blipFill>
          <a:blip r:embed="rId2" cstate="print"/>
          <a:srcRect/>
          <a:stretch>
            <a:fillRect/>
          </a:stretch>
        </p:blipFill>
        <p:spPr bwMode="auto">
          <a:xfrm>
            <a:off x="0" y="0"/>
            <a:ext cx="9144000" cy="6870700"/>
          </a:xfrm>
          <a:prstGeom prst="rect">
            <a:avLst/>
          </a:prstGeom>
          <a:noFill/>
          <a:ln w="9525">
            <a:noFill/>
            <a:miter lim="800000"/>
            <a:headEnd/>
            <a:tailEnd/>
          </a:ln>
        </p:spPr>
      </p:pic>
      <p:pic>
        <p:nvPicPr>
          <p:cNvPr id="5" name="Picture 10" descr="badge"/>
          <p:cNvPicPr>
            <a:picLocks noChangeAspect="1" noChangeArrowheads="1"/>
          </p:cNvPicPr>
          <p:nvPr/>
        </p:nvPicPr>
        <p:blipFill>
          <a:blip r:embed="rId3" cstate="print"/>
          <a:srcRect/>
          <a:stretch>
            <a:fillRect/>
          </a:stretch>
        </p:blipFill>
        <p:spPr bwMode="auto">
          <a:xfrm>
            <a:off x="211138" y="15875"/>
            <a:ext cx="611187" cy="793750"/>
          </a:xfrm>
          <a:prstGeom prst="rect">
            <a:avLst/>
          </a:prstGeom>
          <a:noFill/>
          <a:ln w="9525">
            <a:noFill/>
            <a:miter lim="800000"/>
            <a:headEnd/>
            <a:tailEnd/>
          </a:ln>
        </p:spPr>
      </p:pic>
      <p:sp>
        <p:nvSpPr>
          <p:cNvPr id="3075" name="Rectangle 3"/>
          <p:cNvSpPr>
            <a:spLocks noGrp="1" noChangeArrowheads="1"/>
          </p:cNvSpPr>
          <p:nvPr>
            <p:ph type="ctrTitle"/>
          </p:nvPr>
        </p:nvSpPr>
        <p:spPr>
          <a:xfrm>
            <a:off x="381000" y="838200"/>
            <a:ext cx="7772400" cy="1143000"/>
          </a:xfrm>
        </p:spPr>
        <p:txBody>
          <a:bodyPr/>
          <a:lstStyle>
            <a:lvl1pPr>
              <a:defRPr/>
            </a:lvl1pPr>
          </a:lstStyle>
          <a:p>
            <a:pPr lvl="0"/>
            <a:r>
              <a:rPr lang="zh-CN" altLang="en-US" noProof="0"/>
              <a:t>单击此处编辑母版标题样式</a:t>
            </a:r>
          </a:p>
        </p:txBody>
      </p:sp>
      <p:sp>
        <p:nvSpPr>
          <p:cNvPr id="3076" name="Rectangle 4"/>
          <p:cNvSpPr>
            <a:spLocks noGrp="1" noChangeArrowheads="1"/>
          </p:cNvSpPr>
          <p:nvPr>
            <p:ph type="subTitle" idx="1"/>
          </p:nvPr>
        </p:nvSpPr>
        <p:spPr>
          <a:xfrm>
            <a:off x="1219200" y="2286000"/>
            <a:ext cx="6400800" cy="762000"/>
          </a:xfrm>
        </p:spPr>
        <p:txBody>
          <a:bodyPr/>
          <a:lstStyle>
            <a:lvl1pPr marL="0" indent="0" algn="ctr">
              <a:buFontTx/>
              <a:buNone/>
              <a:defRPr/>
            </a:lvl1pPr>
          </a:lstStyle>
          <a:p>
            <a:pPr lvl="0"/>
            <a:r>
              <a:rPr lang="zh-CN" altLang="en-US" noProof="0"/>
              <a:t>单击此处编辑母版副标题样式</a:t>
            </a:r>
          </a:p>
        </p:txBody>
      </p:sp>
      <p:sp>
        <p:nvSpPr>
          <p:cNvPr id="6" name="Rectangle 5"/>
          <p:cNvSpPr>
            <a:spLocks noGrp="1" noChangeArrowheads="1"/>
          </p:cNvSpPr>
          <p:nvPr>
            <p:ph type="dt" sz="half" idx="10"/>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ftr" sz="quarter" idx="11"/>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endParaRPr lang="en-US" altLang="zh-CN">
              <a:solidFill>
                <a:srgbClr val="000000"/>
              </a:solidFill>
            </a:endParaRPr>
          </a:p>
        </p:txBody>
      </p:sp>
      <p:sp>
        <p:nvSpPr>
          <p:cNvPr id="8" name="Rectangle 7"/>
          <p:cNvSpPr>
            <a:spLocks noGrp="1" noChangeArrowheads="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86674296-4520-4ADA-8062-77D8DD342917}" type="slidenum">
              <a:rPr lang="en-US" altLang="zh-CN">
                <a:solidFill>
                  <a:srgbClr val="000000"/>
                </a:solidFill>
              </a:rPr>
              <a:pPr>
                <a:defRPr/>
              </a:pPr>
              <a:t>‹#›</a:t>
            </a:fld>
            <a:endParaRPr lang="en-US" altLang="zh-CN">
              <a:solidFill>
                <a:srgbClr val="000000"/>
              </a:solidFill>
            </a:endParaRPr>
          </a:p>
        </p:txBody>
      </p:sp>
      <p:sp>
        <p:nvSpPr>
          <p:cNvPr id="9" name="Text Box 10"/>
          <p:cNvSpPr txBox="1">
            <a:spLocks noChangeArrowheads="1"/>
          </p:cNvSpPr>
          <p:nvPr userDrawn="1"/>
        </p:nvSpPr>
        <p:spPr bwMode="auto">
          <a:xfrm>
            <a:off x="7633518" y="409675"/>
            <a:ext cx="20510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2000" b="1" i="1" dirty="0">
                <a:solidFill>
                  <a:srgbClr val="CC0000"/>
                </a:solidFill>
                <a:latin typeface="Monotype Corsiva" pitchFamily="66" charset="0"/>
                <a:ea typeface="宋体" charset="-122"/>
              </a:rPr>
              <a:t>ML@SHU</a:t>
            </a:r>
          </a:p>
        </p:txBody>
      </p:sp>
    </p:spTree>
    <p:extLst>
      <p:ext uri="{BB962C8B-B14F-4D97-AF65-F5344CB8AC3E}">
        <p14:creationId xmlns:p14="http://schemas.microsoft.com/office/powerpoint/2010/main" val="12166806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lvl1pPr eaLnBrk="1" latinLnBrk="1" hangingPunct="1">
              <a:defRPr/>
            </a:lvl1pPr>
            <a:lvl2pPr eaLnBrk="1" latinLnBrk="1" hangingPunct="1">
              <a:defRPr/>
            </a:lvl2pPr>
            <a:lvl3pPr eaLnBrk="1" latinLnBrk="1" hangingPunct="1">
              <a:defRPr/>
            </a:lvl3pPr>
            <a:lvl4pPr eaLnBrk="1" latinLnBrk="1" hangingPunct="1">
              <a:defRPr/>
            </a:lvl4pPr>
            <a:lvl5pPr eaLnBrk="1" latinLnBrk="1" hangingPunct="1">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xfrm>
            <a:off x="7203504" y="6248400"/>
            <a:ext cx="1905000" cy="457200"/>
          </a:xfrm>
          <a:ln/>
        </p:spPr>
        <p:txBody>
          <a:bodyPr/>
          <a:lstStyle>
            <a:lvl1pPr>
              <a:defRPr/>
            </a:lvl1pPr>
          </a:lstStyle>
          <a:p>
            <a:pPr>
              <a:defRPr/>
            </a:pPr>
            <a:fld id="{F2E302E4-BEB6-4312-B792-E7FAFFD715A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2298082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082BF30-B662-4783-AF9A-85AF3C93869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227482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82898C9-36E5-43D4-81F6-868388B1D4E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60579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A28C9362-FEB4-4D52-B36B-6FC5F09BEE3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19708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60461889-50F4-4201-9752-B6FA2AC95F5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52523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C711C70E-584F-4720-9E7A-EFDA588A61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902612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EE66102-431F-47BF-88CB-7FD0F9A0642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5260220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5B3A3D5-05DF-473B-B4D6-8F3ED2B3D57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95608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2018/9/29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79EEF80-5236-49C6-9398-2A5B94FD987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5015501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02FC3FF-479D-42C6-AE30-88097C97B86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272030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表格占位符 2"/>
          <p:cNvSpPr>
            <a:spLocks noGrp="1"/>
          </p:cNvSpPr>
          <p:nvPr>
            <p:ph type="tbl" idx="1"/>
          </p:nvPr>
        </p:nvSpPr>
        <p:spPr>
          <a:xfrm>
            <a:off x="685800" y="1981200"/>
            <a:ext cx="7772400" cy="4114800"/>
          </a:xfrm>
        </p:spPr>
        <p:txBody>
          <a:bodyPr/>
          <a:lstStyle/>
          <a:p>
            <a:pPr lvl="0"/>
            <a:endParaRPr lang="zh-CN" alt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76A6F45-D57F-48CD-A9E5-5D0E15731AC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6850058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70EDEA5-AB39-4954-B2BC-15C7F3D9781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058145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18864" y="759842"/>
            <a:ext cx="8229600" cy="796950"/>
          </a:xfrm>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2018/9/29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文本占位符 2"/>
          <p:cNvSpPr>
            <a:spLocks noGrp="1"/>
          </p:cNvSpPr>
          <p:nvPr>
            <p:ph idx="1"/>
          </p:nvPr>
        </p:nvSpPr>
        <p:spPr>
          <a:xfrm>
            <a:off x="611560" y="1844824"/>
            <a:ext cx="8075240" cy="4281339"/>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extLst>
      <p:ext uri="{BB962C8B-B14F-4D97-AF65-F5344CB8AC3E}">
        <p14:creationId xmlns:p14="http://schemas.microsoft.com/office/powerpoint/2010/main" val="1145981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2018/9/29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2018/9/29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1_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2018/9/29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284767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2018/9/29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标题 1"/>
          <p:cNvSpPr>
            <a:spLocks noGrp="1"/>
          </p:cNvSpPr>
          <p:nvPr>
            <p:ph type="title"/>
          </p:nvPr>
        </p:nvSpPr>
        <p:spPr>
          <a:xfrm>
            <a:off x="518864" y="759842"/>
            <a:ext cx="8229600" cy="796950"/>
          </a:xfrm>
        </p:spPr>
        <p:txBody>
          <a:bodyPr/>
          <a:lstStyle/>
          <a:p>
            <a:r>
              <a:rPr lang="zh-CN" altLang="en-US" dirty="0"/>
              <a:t>单击此处编辑母版标题样式</a:t>
            </a:r>
          </a:p>
        </p:txBody>
      </p:sp>
      <p:sp>
        <p:nvSpPr>
          <p:cNvPr id="7" name="文本占位符 2"/>
          <p:cNvSpPr>
            <a:spLocks noGrp="1"/>
          </p:cNvSpPr>
          <p:nvPr>
            <p:ph idx="1"/>
          </p:nvPr>
        </p:nvSpPr>
        <p:spPr>
          <a:xfrm>
            <a:off x="601216" y="1772816"/>
            <a:ext cx="843528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2018/9/29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7" name="标题 1"/>
          <p:cNvSpPr>
            <a:spLocks noGrp="1" noChangeArrowheads="1"/>
          </p:cNvSpPr>
          <p:nvPr>
            <p:ph type="title" idx="4294967295"/>
          </p:nvPr>
        </p:nvSpPr>
        <p:spPr>
          <a:xfrm>
            <a:off x="517525" y="765175"/>
            <a:ext cx="8086725" cy="890588"/>
          </a:xfrm>
        </p:spPr>
        <p:txBody>
          <a:bodyPr>
            <a:normAutofit/>
          </a:bodyPr>
          <a:lstStyle>
            <a:lvl1pPr algn="ctr" rtl="0" eaLnBrk="1" fontAlgn="base" hangingPunct="1">
              <a:spcBef>
                <a:spcPct val="0"/>
              </a:spcBef>
              <a:spcAft>
                <a:spcPct val="0"/>
              </a:spcAft>
              <a:defRPr lang="zh-CN" altLang="en-US" sz="3600" dirty="0" smtClean="0">
                <a:solidFill>
                  <a:schemeClr val="tx2">
                    <a:lumMod val="75000"/>
                  </a:schemeClr>
                </a:solidFill>
                <a:effectLst>
                  <a:outerShdw blurRad="50800" dist="38100" dir="16200000" rotWithShape="0">
                    <a:prstClr val="black">
                      <a:alpha val="40000"/>
                    </a:prstClr>
                  </a:outerShdw>
                </a:effectLst>
                <a:latin typeface="Times New Roman" panose="02020603050405020304" pitchFamily="18" charset="0"/>
                <a:ea typeface="+mj-ea"/>
                <a:cs typeface="Times New Roman" panose="02020603050405020304" pitchFamily="18" charset="0"/>
                <a:sym typeface="Times New Roman" pitchFamily="18" charset="0"/>
              </a:defRPr>
            </a:lvl1pPr>
          </a:lstStyle>
          <a:p>
            <a:pPr eaLnBrk="1" hangingPunct="1"/>
            <a:r>
              <a:rPr lang="en-US" altLang="zh-CN" dirty="0"/>
              <a:t>Thank you!</a:t>
            </a:r>
            <a:endParaRPr lang="zh-CN" altLang="en-US" dirty="0"/>
          </a:p>
        </p:txBody>
      </p:sp>
      <p:pic>
        <p:nvPicPr>
          <p:cNvPr id="8" name="Picture 3" descr="BD04972_"/>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339752" y="2276475"/>
            <a:ext cx="4610447" cy="345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2148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2018/9/29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g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image" Target="../media/image10.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image" Target="../media/image9.png"/><Relationship Id="rId2" Type="http://schemas.openxmlformats.org/officeDocument/2006/relationships/slideLayout" Target="../slideLayouts/slideLayout12.xml"/><Relationship Id="rId16" Type="http://schemas.openxmlformats.org/officeDocument/2006/relationships/image" Target="../media/image7.png"/><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image" Target="../media/image8.jpeg"/><Relationship Id="rId10" Type="http://schemas.openxmlformats.org/officeDocument/2006/relationships/slideLayout" Target="../slideLayouts/slideLayout20.xml"/><Relationship Id="rId19" Type="http://schemas.openxmlformats.org/officeDocument/2006/relationships/image" Target="../media/image11.png"/><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230832" y="759842"/>
            <a:ext cx="8229600" cy="79695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251520" y="1600200"/>
            <a:ext cx="843528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13"/>
              </a:buBlip>
            </a:pPr>
            <a:r>
              <a:rPr lang="zh-CN" altLang="en-US" dirty="0"/>
              <a:t>第二级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2018/9/29</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1" r:id="rId4"/>
    <p:sldLayoutId id="2147483652" r:id="rId5"/>
    <p:sldLayoutId id="2147483661" r:id="rId6"/>
    <p:sldLayoutId id="2147483655" r:id="rId7"/>
    <p:sldLayoutId id="2147483660" r:id="rId8"/>
    <p:sldLayoutId id="2147483656" r:id="rId9"/>
    <p:sldLayoutId id="2147483659" r:id="rId10"/>
  </p:sldLayoutIdLst>
  <p:txStyles>
    <p:title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p:titleStyle>
    <p:bodyStyle>
      <a:lvl1pPr marL="457200" indent="-457200" algn="l" defTabSz="0" rtl="0" eaLnBrk="0" fontAlgn="base" latinLnBrk="1" hangingPunct="0">
        <a:spcBef>
          <a:spcPct val="20000"/>
        </a:spcBef>
        <a:spcAft>
          <a:spcPct val="0"/>
        </a:spcAft>
        <a:buFontTx/>
        <a:buBlip>
          <a:blip r:embed="rId13"/>
        </a:buBlip>
        <a:defRPr lang="zh-CN" altLang="en-US" sz="2800" kern="1200" dirty="0" smtClean="0">
          <a:solidFill>
            <a:schemeClr val="tx1"/>
          </a:solidFill>
          <a:latin typeface="华文新魏" panose="02010800040101010101" pitchFamily="2" charset="-122"/>
          <a:ea typeface="华文新魏" panose="02010800040101010101" pitchFamily="2" charset="-122"/>
          <a:cs typeface="+mn-cs"/>
          <a:sym typeface="仿宋_GB2312" pitchFamily="1" charset="-122"/>
        </a:defRPr>
      </a:lvl1pPr>
      <a:lvl2pPr marL="457200" indent="-4572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descr="muban copy"/>
          <p:cNvPicPr>
            <a:picLocks noChangeAspect="1" noChangeArrowheads="1"/>
          </p:cNvPicPr>
          <p:nvPr/>
        </p:nvPicPr>
        <p:blipFill>
          <a:blip r:embed="rId15" cstate="print"/>
          <a:srcRect/>
          <a:stretch>
            <a:fillRect/>
          </a:stretch>
        </p:blipFill>
        <p:spPr bwMode="auto">
          <a:xfrm>
            <a:off x="0" y="-4763"/>
            <a:ext cx="9144000" cy="6867526"/>
          </a:xfrm>
          <a:prstGeom prst="rect">
            <a:avLst/>
          </a:prstGeom>
          <a:noFill/>
          <a:ln w="9525">
            <a:noFill/>
            <a:miter lim="800000"/>
            <a:headEnd/>
            <a:tailEnd/>
          </a:ln>
        </p:spPr>
      </p:pic>
      <p:sp>
        <p:nvSpPr>
          <p:cNvPr id="1027"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itchFamily="2" charset="-122"/>
              </a:defRPr>
            </a:lvl1pPr>
          </a:lstStyle>
          <a:p>
            <a:pPr fontAlgn="base">
              <a:spcBef>
                <a:spcPct val="0"/>
              </a:spcBef>
              <a:spcAft>
                <a:spcPct val="0"/>
              </a:spcAft>
              <a:defRPr/>
            </a:pPr>
            <a:endParaRPr kumimoji="1" lang="en-US" altLang="zh-CN">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itchFamily="2" charset="-122"/>
              </a:defRPr>
            </a:lvl1pPr>
          </a:lstStyle>
          <a:p>
            <a:pPr fontAlgn="base">
              <a:spcBef>
                <a:spcPct val="0"/>
              </a:spcBef>
              <a:spcAft>
                <a:spcPct val="0"/>
              </a:spcAft>
              <a:defRPr/>
            </a:pPr>
            <a:endParaRPr kumimoji="1" lang="en-US" altLang="zh-CN">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itchFamily="2" charset="-122"/>
              </a:defRPr>
            </a:lvl1pPr>
          </a:lstStyle>
          <a:p>
            <a:pPr fontAlgn="base">
              <a:spcBef>
                <a:spcPct val="0"/>
              </a:spcBef>
              <a:spcAft>
                <a:spcPct val="0"/>
              </a:spcAft>
              <a:defRPr/>
            </a:pPr>
            <a:fld id="{A1258F3D-7904-47C1-B8D2-4B2F5D2F63EB}" type="slidenum">
              <a:rPr kumimoji="1" lang="en-US" altLang="zh-CN">
                <a:solidFill>
                  <a:srgbClr val="000000"/>
                </a:solidFill>
              </a:rPr>
              <a:pPr fontAlgn="base">
                <a:spcBef>
                  <a:spcPct val="0"/>
                </a:spcBef>
                <a:spcAft>
                  <a:spcPct val="0"/>
                </a:spcAft>
                <a:defRPr/>
              </a:pPr>
              <a:t>‹#›</a:t>
            </a:fld>
            <a:endParaRPr kumimoji="1" lang="en-US" altLang="zh-CN">
              <a:solidFill>
                <a:srgbClr val="000000"/>
              </a:solidFill>
            </a:endParaRPr>
          </a:p>
        </p:txBody>
      </p:sp>
      <p:pic>
        <p:nvPicPr>
          <p:cNvPr id="1032" name="Picture 9" descr="badge"/>
          <p:cNvPicPr>
            <a:picLocks noChangeAspect="1" noChangeArrowheads="1"/>
          </p:cNvPicPr>
          <p:nvPr/>
        </p:nvPicPr>
        <p:blipFill>
          <a:blip r:embed="rId16" cstate="print"/>
          <a:srcRect/>
          <a:stretch>
            <a:fillRect/>
          </a:stretch>
        </p:blipFill>
        <p:spPr bwMode="auto">
          <a:xfrm>
            <a:off x="211138" y="15875"/>
            <a:ext cx="611187" cy="793750"/>
          </a:xfrm>
          <a:prstGeom prst="rect">
            <a:avLst/>
          </a:prstGeom>
          <a:noFill/>
          <a:ln w="9525">
            <a:noFill/>
            <a:miter lim="800000"/>
            <a:headEnd/>
            <a:tailEnd/>
          </a:ln>
        </p:spPr>
      </p:pic>
      <p:sp>
        <p:nvSpPr>
          <p:cNvPr id="9" name="Text Box 10"/>
          <p:cNvSpPr txBox="1">
            <a:spLocks noChangeArrowheads="1"/>
          </p:cNvSpPr>
          <p:nvPr userDrawn="1"/>
        </p:nvSpPr>
        <p:spPr bwMode="auto">
          <a:xfrm>
            <a:off x="7633518" y="409675"/>
            <a:ext cx="20510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2000" b="1" i="1" dirty="0">
                <a:solidFill>
                  <a:srgbClr val="CC0000"/>
                </a:solidFill>
                <a:latin typeface="Monotype Corsiva" pitchFamily="66" charset="0"/>
                <a:ea typeface="宋体" charset="-122"/>
              </a:rPr>
              <a:t>ML@SHU</a:t>
            </a:r>
          </a:p>
        </p:txBody>
      </p:sp>
    </p:spTree>
    <p:extLst>
      <p:ext uri="{BB962C8B-B14F-4D97-AF65-F5344CB8AC3E}">
        <p14:creationId xmlns:p14="http://schemas.microsoft.com/office/powerpoint/2010/main" val="387376777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txStyles>
    <p:titleStyle>
      <a:lvl1pPr algn="ctr" rtl="0" eaLnBrk="0" fontAlgn="base" hangingPunct="0">
        <a:spcBef>
          <a:spcPct val="0"/>
        </a:spcBef>
        <a:spcAft>
          <a:spcPct val="0"/>
        </a:spcAft>
        <a:defRPr kumimoji="1" sz="4000">
          <a:solidFill>
            <a:srgbClr val="00246C"/>
          </a:solidFill>
          <a:latin typeface="+mj-lt"/>
          <a:ea typeface="+mj-ea"/>
          <a:cs typeface="+mj-cs"/>
        </a:defRPr>
      </a:lvl1pPr>
      <a:lvl2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2pPr>
      <a:lvl3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3pPr>
      <a:lvl4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4pPr>
      <a:lvl5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5pPr>
      <a:lvl6pPr marL="457200" algn="ctr" rtl="0" fontAlgn="base">
        <a:spcBef>
          <a:spcPct val="0"/>
        </a:spcBef>
        <a:spcAft>
          <a:spcPct val="0"/>
        </a:spcAft>
        <a:defRPr kumimoji="1" sz="4000">
          <a:solidFill>
            <a:srgbClr val="00246C"/>
          </a:solidFill>
          <a:latin typeface="Times New Roman" pitchFamily="18" charset="0"/>
          <a:ea typeface="方正姚体" pitchFamily="2" charset="-122"/>
        </a:defRPr>
      </a:lvl6pPr>
      <a:lvl7pPr marL="914400" algn="ctr" rtl="0" fontAlgn="base">
        <a:spcBef>
          <a:spcPct val="0"/>
        </a:spcBef>
        <a:spcAft>
          <a:spcPct val="0"/>
        </a:spcAft>
        <a:defRPr kumimoji="1" sz="4000">
          <a:solidFill>
            <a:srgbClr val="00246C"/>
          </a:solidFill>
          <a:latin typeface="Times New Roman" pitchFamily="18" charset="0"/>
          <a:ea typeface="方正姚体" pitchFamily="2" charset="-122"/>
        </a:defRPr>
      </a:lvl7pPr>
      <a:lvl8pPr marL="1371600" algn="ctr" rtl="0" fontAlgn="base">
        <a:spcBef>
          <a:spcPct val="0"/>
        </a:spcBef>
        <a:spcAft>
          <a:spcPct val="0"/>
        </a:spcAft>
        <a:defRPr kumimoji="1" sz="4000">
          <a:solidFill>
            <a:srgbClr val="00246C"/>
          </a:solidFill>
          <a:latin typeface="Times New Roman" pitchFamily="18" charset="0"/>
          <a:ea typeface="方正姚体" pitchFamily="2" charset="-122"/>
        </a:defRPr>
      </a:lvl8pPr>
      <a:lvl9pPr marL="1828800" algn="ctr" rtl="0" fontAlgn="base">
        <a:spcBef>
          <a:spcPct val="0"/>
        </a:spcBef>
        <a:spcAft>
          <a:spcPct val="0"/>
        </a:spcAft>
        <a:defRPr kumimoji="1" sz="4000">
          <a:solidFill>
            <a:srgbClr val="00246C"/>
          </a:solidFill>
          <a:latin typeface="Times New Roman" pitchFamily="18" charset="0"/>
          <a:ea typeface="方正姚体" pitchFamily="2" charset="-122"/>
        </a:defRPr>
      </a:lvl9pPr>
    </p:titleStyle>
    <p:bodyStyle>
      <a:lvl1pPr marL="342900" indent="-342900" algn="l" rtl="0" eaLnBrk="0" fontAlgn="base" hangingPunct="0">
        <a:spcBef>
          <a:spcPct val="20000"/>
        </a:spcBef>
        <a:spcAft>
          <a:spcPct val="0"/>
        </a:spcAft>
        <a:buBlip>
          <a:blip r:embed="rId17"/>
        </a:buBlip>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Blip>
          <a:blip r:embed="rId18"/>
        </a:buBlip>
        <a:defRPr kumimoji="1" sz="2400">
          <a:solidFill>
            <a:schemeClr val="tx1"/>
          </a:solidFill>
          <a:latin typeface="+mn-lt"/>
          <a:ea typeface="+mn-ea"/>
        </a:defRPr>
      </a:lvl2pPr>
      <a:lvl3pPr marL="1143000" indent="-228600" algn="l" rtl="0" eaLnBrk="0" fontAlgn="base" hangingPunct="0">
        <a:spcBef>
          <a:spcPct val="20000"/>
        </a:spcBef>
        <a:spcAft>
          <a:spcPct val="0"/>
        </a:spcAft>
        <a:buBlip>
          <a:blip r:embed="rId19"/>
        </a:buBlip>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9.xml"/><Relationship Id="rId7" Type="http://schemas.openxmlformats.org/officeDocument/2006/relationships/diagramData" Target="../diagrams/data10.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9.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31.png"/><Relationship Id="rId7" Type="http://schemas.openxmlformats.org/officeDocument/2006/relationships/diagramColors" Target="../diagrams/colors12.xml"/><Relationship Id="rId12"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12.xml"/><Relationship Id="rId11" Type="http://schemas.openxmlformats.org/officeDocument/2006/relationships/image" Target="../media/image34.png"/><Relationship Id="rId5" Type="http://schemas.openxmlformats.org/officeDocument/2006/relationships/diagramLayout" Target="../diagrams/layout12.xml"/><Relationship Id="rId10" Type="http://schemas.openxmlformats.org/officeDocument/2006/relationships/image" Target="../media/image33.png"/><Relationship Id="rId4" Type="http://schemas.openxmlformats.org/officeDocument/2006/relationships/diagramData" Target="../diagrams/data12.xml"/><Relationship Id="rId9"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47.png"/><Relationship Id="rId18" Type="http://schemas.openxmlformats.org/officeDocument/2006/relationships/image" Target="../media/image53.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6.png"/><Relationship Id="rId17" Type="http://schemas.openxmlformats.org/officeDocument/2006/relationships/image" Target="../media/image52.png"/><Relationship Id="rId2" Type="http://schemas.openxmlformats.org/officeDocument/2006/relationships/notesSlide" Target="../notesSlides/notesSlide18.xml"/><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5.png"/><Relationship Id="rId5" Type="http://schemas.openxmlformats.org/officeDocument/2006/relationships/image" Target="../media/image41.png"/><Relationship Id="rId15" Type="http://schemas.openxmlformats.org/officeDocument/2006/relationships/image" Target="../media/image50.png"/><Relationship Id="rId10" Type="http://schemas.openxmlformats.org/officeDocument/2006/relationships/image" Target="../media/image44.png"/><Relationship Id="rId19" Type="http://schemas.openxmlformats.org/officeDocument/2006/relationships/image" Target="../media/image54.png"/><Relationship Id="rId4" Type="http://schemas.openxmlformats.org/officeDocument/2006/relationships/image" Target="../media/image40.png"/><Relationship Id="rId9" Type="http://schemas.openxmlformats.org/officeDocument/2006/relationships/slide" Target="slide56.xml"/><Relationship Id="rId14" Type="http://schemas.openxmlformats.org/officeDocument/2006/relationships/image" Target="../media/image48.png"/></Relationships>
</file>

<file path=ppt/slides/_rels/slide2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6.xml.rels><?xml version="1.0" encoding="UTF-8" standalone="yes"?>
<Relationships xmlns="http://schemas.openxmlformats.org/package/2006/relationships"><Relationship Id="rId8" Type="http://schemas.openxmlformats.org/officeDocument/2006/relationships/diagramQuickStyle" Target="../diagrams/quickStyle15.xml"/><Relationship Id="rId3" Type="http://schemas.openxmlformats.org/officeDocument/2006/relationships/image" Target="../media/image66.png"/><Relationship Id="rId7" Type="http://schemas.openxmlformats.org/officeDocument/2006/relationships/diagramLayout" Target="../diagrams/layout15.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Data" Target="../diagrams/data15.xml"/><Relationship Id="rId11" Type="http://schemas.openxmlformats.org/officeDocument/2006/relationships/image" Target="../media/image69.png"/><Relationship Id="rId5" Type="http://schemas.openxmlformats.org/officeDocument/2006/relationships/image" Target="../media/image68.png"/><Relationship Id="rId10" Type="http://schemas.microsoft.com/office/2007/relationships/diagramDrawing" Target="../diagrams/drawing15.xml"/><Relationship Id="rId4" Type="http://schemas.openxmlformats.org/officeDocument/2006/relationships/image" Target="../media/image67.png"/><Relationship Id="rId9" Type="http://schemas.openxmlformats.org/officeDocument/2006/relationships/diagramColors" Target="../diagrams/colors15.xml"/></Relationships>
</file>

<file path=ppt/slides/_rels/slide27.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3" Type="http://schemas.openxmlformats.org/officeDocument/2006/relationships/diagramData" Target="../diagrams/data16.xml"/><Relationship Id="rId7" Type="http://schemas.microsoft.com/office/2007/relationships/diagramDrawing" Target="../diagrams/drawing16.xml"/><Relationship Id="rId12" Type="http://schemas.openxmlformats.org/officeDocument/2006/relationships/image" Target="../media/image74.emf"/><Relationship Id="rId17" Type="http://schemas.openxmlformats.org/officeDocument/2006/relationships/image" Target="../media/image55.png"/><Relationship Id="rId2" Type="http://schemas.openxmlformats.org/officeDocument/2006/relationships/notesSlide" Target="../notesSlides/notesSlide22.xml"/><Relationship Id="rId16"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diagramColors" Target="../diagrams/colors16.xml"/><Relationship Id="rId11" Type="http://schemas.openxmlformats.org/officeDocument/2006/relationships/image" Target="../media/image73.emf"/><Relationship Id="rId5" Type="http://schemas.openxmlformats.org/officeDocument/2006/relationships/diagramQuickStyle" Target="../diagrams/quickStyle16.xml"/><Relationship Id="rId15" Type="http://schemas.openxmlformats.org/officeDocument/2006/relationships/slide" Target="slide52.xml"/><Relationship Id="rId10" Type="http://schemas.openxmlformats.org/officeDocument/2006/relationships/image" Target="../media/image72.emf"/><Relationship Id="rId4" Type="http://schemas.openxmlformats.org/officeDocument/2006/relationships/diagramLayout" Target="../diagrams/layout16.xml"/><Relationship Id="rId9" Type="http://schemas.openxmlformats.org/officeDocument/2006/relationships/image" Target="../media/image71.emf"/><Relationship Id="rId14" Type="http://schemas.openxmlformats.org/officeDocument/2006/relationships/image" Target="../media/image76.png"/></Relationships>
</file>

<file path=ppt/slides/_rels/slide28.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78.emf"/><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file:///F:\&#39640;&#28201;&#21512;&#37329;&#39033;&#30446;\Main_&#39640;&#28201;&#21512;&#37329;&#39033;&#30446;&#20840;&#37096;&#36164;&#26009;\&#21271;&#20140;&#27719;&#25253;ppt\2018-9-28-&#31532;&#19971;&#27425;&#27719;&#25253;\&#22810;&#23618;&#32423;&#29305;&#24449;&#20998;&#26512;\redundancy_evaluation\cormatrix.csv" TargetMode="External"/><Relationship Id="rId4" Type="http://schemas.openxmlformats.org/officeDocument/2006/relationships/image" Target="../media/image82.png"/></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34.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8.emf"/><Relationship Id="rId5" Type="http://schemas.openxmlformats.org/officeDocument/2006/relationships/image" Target="../media/image87.emf"/><Relationship Id="rId4" Type="http://schemas.openxmlformats.org/officeDocument/2006/relationships/image" Target="../media/image86.emf"/></Relationships>
</file>

<file path=ppt/slides/_rels/slide35.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89.emf"/></Relationships>
</file>

<file path=ppt/slides/_rels/slide36.xml.rels><?xml version="1.0" encoding="UTF-8" standalone="yes"?>
<Relationships xmlns="http://schemas.openxmlformats.org/package/2006/relationships"><Relationship Id="rId8" Type="http://schemas.openxmlformats.org/officeDocument/2006/relationships/diagramLayout" Target="../diagrams/layout18.xml"/><Relationship Id="rId13" Type="http://schemas.openxmlformats.org/officeDocument/2006/relationships/diagramLayout" Target="../diagrams/layout19.xml"/><Relationship Id="rId18" Type="http://schemas.openxmlformats.org/officeDocument/2006/relationships/diagramLayout" Target="../diagrams/layout20.xml"/><Relationship Id="rId26" Type="http://schemas.microsoft.com/office/2007/relationships/diagramDrawing" Target="../diagrams/drawing21.xml"/><Relationship Id="rId3" Type="http://schemas.openxmlformats.org/officeDocument/2006/relationships/image" Target="../media/image90.png"/><Relationship Id="rId21" Type="http://schemas.microsoft.com/office/2007/relationships/diagramDrawing" Target="../diagrams/drawing20.xml"/><Relationship Id="rId7" Type="http://schemas.openxmlformats.org/officeDocument/2006/relationships/diagramData" Target="../diagrams/data18.xml"/><Relationship Id="rId12" Type="http://schemas.openxmlformats.org/officeDocument/2006/relationships/diagramData" Target="../diagrams/data19.xml"/><Relationship Id="rId17" Type="http://schemas.openxmlformats.org/officeDocument/2006/relationships/diagramData" Target="../diagrams/data20.xml"/><Relationship Id="rId25" Type="http://schemas.openxmlformats.org/officeDocument/2006/relationships/diagramColors" Target="../diagrams/colors21.xml"/><Relationship Id="rId2" Type="http://schemas.openxmlformats.org/officeDocument/2006/relationships/notesSlide" Target="../notesSlides/notesSlide31.xml"/><Relationship Id="rId16" Type="http://schemas.microsoft.com/office/2007/relationships/diagramDrawing" Target="../diagrams/drawing19.xml"/><Relationship Id="rId20" Type="http://schemas.openxmlformats.org/officeDocument/2006/relationships/diagramColors" Target="../diagrams/colors20.xml"/><Relationship Id="rId29" Type="http://schemas.openxmlformats.org/officeDocument/2006/relationships/diagramQuickStyle" Target="../diagrams/quickStyle22.xml"/><Relationship Id="rId1" Type="http://schemas.openxmlformats.org/officeDocument/2006/relationships/slideLayout" Target="../slideLayouts/slideLayout2.xml"/><Relationship Id="rId6" Type="http://schemas.openxmlformats.org/officeDocument/2006/relationships/image" Target="../media/image93.png"/><Relationship Id="rId11" Type="http://schemas.microsoft.com/office/2007/relationships/diagramDrawing" Target="../diagrams/drawing18.xml"/><Relationship Id="rId24" Type="http://schemas.openxmlformats.org/officeDocument/2006/relationships/diagramQuickStyle" Target="../diagrams/quickStyle21.xml"/><Relationship Id="rId32" Type="http://schemas.openxmlformats.org/officeDocument/2006/relationships/image" Target="../media/image94.png"/><Relationship Id="rId5" Type="http://schemas.openxmlformats.org/officeDocument/2006/relationships/image" Target="../media/image92.png"/><Relationship Id="rId15" Type="http://schemas.openxmlformats.org/officeDocument/2006/relationships/diagramColors" Target="../diagrams/colors19.xml"/><Relationship Id="rId23" Type="http://schemas.openxmlformats.org/officeDocument/2006/relationships/diagramLayout" Target="../diagrams/layout21.xml"/><Relationship Id="rId28" Type="http://schemas.openxmlformats.org/officeDocument/2006/relationships/diagramLayout" Target="../diagrams/layout22.xml"/><Relationship Id="rId10" Type="http://schemas.openxmlformats.org/officeDocument/2006/relationships/diagramColors" Target="../diagrams/colors18.xml"/><Relationship Id="rId19" Type="http://schemas.openxmlformats.org/officeDocument/2006/relationships/diagramQuickStyle" Target="../diagrams/quickStyle20.xml"/><Relationship Id="rId31" Type="http://schemas.microsoft.com/office/2007/relationships/diagramDrawing" Target="../diagrams/drawing22.xml"/><Relationship Id="rId4" Type="http://schemas.openxmlformats.org/officeDocument/2006/relationships/image" Target="../media/image91.png"/><Relationship Id="rId9" Type="http://schemas.openxmlformats.org/officeDocument/2006/relationships/diagramQuickStyle" Target="../diagrams/quickStyle18.xml"/><Relationship Id="rId14" Type="http://schemas.openxmlformats.org/officeDocument/2006/relationships/diagramQuickStyle" Target="../diagrams/quickStyle19.xml"/><Relationship Id="rId22" Type="http://schemas.openxmlformats.org/officeDocument/2006/relationships/diagramData" Target="../diagrams/data21.xml"/><Relationship Id="rId27" Type="http://schemas.openxmlformats.org/officeDocument/2006/relationships/diagramData" Target="../diagrams/data22.xml"/><Relationship Id="rId30" Type="http://schemas.openxmlformats.org/officeDocument/2006/relationships/diagramColors" Target="../diagrams/colors2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00.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46.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50.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10.jpg"/><Relationship Id="rId5" Type="http://schemas.openxmlformats.org/officeDocument/2006/relationships/image" Target="../media/image109.jpg"/><Relationship Id="rId4" Type="http://schemas.openxmlformats.org/officeDocument/2006/relationships/image" Target="../media/image108.jpg"/></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12" Type="http://schemas.openxmlformats.org/officeDocument/2006/relationships/slide" Target="slide26.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png"/><Relationship Id="rId10" Type="http://schemas.openxmlformats.org/officeDocument/2006/relationships/image" Target="../media/image118.png"/><Relationship Id="rId4" Type="http://schemas.openxmlformats.org/officeDocument/2006/relationships/image" Target="../media/image112.png"/><Relationship Id="rId9" Type="http://schemas.openxmlformats.org/officeDocument/2006/relationships/image" Target="../media/image117.png"/></Relationships>
</file>

<file path=ppt/slides/_rels/slide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slide" Target="slide25.xml"/><Relationship Id="rId5" Type="http://schemas.openxmlformats.org/officeDocument/2006/relationships/image" Target="../media/image120.png"/><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27584" y="1268760"/>
            <a:ext cx="7772400" cy="1143000"/>
          </a:xfrm>
        </p:spPr>
        <p:txBody>
          <a:bodyPr/>
          <a:lstStyle/>
          <a:p>
            <a:pPr eaLnBrk="1" hangingPunct="1"/>
            <a:r>
              <a:rPr lang="zh-CN" altLang="en-US" b="1" dirty="0">
                <a:solidFill>
                  <a:schemeClr val="tx1"/>
                </a:solidFill>
              </a:rPr>
              <a:t>基于机器学习的</a:t>
            </a:r>
            <a:r>
              <a:rPr lang="en-US" altLang="zh-CN" b="1" dirty="0">
                <a:solidFill>
                  <a:schemeClr val="tx1"/>
                </a:solidFill>
              </a:rPr>
              <a:t/>
            </a:r>
            <a:br>
              <a:rPr lang="en-US" altLang="zh-CN" b="1" dirty="0">
                <a:solidFill>
                  <a:schemeClr val="tx1"/>
                </a:solidFill>
              </a:rPr>
            </a:br>
            <a:r>
              <a:rPr lang="zh-CN" altLang="en-US" b="1" dirty="0">
                <a:solidFill>
                  <a:schemeClr val="tx1"/>
                </a:solidFill>
              </a:rPr>
              <a:t>镍基单晶高温合金材料</a:t>
            </a:r>
            <a:r>
              <a:rPr lang="en-US" altLang="zh-CN" b="1" dirty="0">
                <a:solidFill>
                  <a:schemeClr val="tx1"/>
                </a:solidFill>
              </a:rPr>
              <a:t/>
            </a:r>
            <a:br>
              <a:rPr lang="en-US" altLang="zh-CN" b="1" dirty="0">
                <a:solidFill>
                  <a:schemeClr val="tx1"/>
                </a:solidFill>
              </a:rPr>
            </a:br>
            <a:r>
              <a:rPr lang="zh-CN" altLang="en-US" b="1" dirty="0">
                <a:solidFill>
                  <a:schemeClr val="tx1"/>
                </a:solidFill>
              </a:rPr>
              <a:t>数据分析方法研究</a:t>
            </a:r>
          </a:p>
        </p:txBody>
      </p:sp>
      <p:sp>
        <p:nvSpPr>
          <p:cNvPr id="3075" name="Rectangle 3"/>
          <p:cNvSpPr>
            <a:spLocks noGrp="1" noChangeArrowheads="1"/>
          </p:cNvSpPr>
          <p:nvPr>
            <p:ph type="subTitle" idx="1"/>
          </p:nvPr>
        </p:nvSpPr>
        <p:spPr>
          <a:xfrm>
            <a:off x="2362200" y="5562600"/>
            <a:ext cx="5018112" cy="838200"/>
          </a:xfrm>
        </p:spPr>
        <p:txBody>
          <a:bodyPr/>
          <a:lstStyle/>
          <a:p>
            <a:pPr eaLnBrk="1" hangingPunct="1"/>
            <a:r>
              <a:rPr lang="zh-CN" altLang="en-US" sz="2400" dirty="0"/>
              <a:t>上海大学  刘悦、施思齐、鲁晓刚等</a:t>
            </a:r>
            <a:endParaRPr lang="en-US" altLang="zh-CN" sz="2400" dirty="0"/>
          </a:p>
          <a:p>
            <a:pPr eaLnBrk="1" hangingPunct="1"/>
            <a:fld id="{8074004B-2CA3-634E-9581-5C80EC2E77C5}" type="datetime3">
              <a:rPr lang="zh-CN" altLang="en-US" sz="2400" smtClean="0"/>
              <a:t>2018年9月29日星期六</a:t>
            </a:fld>
            <a:endParaRPr lang="zh-CN" altLang="en-US" sz="2400" dirty="0"/>
          </a:p>
        </p:txBody>
      </p:sp>
    </p:spTree>
    <p:extLst>
      <p:ext uri="{BB962C8B-B14F-4D97-AF65-F5344CB8AC3E}">
        <p14:creationId xmlns:p14="http://schemas.microsoft.com/office/powerpoint/2010/main" val="762841616"/>
      </p:ext>
    </p:extLst>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3571796065"/>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工作四</a:t>
              </a:r>
            </a:p>
          </p:txBody>
        </p:sp>
      </p:grpSp>
    </p:spTree>
    <p:extLst>
      <p:ext uri="{BB962C8B-B14F-4D97-AF65-F5344CB8AC3E}">
        <p14:creationId xmlns:p14="http://schemas.microsoft.com/office/powerpoint/2010/main" val="21978197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0"/>
            <a:ext cx="8229600" cy="796950"/>
          </a:xfrm>
        </p:spPr>
        <p:txBody>
          <a:bodyPr/>
          <a:lstStyle/>
          <a:p>
            <a:r>
              <a:rPr lang="zh-CN" altLang="en-US" dirty="0"/>
              <a:t>算法研究与实现</a:t>
            </a:r>
          </a:p>
        </p:txBody>
      </p:sp>
      <p:graphicFrame>
        <p:nvGraphicFramePr>
          <p:cNvPr id="3" name="图示 2"/>
          <p:cNvGraphicFramePr/>
          <p:nvPr>
            <p:extLst>
              <p:ext uri="{D42A27DB-BD31-4B8C-83A1-F6EECF244321}">
                <p14:modId xmlns:p14="http://schemas.microsoft.com/office/powerpoint/2010/main" val="2948589883"/>
              </p:ext>
            </p:extLst>
          </p:nvPr>
        </p:nvGraphicFramePr>
        <p:xfrm>
          <a:off x="1702024" y="1700808"/>
          <a:ext cx="5678288" cy="3384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47268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AE57334-0767-4C16-A9BA-B3AB4DE6E64E}"/>
              </a:ext>
            </a:extLst>
          </p:cNvPr>
          <p:cNvSpPr>
            <a:spLocks noGrp="1"/>
          </p:cNvSpPr>
          <p:nvPr>
            <p:ph type="title"/>
          </p:nvPr>
        </p:nvSpPr>
        <p:spPr>
          <a:xfrm>
            <a:off x="914989" y="0"/>
            <a:ext cx="8229600" cy="796950"/>
          </a:xfrm>
        </p:spPr>
        <p:txBody>
          <a:bodyPr>
            <a:normAutofit/>
          </a:bodyPr>
          <a:lstStyle/>
          <a:p>
            <a:r>
              <a:rPr lang="en-US" altLang="zh-CN" sz="2400" dirty="0">
                <a:solidFill>
                  <a:srgbClr val="FF0000"/>
                </a:solidFill>
              </a:rPr>
              <a:t>1. </a:t>
            </a:r>
            <a:r>
              <a:rPr lang="zh-CN" altLang="en-US" sz="2400" dirty="0">
                <a:solidFill>
                  <a:srgbClr val="FF0000"/>
                </a:solidFill>
              </a:rPr>
              <a:t>算法规范</a:t>
            </a:r>
          </a:p>
        </p:txBody>
      </p:sp>
      <p:grpSp>
        <p:nvGrpSpPr>
          <p:cNvPr id="27" name="组合 26">
            <a:extLst>
              <a:ext uri="{FF2B5EF4-FFF2-40B4-BE49-F238E27FC236}">
                <a16:creationId xmlns:a16="http://schemas.microsoft.com/office/drawing/2014/main" xmlns="" id="{4680FE59-9712-42F9-9394-6650926F7A80}"/>
              </a:ext>
            </a:extLst>
          </p:cNvPr>
          <p:cNvGrpSpPr/>
          <p:nvPr/>
        </p:nvGrpSpPr>
        <p:grpSpPr>
          <a:xfrm>
            <a:off x="179512" y="1052736"/>
            <a:ext cx="8784976" cy="5616624"/>
            <a:chOff x="179512" y="1124744"/>
            <a:chExt cx="8784976" cy="5616624"/>
          </a:xfrm>
        </p:grpSpPr>
        <p:grpSp>
          <p:nvGrpSpPr>
            <p:cNvPr id="7" name="组合 6">
              <a:extLst>
                <a:ext uri="{FF2B5EF4-FFF2-40B4-BE49-F238E27FC236}">
                  <a16:creationId xmlns:a16="http://schemas.microsoft.com/office/drawing/2014/main" xmlns="" id="{B6E23F2F-E60B-436F-A163-7728B980D9EE}"/>
                </a:ext>
              </a:extLst>
            </p:cNvPr>
            <p:cNvGrpSpPr/>
            <p:nvPr/>
          </p:nvGrpSpPr>
          <p:grpSpPr>
            <a:xfrm>
              <a:off x="575556" y="1335906"/>
              <a:ext cx="7560840" cy="796950"/>
              <a:chOff x="395536" y="1124744"/>
              <a:chExt cx="7560840" cy="796950"/>
            </a:xfrm>
          </p:grpSpPr>
          <p:sp>
            <p:nvSpPr>
              <p:cNvPr id="4" name="矩形: 圆角 3">
                <a:extLst>
                  <a:ext uri="{FF2B5EF4-FFF2-40B4-BE49-F238E27FC236}">
                    <a16:creationId xmlns:a16="http://schemas.microsoft.com/office/drawing/2014/main" xmlns="" id="{9EFC5F58-F127-48ED-B771-8DB346B822D9}"/>
                  </a:ext>
                </a:extLst>
              </p:cNvPr>
              <p:cNvSpPr/>
              <p:nvPr/>
            </p:nvSpPr>
            <p:spPr>
              <a:xfrm>
                <a:off x="395536" y="1124744"/>
                <a:ext cx="1944216" cy="79695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b="1" dirty="0"/>
                  <a:t>命名标准化</a:t>
                </a:r>
              </a:p>
            </p:txBody>
          </p:sp>
          <p:sp>
            <p:nvSpPr>
              <p:cNvPr id="5" name="矩形: 圆角 4">
                <a:extLst>
                  <a:ext uri="{FF2B5EF4-FFF2-40B4-BE49-F238E27FC236}">
                    <a16:creationId xmlns:a16="http://schemas.microsoft.com/office/drawing/2014/main" xmlns="" id="{FE6FB8AF-2412-47F6-B77C-1E0395E99C52}"/>
                  </a:ext>
                </a:extLst>
              </p:cNvPr>
              <p:cNvSpPr/>
              <p:nvPr/>
            </p:nvSpPr>
            <p:spPr>
              <a:xfrm>
                <a:off x="3203848" y="1124744"/>
                <a:ext cx="1944216" cy="79695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33450">
                  <a:lnSpc>
                    <a:spcPct val="90000"/>
                  </a:lnSpc>
                  <a:spcBef>
                    <a:spcPct val="0"/>
                  </a:spcBef>
                  <a:spcAft>
                    <a:spcPct val="35000"/>
                  </a:spcAft>
                </a:pPr>
                <a:r>
                  <a:rPr lang="zh-CN" altLang="en-US" b="1" dirty="0"/>
                  <a:t>注释规范化</a:t>
                </a:r>
              </a:p>
            </p:txBody>
          </p:sp>
          <p:sp>
            <p:nvSpPr>
              <p:cNvPr id="6" name="矩形: 圆角 5">
                <a:extLst>
                  <a:ext uri="{FF2B5EF4-FFF2-40B4-BE49-F238E27FC236}">
                    <a16:creationId xmlns:a16="http://schemas.microsoft.com/office/drawing/2014/main" xmlns="" id="{666B1799-FA64-41B2-840D-AB51B210E3E7}"/>
                  </a:ext>
                </a:extLst>
              </p:cNvPr>
              <p:cNvSpPr/>
              <p:nvPr/>
            </p:nvSpPr>
            <p:spPr>
              <a:xfrm>
                <a:off x="6012160" y="1124744"/>
                <a:ext cx="1944216" cy="79695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33450">
                  <a:lnSpc>
                    <a:spcPct val="90000"/>
                  </a:lnSpc>
                  <a:spcBef>
                    <a:spcPct val="0"/>
                  </a:spcBef>
                  <a:spcAft>
                    <a:spcPct val="35000"/>
                  </a:spcAft>
                </a:pPr>
                <a:r>
                  <a:rPr lang="zh-CN" altLang="en-US" b="1" dirty="0"/>
                  <a:t>编码统一化</a:t>
                </a:r>
              </a:p>
            </p:txBody>
          </p:sp>
        </p:grpSp>
        <p:sp>
          <p:nvSpPr>
            <p:cNvPr id="8" name="矩形 7">
              <a:extLst>
                <a:ext uri="{FF2B5EF4-FFF2-40B4-BE49-F238E27FC236}">
                  <a16:creationId xmlns:a16="http://schemas.microsoft.com/office/drawing/2014/main" xmlns="" id="{C1C37266-2E37-41CD-83AE-BA568A2B23B5}"/>
                </a:ext>
              </a:extLst>
            </p:cNvPr>
            <p:cNvSpPr/>
            <p:nvPr/>
          </p:nvSpPr>
          <p:spPr>
            <a:xfrm>
              <a:off x="179512" y="1124744"/>
              <a:ext cx="8784976" cy="2515418"/>
            </a:xfrm>
            <a:prstGeom prst="rect">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xmlns="" id="{6D313AB2-46DC-4200-A0D4-10AE122354EF}"/>
                </a:ext>
              </a:extLst>
            </p:cNvPr>
            <p:cNvSpPr/>
            <p:nvPr/>
          </p:nvSpPr>
          <p:spPr>
            <a:xfrm>
              <a:off x="669638" y="1983978"/>
              <a:ext cx="2354190" cy="144016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包命名</a:t>
              </a:r>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类、编译单元命名</a:t>
              </a:r>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成员函数命名</a:t>
              </a:r>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字段、属性命名</a:t>
              </a:r>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局部变量命名</a:t>
              </a:r>
            </a:p>
            <a:p>
              <a:pPr algn="ctr"/>
              <a:endParaRPr lang="zh-CN" altLang="en-US" dirty="0"/>
            </a:p>
          </p:txBody>
        </p:sp>
        <p:sp>
          <p:nvSpPr>
            <p:cNvPr id="13" name="矩形: 圆角 12">
              <a:extLst>
                <a:ext uri="{FF2B5EF4-FFF2-40B4-BE49-F238E27FC236}">
                  <a16:creationId xmlns:a16="http://schemas.microsoft.com/office/drawing/2014/main" xmlns="" id="{FA9F4211-9105-4352-9F5E-3DC317996EE2}"/>
                </a:ext>
              </a:extLst>
            </p:cNvPr>
            <p:cNvSpPr/>
            <p:nvPr/>
          </p:nvSpPr>
          <p:spPr>
            <a:xfrm>
              <a:off x="3531956" y="1983978"/>
              <a:ext cx="2354190" cy="144016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包的注释</a:t>
              </a:r>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类的注释</a:t>
              </a:r>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成员函数的注释</a:t>
              </a:r>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局部变量注释</a:t>
              </a:r>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成员函数参数注释</a:t>
              </a:r>
            </a:p>
            <a:p>
              <a:pPr algn="ctr"/>
              <a:endParaRPr lang="zh-CN" altLang="en-US" dirty="0"/>
            </a:p>
          </p:txBody>
        </p:sp>
        <p:sp>
          <p:nvSpPr>
            <p:cNvPr id="14" name="矩形: 圆角 13">
              <a:extLst>
                <a:ext uri="{FF2B5EF4-FFF2-40B4-BE49-F238E27FC236}">
                  <a16:creationId xmlns:a16="http://schemas.microsoft.com/office/drawing/2014/main" xmlns="" id="{38666262-EE17-48E1-8072-121F030FF870}"/>
                </a:ext>
              </a:extLst>
            </p:cNvPr>
            <p:cNvSpPr/>
            <p:nvPr/>
          </p:nvSpPr>
          <p:spPr>
            <a:xfrm>
              <a:off x="6394274" y="1983978"/>
              <a:ext cx="2426198" cy="144016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存储成员函数的标准</a:t>
              </a: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字段属性标准</a:t>
              </a: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类成分标准</a:t>
              </a: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局部变量标准</a:t>
              </a:r>
              <a:endParaRPr lang="en-US" altLang="zh-CN" sz="1600" dirty="0"/>
            </a:p>
            <a:p>
              <a:pPr algn="ctr"/>
              <a:endParaRPr lang="zh-CN" altLang="en-US" dirty="0"/>
            </a:p>
          </p:txBody>
        </p:sp>
        <p:sp>
          <p:nvSpPr>
            <p:cNvPr id="16" name="流程图: 磁盘 15">
              <a:extLst>
                <a:ext uri="{FF2B5EF4-FFF2-40B4-BE49-F238E27FC236}">
                  <a16:creationId xmlns:a16="http://schemas.microsoft.com/office/drawing/2014/main" xmlns="" id="{35244BA6-E17A-4A27-9DDA-C5ACA532FC5A}"/>
                </a:ext>
              </a:extLst>
            </p:cNvPr>
            <p:cNvSpPr/>
            <p:nvPr/>
          </p:nvSpPr>
          <p:spPr>
            <a:xfrm>
              <a:off x="179512" y="4000202"/>
              <a:ext cx="8784976" cy="1080120"/>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3200" b="1" dirty="0">
                  <a:solidFill>
                    <a:schemeClr val="tx1"/>
                  </a:solidFill>
                </a:rPr>
                <a:t>标准</a:t>
              </a:r>
              <a:r>
                <a:rPr lang="en-US" altLang="zh-CN" sz="3200" b="1" dirty="0">
                  <a:solidFill>
                    <a:schemeClr val="tx1"/>
                  </a:solidFill>
                </a:rPr>
                <a:t>API</a:t>
              </a:r>
              <a:endParaRPr lang="zh-CN" altLang="en-US" sz="3200" b="1" dirty="0">
                <a:solidFill>
                  <a:schemeClr val="tx1"/>
                </a:solidFill>
              </a:endParaRPr>
            </a:p>
          </p:txBody>
        </p:sp>
        <p:sp>
          <p:nvSpPr>
            <p:cNvPr id="17" name="箭头: 下 16">
              <a:extLst>
                <a:ext uri="{FF2B5EF4-FFF2-40B4-BE49-F238E27FC236}">
                  <a16:creationId xmlns:a16="http://schemas.microsoft.com/office/drawing/2014/main" xmlns="" id="{9165EC7E-654F-479C-B5D1-22DF58A3FCA5}"/>
                </a:ext>
              </a:extLst>
            </p:cNvPr>
            <p:cNvSpPr/>
            <p:nvPr/>
          </p:nvSpPr>
          <p:spPr>
            <a:xfrm>
              <a:off x="1331640" y="3568154"/>
              <a:ext cx="432048" cy="43204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下 18">
              <a:extLst>
                <a:ext uri="{FF2B5EF4-FFF2-40B4-BE49-F238E27FC236}">
                  <a16:creationId xmlns:a16="http://schemas.microsoft.com/office/drawing/2014/main" xmlns="" id="{DFB1A393-F5AF-4AA8-BAAA-BAC09B8471A6}"/>
                </a:ext>
              </a:extLst>
            </p:cNvPr>
            <p:cNvSpPr/>
            <p:nvPr/>
          </p:nvSpPr>
          <p:spPr>
            <a:xfrm>
              <a:off x="4199497" y="3568154"/>
              <a:ext cx="432048" cy="43204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下 19">
              <a:extLst>
                <a:ext uri="{FF2B5EF4-FFF2-40B4-BE49-F238E27FC236}">
                  <a16:creationId xmlns:a16="http://schemas.microsoft.com/office/drawing/2014/main" xmlns="" id="{2C0F3A64-7CC6-450A-B0CD-1E4D815F9E95}"/>
                </a:ext>
              </a:extLst>
            </p:cNvPr>
            <p:cNvSpPr/>
            <p:nvPr/>
          </p:nvSpPr>
          <p:spPr>
            <a:xfrm>
              <a:off x="7125858" y="3568154"/>
              <a:ext cx="432048" cy="43204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xmlns="" id="{67242AFA-70E7-4E95-90F5-BA9D0975AA25}"/>
                </a:ext>
              </a:extLst>
            </p:cNvPr>
            <p:cNvSpPr/>
            <p:nvPr/>
          </p:nvSpPr>
          <p:spPr>
            <a:xfrm>
              <a:off x="179512" y="5301208"/>
              <a:ext cx="8784976" cy="144016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2000" b="1"/>
            </a:p>
          </p:txBody>
        </p:sp>
        <p:sp>
          <p:nvSpPr>
            <p:cNvPr id="23" name="矩形: 圆角 22">
              <a:extLst>
                <a:ext uri="{FF2B5EF4-FFF2-40B4-BE49-F238E27FC236}">
                  <a16:creationId xmlns:a16="http://schemas.microsoft.com/office/drawing/2014/main" xmlns="" id="{80ED8CB8-3E5A-4F07-AD6C-459B832F5309}"/>
                </a:ext>
              </a:extLst>
            </p:cNvPr>
            <p:cNvSpPr/>
            <p:nvPr/>
          </p:nvSpPr>
          <p:spPr>
            <a:xfrm>
              <a:off x="683568" y="5640823"/>
              <a:ext cx="1944216" cy="86409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000" b="1" dirty="0"/>
                <a:t>可读性增强</a:t>
              </a:r>
            </a:p>
          </p:txBody>
        </p:sp>
        <p:sp>
          <p:nvSpPr>
            <p:cNvPr id="24" name="矩形: 圆角 23">
              <a:extLst>
                <a:ext uri="{FF2B5EF4-FFF2-40B4-BE49-F238E27FC236}">
                  <a16:creationId xmlns:a16="http://schemas.microsoft.com/office/drawing/2014/main" xmlns="" id="{07EE7B77-4403-4C0D-94E9-60A7ED4C589D}"/>
                </a:ext>
              </a:extLst>
            </p:cNvPr>
            <p:cNvSpPr/>
            <p:nvPr/>
          </p:nvSpPr>
          <p:spPr>
            <a:xfrm>
              <a:off x="3479780" y="5640823"/>
              <a:ext cx="1944216" cy="86409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000" b="1" dirty="0"/>
                <a:t>可用性增强</a:t>
              </a:r>
            </a:p>
          </p:txBody>
        </p:sp>
        <p:sp>
          <p:nvSpPr>
            <p:cNvPr id="25" name="矩形: 圆角 24">
              <a:extLst>
                <a:ext uri="{FF2B5EF4-FFF2-40B4-BE49-F238E27FC236}">
                  <a16:creationId xmlns:a16="http://schemas.microsoft.com/office/drawing/2014/main" xmlns="" id="{7F9F4911-6795-481D-90EF-4A213C91897B}"/>
                </a:ext>
              </a:extLst>
            </p:cNvPr>
            <p:cNvSpPr/>
            <p:nvPr/>
          </p:nvSpPr>
          <p:spPr>
            <a:xfrm>
              <a:off x="6331644" y="5640823"/>
              <a:ext cx="1944216" cy="86409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000" b="1" dirty="0"/>
                <a:t>可完善性增强</a:t>
              </a:r>
            </a:p>
          </p:txBody>
        </p:sp>
        <p:sp>
          <p:nvSpPr>
            <p:cNvPr id="26" name="箭头: 下 25">
              <a:extLst>
                <a:ext uri="{FF2B5EF4-FFF2-40B4-BE49-F238E27FC236}">
                  <a16:creationId xmlns:a16="http://schemas.microsoft.com/office/drawing/2014/main" xmlns="" id="{CCBCFE50-1819-4F59-889A-BEDC29EA5044}"/>
                </a:ext>
              </a:extLst>
            </p:cNvPr>
            <p:cNvSpPr/>
            <p:nvPr/>
          </p:nvSpPr>
          <p:spPr>
            <a:xfrm>
              <a:off x="4199497" y="5173696"/>
              <a:ext cx="432048" cy="43204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743255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9592" y="53042"/>
            <a:ext cx="8229600" cy="687846"/>
          </a:xfrm>
        </p:spPr>
        <p:txBody>
          <a:bodyPr>
            <a:normAutofit/>
          </a:bodyPr>
          <a:lstStyle/>
          <a:p>
            <a:r>
              <a:rPr lang="en-US" altLang="zh-CN" sz="2400" dirty="0">
                <a:solidFill>
                  <a:srgbClr val="FF0000"/>
                </a:solidFill>
              </a:rPr>
              <a:t>2. </a:t>
            </a:r>
            <a:r>
              <a:rPr lang="zh-CN" altLang="en-US" sz="2400" dirty="0">
                <a:solidFill>
                  <a:srgbClr val="FF0000"/>
                </a:solidFill>
              </a:rPr>
              <a:t>机器学习算法库</a:t>
            </a:r>
          </a:p>
        </p:txBody>
      </p:sp>
      <p:graphicFrame>
        <p:nvGraphicFramePr>
          <p:cNvPr id="7" name="图示 6"/>
          <p:cNvGraphicFramePr/>
          <p:nvPr>
            <p:extLst/>
          </p:nvPr>
        </p:nvGraphicFramePr>
        <p:xfrm>
          <a:off x="745232" y="980728"/>
          <a:ext cx="8229600" cy="30963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8" name="图示 17"/>
          <p:cNvGraphicFramePr/>
          <p:nvPr>
            <p:extLst/>
          </p:nvPr>
        </p:nvGraphicFramePr>
        <p:xfrm>
          <a:off x="899592" y="4281237"/>
          <a:ext cx="7902624" cy="229865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26" name="直接连接符 25"/>
          <p:cNvCxnSpPr/>
          <p:nvPr/>
        </p:nvCxnSpPr>
        <p:spPr>
          <a:xfrm flipV="1">
            <a:off x="216730" y="4185413"/>
            <a:ext cx="8927270" cy="18040"/>
          </a:xfrm>
          <a:prstGeom prst="line">
            <a:avLst/>
          </a:prstGeom>
          <a:ln w="28575"/>
        </p:spPr>
        <p:style>
          <a:lnRef idx="3">
            <a:schemeClr val="accent3"/>
          </a:lnRef>
          <a:fillRef idx="0">
            <a:schemeClr val="accent3"/>
          </a:fillRef>
          <a:effectRef idx="2">
            <a:schemeClr val="accent3"/>
          </a:effectRef>
          <a:fontRef idx="minor">
            <a:schemeClr val="tx1"/>
          </a:fontRef>
        </p:style>
      </p:cxnSp>
      <p:cxnSp>
        <p:nvCxnSpPr>
          <p:cNvPr id="32" name="直接连接符 31"/>
          <p:cNvCxnSpPr/>
          <p:nvPr/>
        </p:nvCxnSpPr>
        <p:spPr>
          <a:xfrm flipH="1">
            <a:off x="216730" y="854347"/>
            <a:ext cx="19265" cy="5887021"/>
          </a:xfrm>
          <a:prstGeom prst="line">
            <a:avLst/>
          </a:prstGeom>
          <a:ln/>
        </p:spPr>
        <p:style>
          <a:lnRef idx="3">
            <a:schemeClr val="accent3"/>
          </a:lnRef>
          <a:fillRef idx="0">
            <a:schemeClr val="accent3"/>
          </a:fillRef>
          <a:effectRef idx="2">
            <a:schemeClr val="accent3"/>
          </a:effectRef>
          <a:fontRef idx="minor">
            <a:schemeClr val="tx1"/>
          </a:fontRef>
        </p:style>
      </p:cxnSp>
      <p:sp>
        <p:nvSpPr>
          <p:cNvPr id="38" name="文本框 37"/>
          <p:cNvSpPr txBox="1"/>
          <p:nvPr/>
        </p:nvSpPr>
        <p:spPr>
          <a:xfrm>
            <a:off x="216731" y="1340192"/>
            <a:ext cx="461665" cy="2304256"/>
          </a:xfrm>
          <a:prstGeom prst="rect">
            <a:avLst/>
          </a:prstGeom>
          <a:noFill/>
        </p:spPr>
        <p:txBody>
          <a:bodyPr vert="eaVert" wrap="square" rtlCol="0">
            <a:spAutoFit/>
          </a:bodyPr>
          <a:lstStyle/>
          <a:p>
            <a:pPr algn="ctr"/>
            <a:r>
              <a:rPr lang="zh-CN" altLang="en-US" dirty="0"/>
              <a:t>算法分类</a:t>
            </a:r>
          </a:p>
        </p:txBody>
      </p:sp>
      <p:sp>
        <p:nvSpPr>
          <p:cNvPr id="41" name="文本框 40"/>
          <p:cNvSpPr txBox="1"/>
          <p:nvPr/>
        </p:nvSpPr>
        <p:spPr>
          <a:xfrm>
            <a:off x="216730" y="4281237"/>
            <a:ext cx="461665" cy="2295526"/>
          </a:xfrm>
          <a:prstGeom prst="rect">
            <a:avLst/>
          </a:prstGeom>
          <a:noFill/>
        </p:spPr>
        <p:txBody>
          <a:bodyPr vert="eaVert" wrap="square" rtlCol="0">
            <a:spAutoFit/>
          </a:bodyPr>
          <a:lstStyle/>
          <a:p>
            <a:pPr algn="ctr"/>
            <a:r>
              <a:rPr lang="zh-CN" altLang="en-US" dirty="0"/>
              <a:t>算法库</a:t>
            </a:r>
          </a:p>
        </p:txBody>
      </p:sp>
      <p:cxnSp>
        <p:nvCxnSpPr>
          <p:cNvPr id="4" name="直接连接符 3"/>
          <p:cNvCxnSpPr/>
          <p:nvPr/>
        </p:nvCxnSpPr>
        <p:spPr>
          <a:xfrm flipV="1">
            <a:off x="235995" y="849229"/>
            <a:ext cx="8893197" cy="5119"/>
          </a:xfrm>
          <a:prstGeom prst="line">
            <a:avLst/>
          </a:prstGeom>
          <a:ln w="28575">
            <a:tailEnd type="none"/>
          </a:ln>
        </p:spPr>
        <p:style>
          <a:lnRef idx="3">
            <a:schemeClr val="accent3"/>
          </a:lnRef>
          <a:fillRef idx="0">
            <a:schemeClr val="accent3"/>
          </a:fillRef>
          <a:effectRef idx="2">
            <a:schemeClr val="accent3"/>
          </a:effectRef>
          <a:fontRef idx="minor">
            <a:schemeClr val="tx1"/>
          </a:fontRef>
        </p:style>
      </p:cxnSp>
      <p:cxnSp>
        <p:nvCxnSpPr>
          <p:cNvPr id="5" name="直接连接符 4"/>
          <p:cNvCxnSpPr/>
          <p:nvPr/>
        </p:nvCxnSpPr>
        <p:spPr>
          <a:xfrm>
            <a:off x="216730" y="6741368"/>
            <a:ext cx="8893197" cy="0"/>
          </a:xfrm>
          <a:prstGeom prst="line">
            <a:avLst/>
          </a:prstGeom>
          <a:ln>
            <a:tailEnd type="non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18292466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9592" y="53042"/>
            <a:ext cx="8229600" cy="687846"/>
          </a:xfrm>
        </p:spPr>
        <p:txBody>
          <a:bodyPr>
            <a:normAutofit/>
          </a:bodyPr>
          <a:lstStyle/>
          <a:p>
            <a:r>
              <a:rPr lang="en-US" altLang="zh-CN" sz="2400" dirty="0">
                <a:solidFill>
                  <a:srgbClr val="FF0000"/>
                </a:solidFill>
              </a:rPr>
              <a:t>2. </a:t>
            </a:r>
            <a:r>
              <a:rPr lang="zh-CN" altLang="en-US" sz="2400" dirty="0">
                <a:solidFill>
                  <a:srgbClr val="FF0000"/>
                </a:solidFill>
              </a:rPr>
              <a:t>机器学习算法库</a:t>
            </a:r>
          </a:p>
        </p:txBody>
      </p:sp>
      <p:pic>
        <p:nvPicPr>
          <p:cNvPr id="6" name="图片 5"/>
          <p:cNvPicPr>
            <a:picLocks noChangeAspect="1"/>
          </p:cNvPicPr>
          <p:nvPr/>
        </p:nvPicPr>
        <p:blipFill>
          <a:blip r:embed="rId2"/>
          <a:stretch>
            <a:fillRect/>
          </a:stretch>
        </p:blipFill>
        <p:spPr>
          <a:xfrm>
            <a:off x="17016" y="1161688"/>
            <a:ext cx="9092580" cy="5152462"/>
          </a:xfrm>
          <a:prstGeom prst="rect">
            <a:avLst/>
          </a:prstGeom>
        </p:spPr>
      </p:pic>
      <p:sp>
        <p:nvSpPr>
          <p:cNvPr id="8" name="文本框 7"/>
          <p:cNvSpPr txBox="1"/>
          <p:nvPr/>
        </p:nvSpPr>
        <p:spPr>
          <a:xfrm>
            <a:off x="130189" y="751233"/>
            <a:ext cx="1870318" cy="400110"/>
          </a:xfrm>
          <a:prstGeom prst="rect">
            <a:avLst/>
          </a:prstGeom>
          <a:noFill/>
        </p:spPr>
        <p:txBody>
          <a:bodyPr wrap="square" rtlCol="0">
            <a:spAutoFit/>
          </a:bodyPr>
          <a:lstStyle/>
          <a:p>
            <a:pPr marL="285750" indent="-285750">
              <a:buFont typeface="Wingdings" panose="05000000000000000000" pitchFamily="2" charset="2"/>
              <a:buChar char="n"/>
            </a:pPr>
            <a:r>
              <a:rPr lang="zh-CN" altLang="en-US" sz="2000" b="1" dirty="0">
                <a:solidFill>
                  <a:srgbClr val="FF0000"/>
                </a:solidFill>
              </a:rPr>
              <a:t>算法分类树</a:t>
            </a:r>
          </a:p>
        </p:txBody>
      </p:sp>
      <p:sp>
        <p:nvSpPr>
          <p:cNvPr id="7" name="圆角矩形 6"/>
          <p:cNvSpPr/>
          <p:nvPr/>
        </p:nvSpPr>
        <p:spPr>
          <a:xfrm>
            <a:off x="1718990" y="1988840"/>
            <a:ext cx="5688632" cy="3096344"/>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rgbClr val="FF0000"/>
                </a:solidFill>
              </a:rPr>
              <a:t>算法分类树</a:t>
            </a:r>
            <a:r>
              <a:rPr lang="zh-CN" altLang="en-US" b="1" dirty="0">
                <a:solidFill>
                  <a:schemeClr val="tx1"/>
                </a:solidFill>
              </a:rPr>
              <a:t>对现有的、基础的机器学习算法，包括无监督学习（聚类、特征降维）、有监督学习（分类和回归）进行了系统分类和逻辑层次表达，该分类树综合考虑了算法本身的特性以及算法使用用户的需求，让材料领域等非计算机专家能对机器学习已有的算法有初步的认识和了解。</a:t>
            </a:r>
            <a:endParaRPr lang="en-US" altLang="zh-CN" b="1" dirty="0">
              <a:solidFill>
                <a:schemeClr val="tx1"/>
              </a:solidFill>
            </a:endParaRPr>
          </a:p>
          <a:p>
            <a:r>
              <a:rPr lang="zh-CN" altLang="en-US" b="1" dirty="0">
                <a:solidFill>
                  <a:srgbClr val="FF0000"/>
                </a:solidFill>
              </a:rPr>
              <a:t>存在问题：</a:t>
            </a:r>
            <a:r>
              <a:rPr lang="zh-CN" altLang="en-US" b="1" dirty="0">
                <a:solidFill>
                  <a:schemeClr val="tx1"/>
                </a:solidFill>
              </a:rPr>
              <a:t>算法分类树虽然直观清晰地展示了各种机器学习算法的分类情况以及其应用场景，但并没有给出各种算法的具体实现流程，因此我们接下来提出了</a:t>
            </a:r>
            <a:r>
              <a:rPr lang="zh-CN" altLang="en-US" b="1" dirty="0">
                <a:solidFill>
                  <a:srgbClr val="FF0000"/>
                </a:solidFill>
              </a:rPr>
              <a:t>数据驱动的机器学习算法实现流程</a:t>
            </a:r>
            <a:r>
              <a:rPr lang="zh-CN" altLang="en-US" b="1" dirty="0">
                <a:solidFill>
                  <a:schemeClr val="tx1"/>
                </a:solidFill>
              </a:rPr>
              <a:t>。</a:t>
            </a:r>
            <a:endParaRPr lang="en-US" altLang="zh-CN" b="1" dirty="0">
              <a:solidFill>
                <a:schemeClr val="tx1"/>
              </a:solidFill>
            </a:endParaRPr>
          </a:p>
          <a:p>
            <a:endParaRPr lang="zh-CN" altLang="en-US" b="1" dirty="0">
              <a:solidFill>
                <a:schemeClr val="tx1"/>
              </a:solidFill>
            </a:endParaRPr>
          </a:p>
        </p:txBody>
      </p:sp>
    </p:spTree>
    <p:extLst>
      <p:ext uri="{BB962C8B-B14F-4D97-AF65-F5344CB8AC3E}">
        <p14:creationId xmlns:p14="http://schemas.microsoft.com/office/powerpoint/2010/main" val="1857704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fontScale="90000"/>
          </a:bodyPr>
          <a:lstStyle/>
          <a:p>
            <a:r>
              <a:rPr lang="zh-CN" altLang="en-US" sz="2300" dirty="0">
                <a:solidFill>
                  <a:srgbClr val="FF0000"/>
                </a:solidFill>
              </a:rPr>
              <a:t>数据驱动的数据挖掘</a:t>
            </a:r>
            <a:r>
              <a:rPr lang="en-US" altLang="zh-CN" sz="2300" dirty="0">
                <a:solidFill>
                  <a:srgbClr val="FF0000"/>
                </a:solidFill>
              </a:rPr>
              <a:t>/</a:t>
            </a:r>
            <a:r>
              <a:rPr lang="zh-CN" altLang="en-US" sz="2300" dirty="0">
                <a:solidFill>
                  <a:srgbClr val="FF0000"/>
                </a:solidFill>
              </a:rPr>
              <a:t>机器学习算法研究</a:t>
            </a:r>
            <a:r>
              <a:rPr lang="en-US" altLang="zh-CN" sz="2300" dirty="0">
                <a:solidFill>
                  <a:srgbClr val="FF0000"/>
                </a:solidFill>
              </a:rPr>
              <a:t/>
            </a:r>
            <a:br>
              <a:rPr lang="en-US" altLang="zh-CN" sz="2300" dirty="0">
                <a:solidFill>
                  <a:srgbClr val="FF0000"/>
                </a:solidFill>
              </a:rPr>
            </a:br>
            <a:r>
              <a:rPr lang="en-US" altLang="zh-CN" sz="2300" dirty="0">
                <a:solidFill>
                  <a:srgbClr val="FF0000"/>
                </a:solidFill>
              </a:rPr>
              <a:t>——</a:t>
            </a:r>
            <a:r>
              <a:rPr lang="zh-CN" altLang="en-US" sz="2300" dirty="0">
                <a:solidFill>
                  <a:srgbClr val="FF0000"/>
                </a:solidFill>
              </a:rPr>
              <a:t>非自动式</a:t>
            </a:r>
          </a:p>
        </p:txBody>
      </p:sp>
      <p:pic>
        <p:nvPicPr>
          <p:cNvPr id="3" name="图片 2"/>
          <p:cNvPicPr>
            <a:picLocks noChangeAspect="1"/>
          </p:cNvPicPr>
          <p:nvPr/>
        </p:nvPicPr>
        <p:blipFill>
          <a:blip r:embed="rId3"/>
          <a:stretch>
            <a:fillRect/>
          </a:stretch>
        </p:blipFill>
        <p:spPr>
          <a:xfrm>
            <a:off x="395536" y="1525354"/>
            <a:ext cx="8576953" cy="4824536"/>
          </a:xfrm>
          <a:prstGeom prst="rect">
            <a:avLst/>
          </a:prstGeom>
        </p:spPr>
      </p:pic>
      <p:sp>
        <p:nvSpPr>
          <p:cNvPr id="4" name="文本框 3"/>
          <p:cNvSpPr txBox="1"/>
          <p:nvPr/>
        </p:nvSpPr>
        <p:spPr>
          <a:xfrm>
            <a:off x="282884" y="879023"/>
            <a:ext cx="8388424" cy="646331"/>
          </a:xfrm>
          <a:prstGeom prst="rect">
            <a:avLst/>
          </a:prstGeom>
          <a:noFill/>
        </p:spPr>
        <p:txBody>
          <a:bodyPr wrap="square" rtlCol="0">
            <a:spAutoFit/>
          </a:bodyPr>
          <a:lstStyle/>
          <a:p>
            <a:r>
              <a:rPr lang="zh-CN" altLang="en-US" b="1" dirty="0">
                <a:solidFill>
                  <a:srgbClr val="FF0000"/>
                </a:solidFill>
              </a:rPr>
              <a:t>非自动化机器学习算法</a:t>
            </a:r>
            <a:r>
              <a:rPr lang="en-US" altLang="zh-CN" b="1" dirty="0">
                <a:solidFill>
                  <a:srgbClr val="FF0000"/>
                </a:solidFill>
              </a:rPr>
              <a:t>:</a:t>
            </a:r>
          </a:p>
          <a:p>
            <a:r>
              <a:rPr lang="en-US" altLang="zh-CN" b="1" dirty="0">
                <a:solidFill>
                  <a:srgbClr val="FF0000"/>
                </a:solidFill>
              </a:rPr>
              <a:t> </a:t>
            </a:r>
            <a:r>
              <a:rPr lang="zh-CN" altLang="en-US" b="1" dirty="0"/>
              <a:t>用户选择数据、算法，系统执行算法并展示实验结果。</a:t>
            </a:r>
          </a:p>
        </p:txBody>
      </p:sp>
      <p:sp>
        <p:nvSpPr>
          <p:cNvPr id="5" name="灯片编号占位符 3"/>
          <p:cNvSpPr>
            <a:spLocks noGrp="1"/>
          </p:cNvSpPr>
          <p:nvPr>
            <p:ph type="sldNum" sz="quarter" idx="12"/>
          </p:nvPr>
        </p:nvSpPr>
        <p:spPr>
          <a:xfrm>
            <a:off x="6553200" y="6356350"/>
            <a:ext cx="2133600" cy="365125"/>
          </a:xfrm>
        </p:spPr>
        <p:txBody>
          <a:bodyPr/>
          <a:lstStyle/>
          <a:p>
            <a:pPr>
              <a:defRPr/>
            </a:pPr>
            <a:fld id="{08E4615B-E24A-433E-80BC-3B1F966429DC}" type="slidenum">
              <a:rPr lang="zh-CN" altLang="en-US" smtClean="0"/>
              <a:t>15</a:t>
            </a:fld>
            <a:endParaRPr lang="zh-CN" altLang="en-US" dirty="0"/>
          </a:p>
        </p:txBody>
      </p:sp>
      <p:sp>
        <p:nvSpPr>
          <p:cNvPr id="6" name="灯片编号占位符 3"/>
          <p:cNvSpPr txBox="1"/>
          <p:nvPr/>
        </p:nvSpPr>
        <p:spPr>
          <a:xfrm>
            <a:off x="6705600" y="6508750"/>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08E4615B-E24A-433E-80BC-3B1F966429DC}" type="slidenum">
              <a:rPr lang="zh-CN" altLang="en-US" smtClean="0"/>
              <a:t>15</a:t>
            </a:fld>
            <a:endParaRPr lang="zh-CN" altLang="en-US" dirty="0"/>
          </a:p>
        </p:txBody>
      </p:sp>
    </p:spTree>
    <p:extLst>
      <p:ext uri="{BB962C8B-B14F-4D97-AF65-F5344CB8AC3E}">
        <p14:creationId xmlns:p14="http://schemas.microsoft.com/office/powerpoint/2010/main" val="16188236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3"/>
          <a:stretch>
            <a:fillRect/>
          </a:stretch>
        </p:blipFill>
        <p:spPr>
          <a:xfrm>
            <a:off x="1210310" y="1511935"/>
            <a:ext cx="6085205" cy="1970405"/>
          </a:xfrm>
          <a:prstGeom prst="rect">
            <a:avLst/>
          </a:prstGeom>
        </p:spPr>
      </p:pic>
      <p:pic>
        <p:nvPicPr>
          <p:cNvPr id="19" name="图片 18"/>
          <p:cNvPicPr>
            <a:picLocks noChangeAspect="1"/>
          </p:cNvPicPr>
          <p:nvPr/>
        </p:nvPicPr>
        <p:blipFill>
          <a:blip r:embed="rId4"/>
          <a:stretch>
            <a:fillRect/>
          </a:stretch>
        </p:blipFill>
        <p:spPr>
          <a:xfrm>
            <a:off x="1211580" y="2937510"/>
            <a:ext cx="6084570" cy="2130425"/>
          </a:xfrm>
          <a:prstGeom prst="rect">
            <a:avLst/>
          </a:prstGeom>
        </p:spPr>
      </p:pic>
      <p:sp>
        <p:nvSpPr>
          <p:cNvPr id="2" name="标题 1"/>
          <p:cNvSpPr>
            <a:spLocks noGrp="1"/>
          </p:cNvSpPr>
          <p:nvPr>
            <p:ph type="title"/>
          </p:nvPr>
        </p:nvSpPr>
        <p:spPr>
          <a:xfrm>
            <a:off x="894679" y="35749"/>
            <a:ext cx="8229600" cy="796950"/>
          </a:xfrm>
        </p:spPr>
        <p:txBody>
          <a:bodyPr>
            <a:normAutofit/>
          </a:bodyPr>
          <a:lstStyle/>
          <a:p>
            <a:r>
              <a:rPr lang="zh-CN" altLang="en-US" sz="2000" dirty="0">
                <a:solidFill>
                  <a:srgbClr val="FF0000"/>
                </a:solidFill>
              </a:rPr>
              <a:t>数据驱动的数据挖掘</a:t>
            </a:r>
            <a:r>
              <a:rPr lang="en-US" altLang="zh-CN" sz="2000" dirty="0">
                <a:solidFill>
                  <a:srgbClr val="FF0000"/>
                </a:solidFill>
              </a:rPr>
              <a:t>/</a:t>
            </a:r>
            <a:r>
              <a:rPr lang="zh-CN" altLang="en-US" sz="2000" dirty="0">
                <a:solidFill>
                  <a:srgbClr val="FF0000"/>
                </a:solidFill>
              </a:rPr>
              <a:t>机器学习算法</a:t>
            </a:r>
            <a:r>
              <a:rPr lang="en-US" altLang="zh-CN" sz="2000" dirty="0"/>
              <a:t/>
            </a:r>
            <a:br>
              <a:rPr lang="en-US" altLang="zh-CN" sz="2000" dirty="0"/>
            </a:br>
            <a:r>
              <a:rPr lang="en-US" altLang="zh-CN" sz="2000" dirty="0"/>
              <a:t>——</a:t>
            </a:r>
            <a:r>
              <a:rPr lang="zh-CN" altLang="en-US" sz="2000" dirty="0">
                <a:solidFill>
                  <a:srgbClr val="FF0000"/>
                </a:solidFill>
              </a:rPr>
              <a:t>半自动化（模板）流水线</a:t>
            </a:r>
          </a:p>
        </p:txBody>
      </p:sp>
      <p:sp>
        <p:nvSpPr>
          <p:cNvPr id="4" name="灯片编号占位符 3"/>
          <p:cNvSpPr>
            <a:spLocks noGrp="1"/>
          </p:cNvSpPr>
          <p:nvPr>
            <p:ph type="sldNum" sz="quarter" idx="12"/>
          </p:nvPr>
        </p:nvSpPr>
        <p:spPr/>
        <p:txBody>
          <a:bodyPr/>
          <a:lstStyle/>
          <a:p>
            <a:pPr>
              <a:defRPr/>
            </a:pPr>
            <a:fld id="{08E4615B-E24A-433E-80BC-3B1F966429DC}" type="slidenum">
              <a:rPr lang="zh-CN" altLang="en-US" smtClean="0"/>
              <a:t>16</a:t>
            </a:fld>
            <a:endParaRPr lang="zh-CN" altLang="en-US" dirty="0"/>
          </a:p>
        </p:txBody>
      </p:sp>
      <p:sp>
        <p:nvSpPr>
          <p:cNvPr id="11" name="矩形: 圆角 10"/>
          <p:cNvSpPr/>
          <p:nvPr/>
        </p:nvSpPr>
        <p:spPr>
          <a:xfrm>
            <a:off x="714375" y="796925"/>
            <a:ext cx="8069580" cy="71501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dirty="0"/>
              <a:t>为用户提供算法模板，根据用户选择的模板类型为用户自动生成相应的模板流水线，在用户选择需要处理的科学数据后，对该数据进行自动化处理。</a:t>
            </a:r>
          </a:p>
        </p:txBody>
      </p:sp>
      <p:sp>
        <p:nvSpPr>
          <p:cNvPr id="18" name="箭头: 虚尾 17"/>
          <p:cNvSpPr/>
          <p:nvPr/>
        </p:nvSpPr>
        <p:spPr>
          <a:xfrm rot="5400000">
            <a:off x="4127966" y="2833220"/>
            <a:ext cx="397450" cy="693942"/>
          </a:xfrm>
          <a:prstGeom prst="striped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045210" y="2032635"/>
            <a:ext cx="309880" cy="368300"/>
          </a:xfrm>
          <a:prstGeom prst="rect">
            <a:avLst/>
          </a:prstGeom>
          <a:noFill/>
        </p:spPr>
        <p:txBody>
          <a:bodyPr wrap="none" rtlCol="0">
            <a:spAutoFit/>
          </a:bodyPr>
          <a:lstStyle/>
          <a:p>
            <a:endParaRPr lang="zh-CN" altLang="en-US"/>
          </a:p>
        </p:txBody>
      </p:sp>
      <p:sp>
        <p:nvSpPr>
          <p:cNvPr id="21" name="文本框 20"/>
          <p:cNvSpPr txBox="1"/>
          <p:nvPr/>
        </p:nvSpPr>
        <p:spPr>
          <a:xfrm>
            <a:off x="4514850" y="3010535"/>
            <a:ext cx="2935605" cy="368300"/>
          </a:xfrm>
          <a:prstGeom prst="rect">
            <a:avLst/>
          </a:prstGeom>
          <a:noFill/>
        </p:spPr>
        <p:txBody>
          <a:bodyPr wrap="square" rtlCol="0">
            <a:spAutoFit/>
          </a:bodyPr>
          <a:lstStyle/>
          <a:p>
            <a:pPr algn="ctr"/>
            <a:r>
              <a:rPr lang="zh-CN" altLang="en-US" b="1" dirty="0"/>
              <a:t>用户选择处理的科学数据</a:t>
            </a:r>
          </a:p>
        </p:txBody>
      </p:sp>
      <p:sp>
        <p:nvSpPr>
          <p:cNvPr id="12" name="思想气泡: 云 13"/>
          <p:cNvSpPr/>
          <p:nvPr/>
        </p:nvSpPr>
        <p:spPr>
          <a:xfrm>
            <a:off x="6062980" y="1661160"/>
            <a:ext cx="3475355" cy="658495"/>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自动生成模板流水线</a:t>
            </a:r>
          </a:p>
        </p:txBody>
      </p:sp>
      <p:sp>
        <p:nvSpPr>
          <p:cNvPr id="13" name="箭头: 虚尾 17"/>
          <p:cNvSpPr/>
          <p:nvPr/>
        </p:nvSpPr>
        <p:spPr>
          <a:xfrm rot="5400000">
            <a:off x="4127966" y="4510255"/>
            <a:ext cx="397450" cy="693942"/>
          </a:xfrm>
          <a:prstGeom prst="striped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5"/>
          <a:stretch>
            <a:fillRect/>
          </a:stretch>
        </p:blipFill>
        <p:spPr>
          <a:xfrm>
            <a:off x="1629410" y="5135245"/>
            <a:ext cx="2557145" cy="1456690"/>
          </a:xfrm>
          <a:prstGeom prst="rect">
            <a:avLst/>
          </a:prstGeom>
        </p:spPr>
      </p:pic>
      <p:pic>
        <p:nvPicPr>
          <p:cNvPr id="16" name="图片 15"/>
          <p:cNvPicPr>
            <a:picLocks noChangeAspect="1"/>
          </p:cNvPicPr>
          <p:nvPr/>
        </p:nvPicPr>
        <p:blipFill>
          <a:blip r:embed="rId6"/>
          <a:stretch>
            <a:fillRect/>
          </a:stretch>
        </p:blipFill>
        <p:spPr>
          <a:xfrm>
            <a:off x="4514850" y="5067935"/>
            <a:ext cx="2621915" cy="1210310"/>
          </a:xfrm>
          <a:prstGeom prst="rect">
            <a:avLst/>
          </a:prstGeom>
        </p:spPr>
      </p:pic>
      <p:sp>
        <p:nvSpPr>
          <p:cNvPr id="20" name="文本框 19"/>
          <p:cNvSpPr txBox="1"/>
          <p:nvPr/>
        </p:nvSpPr>
        <p:spPr>
          <a:xfrm>
            <a:off x="4186555" y="4658360"/>
            <a:ext cx="2519680" cy="368300"/>
          </a:xfrm>
          <a:prstGeom prst="rect">
            <a:avLst/>
          </a:prstGeom>
          <a:noFill/>
        </p:spPr>
        <p:txBody>
          <a:bodyPr wrap="square" rtlCol="0">
            <a:spAutoFit/>
          </a:bodyPr>
          <a:lstStyle/>
          <a:p>
            <a:pPr algn="ctr"/>
            <a:r>
              <a:rPr lang="zh-CN" altLang="en-US" b="1" dirty="0"/>
              <a:t>自动处理流水线</a:t>
            </a:r>
          </a:p>
        </p:txBody>
      </p:sp>
      <p:sp>
        <p:nvSpPr>
          <p:cNvPr id="23" name="思想气泡: 云 13"/>
          <p:cNvSpPr/>
          <p:nvPr/>
        </p:nvSpPr>
        <p:spPr>
          <a:xfrm>
            <a:off x="6553200" y="4497705"/>
            <a:ext cx="2882265" cy="637540"/>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结果可视化</a:t>
            </a:r>
          </a:p>
        </p:txBody>
      </p:sp>
    </p:spTree>
    <p:extLst>
      <p:ext uri="{BB962C8B-B14F-4D97-AF65-F5344CB8AC3E}">
        <p14:creationId xmlns:p14="http://schemas.microsoft.com/office/powerpoint/2010/main" val="21040739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4679" y="35749"/>
            <a:ext cx="8229600" cy="796950"/>
          </a:xfrm>
        </p:spPr>
        <p:txBody>
          <a:bodyPr>
            <a:normAutofit/>
          </a:bodyPr>
          <a:lstStyle/>
          <a:p>
            <a:r>
              <a:rPr lang="zh-CN" altLang="en-US" sz="2000" dirty="0">
                <a:solidFill>
                  <a:srgbClr val="FF0000"/>
                </a:solidFill>
              </a:rPr>
              <a:t>数据驱动的数据挖掘</a:t>
            </a:r>
            <a:r>
              <a:rPr lang="en-US" altLang="zh-CN" sz="2000" dirty="0">
                <a:solidFill>
                  <a:srgbClr val="FF0000"/>
                </a:solidFill>
              </a:rPr>
              <a:t>/</a:t>
            </a:r>
            <a:r>
              <a:rPr lang="zh-CN" altLang="en-US" sz="2000" dirty="0">
                <a:solidFill>
                  <a:srgbClr val="FF0000"/>
                </a:solidFill>
              </a:rPr>
              <a:t>机器学习算法</a:t>
            </a:r>
            <a:r>
              <a:rPr lang="en-US" altLang="zh-CN" sz="2000" dirty="0">
                <a:solidFill>
                  <a:srgbClr val="FF0000"/>
                </a:solidFill>
              </a:rPr>
              <a:t/>
            </a:r>
            <a:br>
              <a:rPr lang="en-US" altLang="zh-CN" sz="2000" dirty="0">
                <a:solidFill>
                  <a:srgbClr val="FF0000"/>
                </a:solidFill>
              </a:rPr>
            </a:br>
            <a:r>
              <a:rPr lang="en-US" altLang="zh-CN" sz="2000" dirty="0">
                <a:solidFill>
                  <a:srgbClr val="FF0000"/>
                </a:solidFill>
              </a:rPr>
              <a:t>——</a:t>
            </a:r>
            <a:r>
              <a:rPr lang="zh-CN" altLang="en-US" sz="2000" dirty="0">
                <a:solidFill>
                  <a:srgbClr val="FF0000"/>
                </a:solidFill>
              </a:rPr>
              <a:t>全自动化</a:t>
            </a:r>
          </a:p>
        </p:txBody>
      </p:sp>
      <p:pic>
        <p:nvPicPr>
          <p:cNvPr id="4" name="图片 3"/>
          <p:cNvPicPr>
            <a:picLocks noChangeAspect="1"/>
          </p:cNvPicPr>
          <p:nvPr/>
        </p:nvPicPr>
        <p:blipFill>
          <a:blip r:embed="rId3"/>
          <a:stretch>
            <a:fillRect/>
          </a:stretch>
        </p:blipFill>
        <p:spPr>
          <a:xfrm>
            <a:off x="107504" y="1052736"/>
            <a:ext cx="8892480" cy="5474143"/>
          </a:xfrm>
          <a:prstGeom prst="rect">
            <a:avLst/>
          </a:prstGeom>
        </p:spPr>
      </p:pic>
    </p:spTree>
    <p:extLst>
      <p:ext uri="{BB962C8B-B14F-4D97-AF65-F5344CB8AC3E}">
        <p14:creationId xmlns:p14="http://schemas.microsoft.com/office/powerpoint/2010/main" val="35233935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505578180"/>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工作四</a:t>
              </a:r>
            </a:p>
          </p:txBody>
        </p:sp>
      </p:grpSp>
    </p:spTree>
    <p:extLst>
      <p:ext uri="{BB962C8B-B14F-4D97-AF65-F5344CB8AC3E}">
        <p14:creationId xmlns:p14="http://schemas.microsoft.com/office/powerpoint/2010/main" val="20900546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3139" y="4763600"/>
            <a:ext cx="3110998" cy="1428332"/>
          </a:xfrm>
          <a:prstGeom prst="rect">
            <a:avLst/>
          </a:prstGeom>
        </p:spPr>
      </p:pic>
      <p:sp>
        <p:nvSpPr>
          <p:cNvPr id="29" name="下箭头 28"/>
          <p:cNvSpPr/>
          <p:nvPr/>
        </p:nvSpPr>
        <p:spPr>
          <a:xfrm rot="16200000">
            <a:off x="2696587" y="5023156"/>
            <a:ext cx="621273" cy="848896"/>
          </a:xfrm>
          <a:prstGeom prst="downArrow">
            <a:avLst/>
          </a:prstGeom>
          <a:solidFill>
            <a:schemeClr val="accent4">
              <a:lumMod val="7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88964" y="-35946"/>
            <a:ext cx="8229600" cy="796950"/>
          </a:xfrm>
        </p:spPr>
        <p:txBody>
          <a:bodyPr>
            <a:noAutofit/>
          </a:bodyPr>
          <a:lstStyle/>
          <a:p>
            <a:r>
              <a:rPr lang="zh-CN" altLang="en-US" sz="2000" dirty="0">
                <a:solidFill>
                  <a:srgbClr val="FF0000"/>
                </a:solidFill>
              </a:rPr>
              <a:t>基于聚类的最优回归集成学习方法预测蠕变寿命</a:t>
            </a:r>
            <a:r>
              <a:rPr lang="en-US" altLang="zh-CN" sz="2000" dirty="0">
                <a:solidFill>
                  <a:srgbClr val="FF0000"/>
                </a:solidFill>
              </a:rPr>
              <a:t/>
            </a:r>
            <a:br>
              <a:rPr lang="en-US" altLang="zh-CN" sz="2000" dirty="0">
                <a:solidFill>
                  <a:srgbClr val="FF0000"/>
                </a:solidFill>
              </a:rPr>
            </a:br>
            <a:r>
              <a:rPr lang="en-US" altLang="zh-CN" sz="2000" dirty="0">
                <a:solidFill>
                  <a:srgbClr val="FF0000"/>
                </a:solidFill>
              </a:rPr>
              <a:t>					—</a:t>
            </a:r>
            <a:r>
              <a:rPr lang="zh-CN" altLang="en-US" sz="2000" dirty="0">
                <a:solidFill>
                  <a:srgbClr val="FF0000"/>
                </a:solidFill>
              </a:rPr>
              <a:t>蠕变数据搜集</a:t>
            </a:r>
          </a:p>
        </p:txBody>
      </p:sp>
      <p:graphicFrame>
        <p:nvGraphicFramePr>
          <p:cNvPr id="10" name="图示 9"/>
          <p:cNvGraphicFramePr/>
          <p:nvPr>
            <p:extLst/>
          </p:nvPr>
        </p:nvGraphicFramePr>
        <p:xfrm>
          <a:off x="251520" y="620688"/>
          <a:ext cx="5167570" cy="35513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7"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5403" y="931320"/>
            <a:ext cx="2991921" cy="1870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876" y="4700058"/>
            <a:ext cx="2286177" cy="1555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3758" y="4743053"/>
            <a:ext cx="1989017" cy="14694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49005" y="3641341"/>
            <a:ext cx="3513280" cy="1073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下箭头 16"/>
          <p:cNvSpPr/>
          <p:nvPr/>
        </p:nvSpPr>
        <p:spPr>
          <a:xfrm>
            <a:off x="1239964" y="3973245"/>
            <a:ext cx="667740" cy="730471"/>
          </a:xfrm>
          <a:prstGeom prst="downArrow">
            <a:avLst/>
          </a:prstGeom>
          <a:ln/>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18" name="TextBox 17"/>
          <p:cNvSpPr txBox="1"/>
          <p:nvPr/>
        </p:nvSpPr>
        <p:spPr>
          <a:xfrm>
            <a:off x="251520" y="6251818"/>
            <a:ext cx="2446746" cy="646331"/>
          </a:xfrm>
          <a:prstGeom prst="rect">
            <a:avLst/>
          </a:prstGeom>
          <a:noFill/>
        </p:spPr>
        <p:txBody>
          <a:bodyPr wrap="square" rtlCol="0">
            <a:spAutoFit/>
          </a:bodyPr>
          <a:lstStyle/>
          <a:p>
            <a:pPr algn="ctr"/>
            <a:r>
              <a:rPr lang="zh-CN" altLang="en-US" dirty="0"/>
              <a:t>图片数据</a:t>
            </a:r>
            <a:endParaRPr lang="en-US" altLang="zh-CN" dirty="0"/>
          </a:p>
          <a:p>
            <a:pPr algn="ctr"/>
            <a:r>
              <a:rPr lang="en-US" altLang="zh-CN" dirty="0"/>
              <a:t>(</a:t>
            </a:r>
            <a:r>
              <a:rPr lang="zh-CN" altLang="en-US" dirty="0"/>
              <a:t>描点工具</a:t>
            </a:r>
            <a:r>
              <a:rPr lang="en-US" altLang="zh-CN" dirty="0" err="1"/>
              <a:t>getdata</a:t>
            </a:r>
            <a:r>
              <a:rPr lang="en-US" altLang="zh-CN" dirty="0"/>
              <a:t>)</a:t>
            </a:r>
            <a:endParaRPr lang="zh-CN" altLang="en-US" dirty="0"/>
          </a:p>
        </p:txBody>
      </p:sp>
      <p:sp>
        <p:nvSpPr>
          <p:cNvPr id="26" name="TextBox 25"/>
          <p:cNvSpPr txBox="1"/>
          <p:nvPr/>
        </p:nvSpPr>
        <p:spPr>
          <a:xfrm>
            <a:off x="6603251" y="4775694"/>
            <a:ext cx="2016224" cy="369332"/>
          </a:xfrm>
          <a:prstGeom prst="rect">
            <a:avLst/>
          </a:prstGeom>
          <a:noFill/>
        </p:spPr>
        <p:txBody>
          <a:bodyPr wrap="square" rtlCol="0">
            <a:spAutoFit/>
          </a:bodyPr>
          <a:lstStyle/>
          <a:p>
            <a:pPr algn="ctr"/>
            <a:r>
              <a:rPr lang="zh-CN" altLang="en-US" dirty="0"/>
              <a:t>文本中的数据</a:t>
            </a:r>
          </a:p>
        </p:txBody>
      </p:sp>
      <p:sp>
        <p:nvSpPr>
          <p:cNvPr id="27" name="TextBox 26"/>
          <p:cNvSpPr txBox="1"/>
          <p:nvPr/>
        </p:nvSpPr>
        <p:spPr>
          <a:xfrm>
            <a:off x="6516216" y="2860565"/>
            <a:ext cx="2016224" cy="369332"/>
          </a:xfrm>
          <a:prstGeom prst="rect">
            <a:avLst/>
          </a:prstGeom>
          <a:noFill/>
        </p:spPr>
        <p:txBody>
          <a:bodyPr wrap="square" rtlCol="0">
            <a:spAutoFit/>
          </a:bodyPr>
          <a:lstStyle/>
          <a:p>
            <a:pPr algn="ctr"/>
            <a:r>
              <a:rPr lang="zh-CN" altLang="en-US" dirty="0"/>
              <a:t>表格数据</a:t>
            </a:r>
          </a:p>
        </p:txBody>
      </p:sp>
      <p:sp>
        <p:nvSpPr>
          <p:cNvPr id="30" name="下箭头 29"/>
          <p:cNvSpPr/>
          <p:nvPr/>
        </p:nvSpPr>
        <p:spPr>
          <a:xfrm rot="16200000">
            <a:off x="5585380" y="1543731"/>
            <a:ext cx="552343" cy="666788"/>
          </a:xfrm>
          <a:prstGeom prst="downArrow">
            <a:avLst/>
          </a:prstGeom>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5" name="圆角矩形 4"/>
          <p:cNvSpPr/>
          <p:nvPr/>
        </p:nvSpPr>
        <p:spPr>
          <a:xfrm>
            <a:off x="96878" y="830700"/>
            <a:ext cx="5431278" cy="3105045"/>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下箭头 23"/>
          <p:cNvSpPr/>
          <p:nvPr/>
        </p:nvSpPr>
        <p:spPr>
          <a:xfrm rot="18502265">
            <a:off x="5536453" y="3086872"/>
            <a:ext cx="645816" cy="695214"/>
          </a:xfrm>
          <a:prstGeom prst="downArrow">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xmlns="" id="{652B7140-9208-44A5-956E-CB4A9541F827}"/>
              </a:ext>
            </a:extLst>
          </p:cNvPr>
          <p:cNvGrpSpPr/>
          <p:nvPr/>
        </p:nvGrpSpPr>
        <p:grpSpPr>
          <a:xfrm>
            <a:off x="96876" y="773652"/>
            <a:ext cx="9010603" cy="3929035"/>
            <a:chOff x="-12190" y="2425725"/>
            <a:chExt cx="9264710" cy="3929035"/>
          </a:xfrm>
        </p:grpSpPr>
        <p:sp>
          <p:nvSpPr>
            <p:cNvPr id="6" name="矩形 5">
              <a:extLst>
                <a:ext uri="{FF2B5EF4-FFF2-40B4-BE49-F238E27FC236}">
                  <a16:creationId xmlns:a16="http://schemas.microsoft.com/office/drawing/2014/main" xmlns="" id="{0CDD5DA7-E72C-4ACF-A8B2-3EE88F91126A}"/>
                </a:ext>
              </a:extLst>
            </p:cNvPr>
            <p:cNvSpPr/>
            <p:nvPr/>
          </p:nvSpPr>
          <p:spPr>
            <a:xfrm>
              <a:off x="-12190" y="2425725"/>
              <a:ext cx="9264710" cy="392903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xmlns="" id="{2B79EA4E-FBBB-4C0D-846B-7FDCE2FEC0C0}"/>
                </a:ext>
              </a:extLst>
            </p:cNvPr>
            <p:cNvSpPr txBox="1"/>
            <p:nvPr/>
          </p:nvSpPr>
          <p:spPr>
            <a:xfrm>
              <a:off x="91088" y="2560999"/>
              <a:ext cx="3600400" cy="369332"/>
            </a:xfrm>
            <a:prstGeom prst="rect">
              <a:avLst/>
            </a:prstGeom>
            <a:noFill/>
          </p:spPr>
          <p:txBody>
            <a:bodyPr wrap="square" rtlCol="0">
              <a:spAutoFit/>
            </a:bodyPr>
            <a:lstStyle/>
            <a:p>
              <a:r>
                <a:rPr lang="zh-CN" altLang="en-US" dirty="0"/>
                <a:t>主要数据</a:t>
              </a:r>
            </a:p>
          </p:txBody>
        </p:sp>
      </p:grpSp>
      <p:graphicFrame>
        <p:nvGraphicFramePr>
          <p:cNvPr id="9" name="表格 8">
            <a:extLst>
              <a:ext uri="{FF2B5EF4-FFF2-40B4-BE49-F238E27FC236}">
                <a16:creationId xmlns:a16="http://schemas.microsoft.com/office/drawing/2014/main" xmlns="" id="{3BC1D857-1CD6-4E98-BA72-B490A8F6A01F}"/>
              </a:ext>
            </a:extLst>
          </p:cNvPr>
          <p:cNvGraphicFramePr>
            <a:graphicFrameLocks noGrp="1"/>
          </p:cNvGraphicFramePr>
          <p:nvPr>
            <p:extLst/>
          </p:nvPr>
        </p:nvGraphicFramePr>
        <p:xfrm>
          <a:off x="286050" y="1373687"/>
          <a:ext cx="8640960" cy="3045108"/>
        </p:xfrm>
        <a:graphic>
          <a:graphicData uri="http://schemas.openxmlformats.org/drawingml/2006/table">
            <a:tbl>
              <a:tblPr/>
              <a:tblGrid>
                <a:gridCol w="1034990">
                  <a:extLst>
                    <a:ext uri="{9D8B030D-6E8A-4147-A177-3AD203B41FA5}">
                      <a16:colId xmlns:a16="http://schemas.microsoft.com/office/drawing/2014/main" xmlns="" val="1353629867"/>
                    </a:ext>
                  </a:extLst>
                </a:gridCol>
                <a:gridCol w="3201247">
                  <a:extLst>
                    <a:ext uri="{9D8B030D-6E8A-4147-A177-3AD203B41FA5}">
                      <a16:colId xmlns:a16="http://schemas.microsoft.com/office/drawing/2014/main" xmlns="" val="2810265100"/>
                    </a:ext>
                  </a:extLst>
                </a:gridCol>
                <a:gridCol w="2286605">
                  <a:extLst>
                    <a:ext uri="{9D8B030D-6E8A-4147-A177-3AD203B41FA5}">
                      <a16:colId xmlns:a16="http://schemas.microsoft.com/office/drawing/2014/main" xmlns="" val="2323414777"/>
                    </a:ext>
                  </a:extLst>
                </a:gridCol>
                <a:gridCol w="2118118">
                  <a:extLst>
                    <a:ext uri="{9D8B030D-6E8A-4147-A177-3AD203B41FA5}">
                      <a16:colId xmlns:a16="http://schemas.microsoft.com/office/drawing/2014/main" xmlns="" val="3692848104"/>
                    </a:ext>
                  </a:extLst>
                </a:gridCol>
              </a:tblGrid>
              <a:tr h="162140">
                <a:tc>
                  <a:txBody>
                    <a:bodyPr/>
                    <a:lstStyle/>
                    <a:p>
                      <a:pPr algn="l" fontAlgn="b"/>
                      <a:r>
                        <a:rPr lang="zh-CN" altLang="en-US" sz="1050" b="0" i="0" u="none" strike="noStrike" dirty="0">
                          <a:solidFill>
                            <a:srgbClr val="000000"/>
                          </a:solidFill>
                          <a:effectLst/>
                          <a:latin typeface="等线" panose="02010600030101010101" pitchFamily="2" charset="-122"/>
                          <a:ea typeface="等线" panose="02010600030101010101" pitchFamily="2" charset="-122"/>
                        </a:rPr>
                        <a:t>编号</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作者</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所属机构</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中文名</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69270302"/>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US5888451A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Maxim KonterMichael NewnhamChristoph Tonnes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ABB Research Ltd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ABB</a:t>
                      </a:r>
                      <a:r>
                        <a:rPr lang="zh-CN" altLang="en-US" sz="1050" b="0" i="0" u="none" strike="noStrike">
                          <a:solidFill>
                            <a:srgbClr val="000000"/>
                          </a:solidFill>
                          <a:effectLst/>
                          <a:latin typeface="等线" panose="02010600030101010101" pitchFamily="2" charset="-122"/>
                          <a:ea typeface="等线" panose="02010600030101010101" pitchFamily="2" charset="-122"/>
                        </a:rPr>
                        <a:t>研究有限公司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瑞士</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425394"/>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US4885216A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Subhash K. Naik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Avco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阿夫科公司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905379323"/>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US5399313A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Earl W. RossCarl S. WukusickWarren T. King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General Electric Co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通用电气公司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121545540"/>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US5100484A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Carl S. WukusickLeo Buchakjian, Jr.Ramgopal Darolia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General Electric Co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通用电气公司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065315799"/>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US006051083A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Hideki Tamaki</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Hitachi Metals</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日立金属</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日本</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294362570"/>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US4765850A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Frederick A. Schweizer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Honeywell International Inc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霍尼韦尔国际公司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德国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520893441"/>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US5077004A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Frederick A. SchweizerXuan Nguyen-Dinh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Honeywell International Inc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霍尼韦尔国际公司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德国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684022696"/>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US4207098A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Stuart W. Shaw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Huntington Alloys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亨廷顿合金公司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英国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933284999"/>
                  </a:ext>
                </a:extLst>
              </a:tr>
              <a:tr h="31723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US5925198A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dirty="0">
                          <a:solidFill>
                            <a:srgbClr val="000000"/>
                          </a:solidFill>
                          <a:effectLst/>
                          <a:latin typeface="等线" panose="02010600030101010101" pitchFamily="2" charset="-122"/>
                          <a:ea typeface="等线" panose="02010600030101010101" pitchFamily="2" charset="-122"/>
                        </a:rPr>
                        <a:t>Niranjan Das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India Defence Ministry of Research and Development Organization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印度国防部研究与发展组织</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印度</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477689240"/>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US4707192A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Michio YamazakiToshihiro YamagataHiroshi Harada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National Research Institute for Metals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国家金属研究所</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日本</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179390355"/>
                  </a:ext>
                </a:extLst>
              </a:tr>
              <a:tr h="211968">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US4629521A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Gernant E. MaurerWilliam J. BoeschJean M. Theret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fr-FR" sz="1050" b="0" i="0" u="none" strike="noStrike" dirty="0">
                          <a:solidFill>
                            <a:srgbClr val="000000"/>
                          </a:solidFill>
                          <a:effectLst/>
                          <a:latin typeface="等线" panose="02010600030101010101" pitchFamily="2" charset="-122"/>
                          <a:ea typeface="等线" panose="02010600030101010101" pitchFamily="2" charset="-122"/>
                        </a:rPr>
                        <a:t>Special Metals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特种金属公司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93157003"/>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US4209348A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sv-SE" sz="1050" b="0" i="0" u="none" strike="noStrike">
                          <a:solidFill>
                            <a:srgbClr val="000000"/>
                          </a:solidFill>
                          <a:effectLst/>
                          <a:latin typeface="等线" panose="02010600030101010101" pitchFamily="2" charset="-122"/>
                          <a:ea typeface="等线" panose="02010600030101010101" pitchFamily="2" charset="-122"/>
                        </a:rPr>
                        <a:t>David N. DuhlWalter E. Olson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736313458"/>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US4222794A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de-DE" sz="1050" b="0" i="0" u="none" strike="noStrike">
                          <a:solidFill>
                            <a:srgbClr val="000000"/>
                          </a:solidFill>
                          <a:effectLst/>
                          <a:latin typeface="等线" panose="02010600030101010101" pitchFamily="2" charset="-122"/>
                          <a:ea typeface="等线" panose="02010600030101010101" pitchFamily="2" charset="-122"/>
                        </a:rPr>
                        <a:t>Frederick A. SchweizerDavid N. Duhl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dirty="0">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r>
                        <a:rPr lang="zh-CN" altLang="en-US" sz="1050" b="0" i="0" u="none" strike="noStrike" dirty="0">
                          <a:solidFill>
                            <a:srgbClr val="000000"/>
                          </a:solidFill>
                          <a:effectLst/>
                          <a:latin typeface="等线" panose="02010600030101010101" pitchFamily="2" charset="-122"/>
                          <a:ea typeface="等线" panose="02010600030101010101" pitchFamily="2" charset="-122"/>
                        </a:rPr>
                        <a:t>美国</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32515827"/>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US4371404A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David N. DuhlXuan Nguyen-Dinh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785534912"/>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US4719080A80A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David N. DuhlAlan D. Cetel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dirty="0">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r>
                        <a:rPr lang="zh-CN" altLang="en-US" sz="1050" b="0" i="0" u="none" strike="noStrike" dirty="0">
                          <a:solidFill>
                            <a:srgbClr val="000000"/>
                          </a:solidFill>
                          <a:effectLst/>
                          <a:latin typeface="等线" panose="02010600030101010101" pitchFamily="2" charset="-122"/>
                          <a:ea typeface="等线" panose="02010600030101010101" pitchFamily="2" charset="-122"/>
                        </a:rPr>
                        <a:t>美国</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54678228"/>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US4908183A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dirty="0">
                          <a:solidFill>
                            <a:srgbClr val="000000"/>
                          </a:solidFill>
                          <a:effectLst/>
                          <a:latin typeface="等线" panose="02010600030101010101" pitchFamily="2" charset="-122"/>
                          <a:ea typeface="等线" panose="02010600030101010101" pitchFamily="2" charset="-122"/>
                        </a:rPr>
                        <a:t>Stephen ChinDavid N. Duhl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dirty="0">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r>
                        <a:rPr lang="zh-CN" altLang="en-US" sz="1050" b="0" i="0" u="none" strike="noStrike" dirty="0">
                          <a:solidFill>
                            <a:srgbClr val="000000"/>
                          </a:solidFill>
                          <a:effectLst/>
                          <a:latin typeface="等线" panose="02010600030101010101" pitchFamily="2" charset="-122"/>
                          <a:ea typeface="等线" panose="02010600030101010101" pitchFamily="2" charset="-122"/>
                        </a:rPr>
                        <a:t>美国</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0906739"/>
                  </a:ext>
                </a:extLst>
              </a:tr>
            </a:tbl>
          </a:graphicData>
        </a:graphic>
      </p:graphicFrame>
    </p:spTree>
    <p:extLst>
      <p:ext uri="{BB962C8B-B14F-4D97-AF65-F5344CB8AC3E}">
        <p14:creationId xmlns:p14="http://schemas.microsoft.com/office/powerpoint/2010/main" val="287416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3054377268"/>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900621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a:extLst>
              <a:ext uri="{FF2B5EF4-FFF2-40B4-BE49-F238E27FC236}">
                <a16:creationId xmlns:a16="http://schemas.microsoft.com/office/drawing/2014/main" xmlns="" id="{F6A64B3A-16A0-4C31-99A5-5A08E603D7DC}"/>
              </a:ext>
            </a:extLst>
          </p:cNvPr>
          <p:cNvGraphicFramePr/>
          <p:nvPr>
            <p:extLst/>
          </p:nvPr>
        </p:nvGraphicFramePr>
        <p:xfrm>
          <a:off x="623383" y="2145293"/>
          <a:ext cx="7917215" cy="12812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矩形: 圆角 5">
            <a:extLst>
              <a:ext uri="{FF2B5EF4-FFF2-40B4-BE49-F238E27FC236}">
                <a16:creationId xmlns:a16="http://schemas.microsoft.com/office/drawing/2014/main" xmlns="" id="{A79B6FB4-7F04-4EE2-9774-BA0495F3328F}"/>
              </a:ext>
            </a:extLst>
          </p:cNvPr>
          <p:cNvSpPr/>
          <p:nvPr/>
        </p:nvSpPr>
        <p:spPr>
          <a:xfrm>
            <a:off x="412041" y="1885636"/>
            <a:ext cx="8480439" cy="1590588"/>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xmlns="" id="{7531DD22-9E66-463F-B829-04AC0A7ED078}"/>
              </a:ext>
            </a:extLst>
          </p:cNvPr>
          <p:cNvSpPr txBox="1"/>
          <p:nvPr/>
        </p:nvSpPr>
        <p:spPr>
          <a:xfrm>
            <a:off x="1064874" y="1894112"/>
            <a:ext cx="2013218" cy="307777"/>
          </a:xfrm>
          <a:prstGeom prst="rect">
            <a:avLst/>
          </a:prstGeom>
          <a:noFill/>
        </p:spPr>
        <p:txBody>
          <a:bodyPr wrap="square" rtlCol="0">
            <a:spAutoFit/>
          </a:bodyPr>
          <a:lstStyle/>
          <a:p>
            <a:r>
              <a:rPr lang="zh-CN" altLang="en-US" sz="1400" dirty="0"/>
              <a:t>数据预处理</a:t>
            </a:r>
          </a:p>
        </p:txBody>
      </p:sp>
      <p:pic>
        <p:nvPicPr>
          <p:cNvPr id="12" name="图片 11">
            <a:extLst>
              <a:ext uri="{FF2B5EF4-FFF2-40B4-BE49-F238E27FC236}">
                <a16:creationId xmlns:a16="http://schemas.microsoft.com/office/drawing/2014/main" xmlns="" id="{C0D7AEE1-A154-4E45-8796-3C312CB545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5535" y="3527813"/>
            <a:ext cx="8709311" cy="3319435"/>
          </a:xfrm>
          <a:prstGeom prst="rect">
            <a:avLst/>
          </a:prstGeom>
        </p:spPr>
      </p:pic>
      <p:sp>
        <p:nvSpPr>
          <p:cNvPr id="13" name="矩形 12">
            <a:extLst>
              <a:ext uri="{FF2B5EF4-FFF2-40B4-BE49-F238E27FC236}">
                <a16:creationId xmlns:a16="http://schemas.microsoft.com/office/drawing/2014/main" xmlns="" id="{3BD7B8ED-5592-419B-A9ED-B1BDF35B74B9}"/>
              </a:ext>
            </a:extLst>
          </p:cNvPr>
          <p:cNvSpPr/>
          <p:nvPr/>
        </p:nvSpPr>
        <p:spPr>
          <a:xfrm>
            <a:off x="2915816" y="5187530"/>
            <a:ext cx="2304256" cy="321476"/>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4" name="对话气泡: 椭圆形 13">
            <a:extLst>
              <a:ext uri="{FF2B5EF4-FFF2-40B4-BE49-F238E27FC236}">
                <a16:creationId xmlns:a16="http://schemas.microsoft.com/office/drawing/2014/main" xmlns="" id="{88A8101E-C095-4AC9-BD7D-3BEC39B4859B}"/>
              </a:ext>
            </a:extLst>
          </p:cNvPr>
          <p:cNvSpPr/>
          <p:nvPr/>
        </p:nvSpPr>
        <p:spPr>
          <a:xfrm>
            <a:off x="4139952" y="4147144"/>
            <a:ext cx="1450572" cy="875507"/>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t>2.</a:t>
            </a:r>
            <a:r>
              <a:rPr lang="zh-CN" altLang="en-US" sz="1600" dirty="0"/>
              <a:t>删除热处理空缺样本</a:t>
            </a:r>
          </a:p>
        </p:txBody>
      </p:sp>
      <p:sp>
        <p:nvSpPr>
          <p:cNvPr id="15" name="矩形 14">
            <a:extLst>
              <a:ext uri="{FF2B5EF4-FFF2-40B4-BE49-F238E27FC236}">
                <a16:creationId xmlns:a16="http://schemas.microsoft.com/office/drawing/2014/main" xmlns="" id="{2CAAF527-BBA3-4971-9D04-5BB3CE16E7EC}"/>
              </a:ext>
            </a:extLst>
          </p:cNvPr>
          <p:cNvSpPr/>
          <p:nvPr/>
        </p:nvSpPr>
        <p:spPr>
          <a:xfrm>
            <a:off x="2187190" y="4889597"/>
            <a:ext cx="459568" cy="595866"/>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6" name="对话气泡: 椭圆形 15">
            <a:extLst>
              <a:ext uri="{FF2B5EF4-FFF2-40B4-BE49-F238E27FC236}">
                <a16:creationId xmlns:a16="http://schemas.microsoft.com/office/drawing/2014/main" xmlns="" id="{00CC1DD7-4C61-484C-84B1-53115A3B7CC1}"/>
              </a:ext>
            </a:extLst>
          </p:cNvPr>
          <p:cNvSpPr/>
          <p:nvPr/>
        </p:nvSpPr>
        <p:spPr>
          <a:xfrm>
            <a:off x="2375756" y="3986265"/>
            <a:ext cx="1450572" cy="779002"/>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t>2.</a:t>
            </a:r>
            <a:r>
              <a:rPr lang="zh-CN" altLang="en-US" sz="1600" dirty="0"/>
              <a:t>成分值空缺补零</a:t>
            </a:r>
          </a:p>
        </p:txBody>
      </p:sp>
      <p:sp>
        <p:nvSpPr>
          <p:cNvPr id="18" name="矩形 17">
            <a:extLst>
              <a:ext uri="{FF2B5EF4-FFF2-40B4-BE49-F238E27FC236}">
                <a16:creationId xmlns:a16="http://schemas.microsoft.com/office/drawing/2014/main" xmlns="" id="{B2767F53-CB42-4C8B-A736-9A6F6EC39CD9}"/>
              </a:ext>
            </a:extLst>
          </p:cNvPr>
          <p:cNvSpPr/>
          <p:nvPr/>
        </p:nvSpPr>
        <p:spPr>
          <a:xfrm>
            <a:off x="439462" y="6266951"/>
            <a:ext cx="8709311" cy="276008"/>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9" name="对话气泡: 椭圆形 18">
            <a:extLst>
              <a:ext uri="{FF2B5EF4-FFF2-40B4-BE49-F238E27FC236}">
                <a16:creationId xmlns:a16="http://schemas.microsoft.com/office/drawing/2014/main" xmlns="" id="{DD362177-82A1-484D-9E07-067F36EDDD23}"/>
              </a:ext>
            </a:extLst>
          </p:cNvPr>
          <p:cNvSpPr/>
          <p:nvPr/>
        </p:nvSpPr>
        <p:spPr>
          <a:xfrm>
            <a:off x="4797009" y="5037860"/>
            <a:ext cx="2304256" cy="1104575"/>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t>2.</a:t>
            </a:r>
            <a:r>
              <a:rPr lang="zh-CN" altLang="en-US" sz="1600" dirty="0"/>
              <a:t>删除条件属性一致决策属性不同的数据</a:t>
            </a:r>
          </a:p>
        </p:txBody>
      </p:sp>
      <p:sp>
        <p:nvSpPr>
          <p:cNvPr id="28" name="对话气泡: 矩形 27">
            <a:extLst>
              <a:ext uri="{FF2B5EF4-FFF2-40B4-BE49-F238E27FC236}">
                <a16:creationId xmlns:a16="http://schemas.microsoft.com/office/drawing/2014/main" xmlns="" id="{49A5CCC5-0A01-4B46-856C-1568092E4E94}"/>
              </a:ext>
            </a:extLst>
          </p:cNvPr>
          <p:cNvSpPr/>
          <p:nvPr/>
        </p:nvSpPr>
        <p:spPr>
          <a:xfrm>
            <a:off x="462037" y="4052675"/>
            <a:ext cx="1687237" cy="738024"/>
          </a:xfrm>
          <a:prstGeom prst="wedgeRectCallout">
            <a:avLst>
              <a:gd name="adj1" fmla="val -9467"/>
              <a:gd name="adj2" fmla="val 83011"/>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dirty="0"/>
              <a:t>3.</a:t>
            </a:r>
            <a:r>
              <a:rPr lang="zh-CN" altLang="en-US" sz="1600" dirty="0"/>
              <a:t>条件属性最大最小归一化数据</a:t>
            </a:r>
          </a:p>
        </p:txBody>
      </p:sp>
      <p:graphicFrame>
        <p:nvGraphicFramePr>
          <p:cNvPr id="38" name="表格 37">
            <a:extLst>
              <a:ext uri="{FF2B5EF4-FFF2-40B4-BE49-F238E27FC236}">
                <a16:creationId xmlns:a16="http://schemas.microsoft.com/office/drawing/2014/main" xmlns="" id="{F111985F-6DC0-4826-8911-E29471314F87}"/>
              </a:ext>
            </a:extLst>
          </p:cNvPr>
          <p:cNvGraphicFramePr>
            <a:graphicFrameLocks noGrp="1"/>
          </p:cNvGraphicFramePr>
          <p:nvPr>
            <p:extLst/>
          </p:nvPr>
        </p:nvGraphicFramePr>
        <p:xfrm>
          <a:off x="7023601" y="816430"/>
          <a:ext cx="1714861" cy="876300"/>
        </p:xfrm>
        <a:graphic>
          <a:graphicData uri="http://schemas.openxmlformats.org/drawingml/2006/table">
            <a:tbl>
              <a:tblPr>
                <a:tableStyleId>{21E4AEA4-8DFA-4A89-87EB-49C32662AFE0}</a:tableStyleId>
              </a:tblPr>
              <a:tblGrid>
                <a:gridCol w="973299">
                  <a:extLst>
                    <a:ext uri="{9D8B030D-6E8A-4147-A177-3AD203B41FA5}">
                      <a16:colId xmlns:a16="http://schemas.microsoft.com/office/drawing/2014/main" xmlns="" val="1534108306"/>
                    </a:ext>
                  </a:extLst>
                </a:gridCol>
                <a:gridCol w="741562">
                  <a:extLst>
                    <a:ext uri="{9D8B030D-6E8A-4147-A177-3AD203B41FA5}">
                      <a16:colId xmlns:a16="http://schemas.microsoft.com/office/drawing/2014/main" xmlns=""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266</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01135549"/>
                  </a:ext>
                </a:extLst>
              </a:tr>
              <a:tr h="175260">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14</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53678148"/>
                  </a:ext>
                </a:extLst>
              </a:tr>
              <a:tr h="175260">
                <a:tc>
                  <a:txBody>
                    <a:bodyPr/>
                    <a:lstStyle/>
                    <a:p>
                      <a:pPr algn="l" fontAlgn="b"/>
                      <a:r>
                        <a:rPr lang="zh-CN" altLang="en-US" sz="1100" u="none" strike="noStrike" dirty="0">
                          <a:effectLst/>
                        </a:rPr>
                        <a:t>热处理维度</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6</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61295978"/>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78136561"/>
                  </a:ext>
                </a:extLst>
              </a:tr>
            </a:tbl>
          </a:graphicData>
        </a:graphic>
      </p:graphicFrame>
      <p:sp>
        <p:nvSpPr>
          <p:cNvPr id="39" name="文本框 38">
            <a:extLst>
              <a:ext uri="{FF2B5EF4-FFF2-40B4-BE49-F238E27FC236}">
                <a16:creationId xmlns:a16="http://schemas.microsoft.com/office/drawing/2014/main" xmlns="" id="{F3880F53-7859-4C10-B159-8DDA383180C5}"/>
              </a:ext>
            </a:extLst>
          </p:cNvPr>
          <p:cNvSpPr txBox="1"/>
          <p:nvPr/>
        </p:nvSpPr>
        <p:spPr>
          <a:xfrm>
            <a:off x="6516216" y="885248"/>
            <a:ext cx="618062" cy="677108"/>
          </a:xfrm>
          <a:prstGeom prst="rect">
            <a:avLst/>
          </a:prstGeom>
          <a:noFill/>
        </p:spPr>
        <p:txBody>
          <a:bodyPr wrap="square" rtlCol="0">
            <a:spAutoFit/>
          </a:bodyPr>
          <a:lstStyle/>
          <a:p>
            <a:r>
              <a:rPr lang="zh-CN" altLang="en-US" sz="1400" dirty="0"/>
              <a:t>最终样本</a:t>
            </a:r>
            <a:endParaRPr lang="en-US" altLang="zh-CN" sz="1400" dirty="0"/>
          </a:p>
          <a:p>
            <a:r>
              <a:rPr lang="zh-CN" altLang="en-US" sz="900" dirty="0"/>
              <a:t>见下</a:t>
            </a:r>
          </a:p>
        </p:txBody>
      </p:sp>
      <p:sp>
        <p:nvSpPr>
          <p:cNvPr id="40" name="矩形: 圆角 39">
            <a:extLst>
              <a:ext uri="{FF2B5EF4-FFF2-40B4-BE49-F238E27FC236}">
                <a16:creationId xmlns:a16="http://schemas.microsoft.com/office/drawing/2014/main" xmlns="" id="{CEA8DD2C-7700-47AE-B336-9283B47CE226}"/>
              </a:ext>
            </a:extLst>
          </p:cNvPr>
          <p:cNvSpPr/>
          <p:nvPr/>
        </p:nvSpPr>
        <p:spPr>
          <a:xfrm>
            <a:off x="6516216" y="808976"/>
            <a:ext cx="2381384" cy="950227"/>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graphicFrame>
        <p:nvGraphicFramePr>
          <p:cNvPr id="41" name="表格 40">
            <a:extLst>
              <a:ext uri="{FF2B5EF4-FFF2-40B4-BE49-F238E27FC236}">
                <a16:creationId xmlns:a16="http://schemas.microsoft.com/office/drawing/2014/main" xmlns="" id="{69C5CC34-C9FF-42DE-95D7-5C586448A847}"/>
              </a:ext>
            </a:extLst>
          </p:cNvPr>
          <p:cNvGraphicFramePr>
            <a:graphicFrameLocks noGrp="1"/>
          </p:cNvGraphicFramePr>
          <p:nvPr>
            <p:extLst/>
          </p:nvPr>
        </p:nvGraphicFramePr>
        <p:xfrm>
          <a:off x="1010577" y="910760"/>
          <a:ext cx="1409700" cy="876300"/>
        </p:xfrm>
        <a:graphic>
          <a:graphicData uri="http://schemas.openxmlformats.org/drawingml/2006/table">
            <a:tbl>
              <a:tblPr>
                <a:tableStyleId>{21E4AEA4-8DFA-4A89-87EB-49C32662AFE0}</a:tableStyleId>
              </a:tblPr>
              <a:tblGrid>
                <a:gridCol w="800100">
                  <a:extLst>
                    <a:ext uri="{9D8B030D-6E8A-4147-A177-3AD203B41FA5}">
                      <a16:colId xmlns:a16="http://schemas.microsoft.com/office/drawing/2014/main" xmlns="" val="1534108306"/>
                    </a:ext>
                  </a:extLst>
                </a:gridCol>
                <a:gridCol w="609600">
                  <a:extLst>
                    <a:ext uri="{9D8B030D-6E8A-4147-A177-3AD203B41FA5}">
                      <a16:colId xmlns:a16="http://schemas.microsoft.com/office/drawing/2014/main" xmlns=""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402</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01135549"/>
                  </a:ext>
                </a:extLst>
              </a:tr>
              <a:tr h="175260">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14</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53678148"/>
                  </a:ext>
                </a:extLst>
              </a:tr>
              <a:tr h="175260">
                <a:tc>
                  <a:txBody>
                    <a:bodyPr/>
                    <a:lstStyle/>
                    <a:p>
                      <a:pPr algn="l" fontAlgn="b"/>
                      <a:r>
                        <a:rPr lang="zh-CN" altLang="en-US" sz="1100" u="none" strike="noStrike">
                          <a:effectLst/>
                        </a:rPr>
                        <a:t>热处理维度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6</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61295978"/>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3</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78136561"/>
                  </a:ext>
                </a:extLst>
              </a:tr>
            </a:tbl>
          </a:graphicData>
        </a:graphic>
      </p:graphicFrame>
      <p:sp>
        <p:nvSpPr>
          <p:cNvPr id="42" name="矩形: 圆角 41">
            <a:extLst>
              <a:ext uri="{FF2B5EF4-FFF2-40B4-BE49-F238E27FC236}">
                <a16:creationId xmlns:a16="http://schemas.microsoft.com/office/drawing/2014/main" xmlns="" id="{55EC93CF-A9F3-4DDF-A97A-3D02C86B9BF1}"/>
              </a:ext>
            </a:extLst>
          </p:cNvPr>
          <p:cNvSpPr/>
          <p:nvPr/>
        </p:nvSpPr>
        <p:spPr>
          <a:xfrm>
            <a:off x="412041" y="808977"/>
            <a:ext cx="5945037" cy="980728"/>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xmlns="" id="{B23D4F2F-5F2C-47BB-8A2C-C76FB637E5BC}"/>
              </a:ext>
            </a:extLst>
          </p:cNvPr>
          <p:cNvSpPr txBox="1"/>
          <p:nvPr/>
        </p:nvSpPr>
        <p:spPr>
          <a:xfrm>
            <a:off x="447178" y="945535"/>
            <a:ext cx="618062" cy="661720"/>
          </a:xfrm>
          <a:prstGeom prst="rect">
            <a:avLst/>
          </a:prstGeom>
          <a:noFill/>
        </p:spPr>
        <p:txBody>
          <a:bodyPr wrap="square" rtlCol="0">
            <a:spAutoFit/>
          </a:bodyPr>
          <a:lstStyle/>
          <a:p>
            <a:r>
              <a:rPr lang="zh-CN" altLang="en-US" sz="1400" dirty="0"/>
              <a:t>原始样本</a:t>
            </a:r>
            <a:endParaRPr lang="en-US" altLang="zh-CN" sz="1400" dirty="0"/>
          </a:p>
          <a:p>
            <a:endParaRPr lang="zh-CN" altLang="en-US" sz="900" dirty="0"/>
          </a:p>
        </p:txBody>
      </p:sp>
      <p:sp>
        <p:nvSpPr>
          <p:cNvPr id="44" name="文本框 43">
            <a:extLst>
              <a:ext uri="{FF2B5EF4-FFF2-40B4-BE49-F238E27FC236}">
                <a16:creationId xmlns:a16="http://schemas.microsoft.com/office/drawing/2014/main" xmlns="" id="{866CF783-44DE-4327-B6A3-6B61F43ABAF2}"/>
              </a:ext>
            </a:extLst>
          </p:cNvPr>
          <p:cNvSpPr txBox="1"/>
          <p:nvPr/>
        </p:nvSpPr>
        <p:spPr>
          <a:xfrm>
            <a:off x="2555776" y="885248"/>
            <a:ext cx="3714040" cy="738664"/>
          </a:xfrm>
          <a:prstGeom prst="rect">
            <a:avLst/>
          </a:prstGeom>
          <a:noFill/>
        </p:spPr>
        <p:txBody>
          <a:bodyPr wrap="square" rtlCol="0">
            <a:spAutoFit/>
          </a:bodyPr>
          <a:lstStyle/>
          <a:p>
            <a:r>
              <a:rPr lang="zh-CN" altLang="en-US" sz="1050" dirty="0"/>
              <a:t>成分</a:t>
            </a:r>
            <a:r>
              <a:rPr lang="en-US" altLang="zh-CN" sz="1050" dirty="0"/>
              <a:t>:Ni, Re, Co, Al, </a:t>
            </a:r>
            <a:r>
              <a:rPr lang="en-US" altLang="zh-CN" sz="1050" dirty="0" err="1"/>
              <a:t>Ti</a:t>
            </a:r>
            <a:r>
              <a:rPr lang="en-US" altLang="zh-CN" sz="1050" dirty="0"/>
              <a:t>, W, Mo, Cr, Ta, C, B,  Y,  </a:t>
            </a:r>
            <a:r>
              <a:rPr lang="en-US" altLang="zh-CN" sz="1050" dirty="0" err="1"/>
              <a:t>Nb</a:t>
            </a:r>
            <a:r>
              <a:rPr lang="en-US" altLang="zh-CN" sz="1050" dirty="0"/>
              <a:t>, </a:t>
            </a:r>
            <a:r>
              <a:rPr lang="en-US" altLang="zh-CN" sz="1050" dirty="0" err="1"/>
              <a:t>Hf</a:t>
            </a:r>
            <a:endParaRPr lang="en-US" altLang="zh-CN" sz="1050" dirty="0"/>
          </a:p>
          <a:p>
            <a:r>
              <a:rPr lang="zh-CN" altLang="en-US" sz="1050" dirty="0"/>
              <a:t>热处理</a:t>
            </a:r>
            <a:r>
              <a:rPr lang="en-US" altLang="zh-CN" sz="1050" dirty="0"/>
              <a:t>: </a:t>
            </a:r>
            <a:r>
              <a:rPr lang="zh-CN" altLang="en-US" sz="1050" dirty="0"/>
              <a:t>固溶温度</a:t>
            </a:r>
            <a:r>
              <a:rPr lang="en-US" altLang="zh-CN" sz="1050" dirty="0"/>
              <a:t>, </a:t>
            </a:r>
            <a:r>
              <a:rPr lang="zh-CN" altLang="en-US" sz="1050" dirty="0"/>
              <a:t>固溶时间</a:t>
            </a:r>
            <a:r>
              <a:rPr lang="en-US" altLang="zh-CN" sz="1050" dirty="0"/>
              <a:t>, </a:t>
            </a:r>
            <a:r>
              <a:rPr lang="zh-CN" altLang="en-US" sz="1050" dirty="0"/>
              <a:t>时效</a:t>
            </a:r>
            <a:r>
              <a:rPr lang="en-US" altLang="zh-CN" sz="1050" dirty="0"/>
              <a:t>1</a:t>
            </a:r>
            <a:r>
              <a:rPr lang="zh-CN" altLang="en-US" sz="1050" dirty="0"/>
              <a:t>／</a:t>
            </a:r>
            <a:r>
              <a:rPr lang="en-US" altLang="zh-CN" sz="1050" dirty="0"/>
              <a:t>2</a:t>
            </a:r>
            <a:r>
              <a:rPr lang="zh-CN" altLang="en-US" sz="1050" dirty="0"/>
              <a:t>温度</a:t>
            </a:r>
            <a:r>
              <a:rPr lang="en-US" altLang="zh-CN" sz="1050" dirty="0"/>
              <a:t>, </a:t>
            </a:r>
            <a:r>
              <a:rPr lang="zh-CN" altLang="en-US" sz="1050" dirty="0"/>
              <a:t>时效</a:t>
            </a:r>
            <a:r>
              <a:rPr lang="en-US" altLang="zh-CN" sz="1050" dirty="0"/>
              <a:t>1</a:t>
            </a:r>
            <a:r>
              <a:rPr lang="zh-CN" altLang="en-US" sz="1050" dirty="0"/>
              <a:t>／</a:t>
            </a:r>
            <a:r>
              <a:rPr lang="en-US" altLang="zh-CN" sz="1050" dirty="0"/>
              <a:t> 2</a:t>
            </a:r>
            <a:r>
              <a:rPr lang="zh-CN" altLang="en-US" sz="1050" dirty="0"/>
              <a:t>时间</a:t>
            </a:r>
            <a:endParaRPr lang="en-US" altLang="zh-CN" sz="1050" dirty="0"/>
          </a:p>
          <a:p>
            <a:r>
              <a:rPr lang="zh-CN" altLang="en-US" sz="1050" dirty="0"/>
              <a:t>外部条件</a:t>
            </a:r>
            <a:r>
              <a:rPr lang="en-US" altLang="zh-CN" sz="1050" dirty="0"/>
              <a:t>: </a:t>
            </a:r>
            <a:r>
              <a:rPr lang="zh-CN" altLang="en-US" sz="1050" dirty="0"/>
              <a:t>温度</a:t>
            </a:r>
            <a:r>
              <a:rPr lang="en-US" altLang="zh-CN" sz="1050" dirty="0"/>
              <a:t>, </a:t>
            </a:r>
            <a:r>
              <a:rPr lang="zh-CN" altLang="en-US" sz="1050" dirty="0"/>
              <a:t>应力</a:t>
            </a:r>
            <a:endParaRPr lang="en-US" altLang="zh-CN" sz="1050" dirty="0"/>
          </a:p>
          <a:p>
            <a:r>
              <a:rPr lang="zh-CN" altLang="en-US" sz="1050" dirty="0"/>
              <a:t>目标属性</a:t>
            </a:r>
            <a:r>
              <a:rPr lang="en-US" altLang="zh-CN" sz="1050" dirty="0"/>
              <a:t>:</a:t>
            </a:r>
            <a:r>
              <a:rPr lang="zh-CN" altLang="en-US" sz="1050" b="1" dirty="0"/>
              <a:t>蠕变断裂寿命</a:t>
            </a:r>
            <a:r>
              <a:rPr lang="en-US" altLang="zh-CN" sz="1050" dirty="0"/>
              <a:t>, </a:t>
            </a:r>
            <a:r>
              <a:rPr lang="zh-CN" altLang="en-US" sz="1050" dirty="0"/>
              <a:t>蠕变断裂应变</a:t>
            </a:r>
            <a:r>
              <a:rPr lang="en-US" altLang="zh-CN" sz="1050" dirty="0"/>
              <a:t>, </a:t>
            </a:r>
            <a:r>
              <a:rPr lang="zh-CN" altLang="en-US" sz="1050" dirty="0"/>
              <a:t>到达指定应变时间</a:t>
            </a:r>
          </a:p>
        </p:txBody>
      </p:sp>
      <p:sp>
        <p:nvSpPr>
          <p:cNvPr id="45" name="矩形 44">
            <a:extLst>
              <a:ext uri="{FF2B5EF4-FFF2-40B4-BE49-F238E27FC236}">
                <a16:creationId xmlns:a16="http://schemas.microsoft.com/office/drawing/2014/main" xmlns="" id="{7A922364-AFEC-4C72-8197-F70B0FFE05BF}"/>
              </a:ext>
            </a:extLst>
          </p:cNvPr>
          <p:cNvSpPr/>
          <p:nvPr/>
        </p:nvSpPr>
        <p:spPr>
          <a:xfrm>
            <a:off x="395535" y="3545492"/>
            <a:ext cx="8709310" cy="522254"/>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46" name="对话气泡: 椭圆形 45">
            <a:extLst>
              <a:ext uri="{FF2B5EF4-FFF2-40B4-BE49-F238E27FC236}">
                <a16:creationId xmlns:a16="http://schemas.microsoft.com/office/drawing/2014/main" xmlns="" id="{E71DDEF7-6D13-43E7-8360-29FE8A9BA204}"/>
              </a:ext>
            </a:extLst>
          </p:cNvPr>
          <p:cNvSpPr/>
          <p:nvPr/>
        </p:nvSpPr>
        <p:spPr>
          <a:xfrm>
            <a:off x="6027241" y="4119335"/>
            <a:ext cx="2654721" cy="1094997"/>
          </a:xfrm>
          <a:prstGeom prst="wedgeEllipseCallout">
            <a:avLst>
              <a:gd name="adj1" fmla="val -45864"/>
              <a:gd name="adj2" fmla="val -9618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dirty="0"/>
              <a:t>1.</a:t>
            </a:r>
            <a:r>
              <a:rPr lang="zh-CN" altLang="en-US" sz="1600" dirty="0"/>
              <a:t>样本构造</a:t>
            </a:r>
            <a:r>
              <a:rPr lang="en-US" altLang="zh-CN" sz="1600" dirty="0"/>
              <a:t>:</a:t>
            </a:r>
            <a:r>
              <a:rPr lang="zh-CN" altLang="en-US" sz="1600" dirty="0"/>
              <a:t>条件属性为成分、热处理、条件，目标属性为蠕变断裂寿命</a:t>
            </a:r>
          </a:p>
        </p:txBody>
      </p:sp>
      <p:sp>
        <p:nvSpPr>
          <p:cNvPr id="47" name="箭头: 下 46">
            <a:extLst>
              <a:ext uri="{FF2B5EF4-FFF2-40B4-BE49-F238E27FC236}">
                <a16:creationId xmlns:a16="http://schemas.microsoft.com/office/drawing/2014/main" xmlns="" id="{9B07B7A2-5A28-43B7-BBB3-B2EEC02E5D46}"/>
              </a:ext>
            </a:extLst>
          </p:cNvPr>
          <p:cNvSpPr/>
          <p:nvPr/>
        </p:nvSpPr>
        <p:spPr>
          <a:xfrm>
            <a:off x="3203848" y="1692730"/>
            <a:ext cx="216024" cy="30777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p>
        </p:txBody>
      </p:sp>
      <p:sp>
        <p:nvSpPr>
          <p:cNvPr id="48" name="箭头: 下 47">
            <a:extLst>
              <a:ext uri="{FF2B5EF4-FFF2-40B4-BE49-F238E27FC236}">
                <a16:creationId xmlns:a16="http://schemas.microsoft.com/office/drawing/2014/main" xmlns="" id="{F810F632-5BCE-4D5E-A88C-D8FF20659104}"/>
              </a:ext>
            </a:extLst>
          </p:cNvPr>
          <p:cNvSpPr/>
          <p:nvPr/>
        </p:nvSpPr>
        <p:spPr>
          <a:xfrm>
            <a:off x="4750190" y="3262538"/>
            <a:ext cx="216024" cy="30777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9" name="箭头: 下 48">
            <a:extLst>
              <a:ext uri="{FF2B5EF4-FFF2-40B4-BE49-F238E27FC236}">
                <a16:creationId xmlns:a16="http://schemas.microsoft.com/office/drawing/2014/main" xmlns="" id="{13B584D0-B9B1-42FC-9914-B7D83E248652}"/>
              </a:ext>
            </a:extLst>
          </p:cNvPr>
          <p:cNvSpPr/>
          <p:nvPr/>
        </p:nvSpPr>
        <p:spPr>
          <a:xfrm rot="10800000">
            <a:off x="7667124" y="1798498"/>
            <a:ext cx="216024" cy="30777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1" name="对话气泡: 矩形 30">
            <a:extLst>
              <a:ext uri="{FF2B5EF4-FFF2-40B4-BE49-F238E27FC236}">
                <a16:creationId xmlns:a16="http://schemas.microsoft.com/office/drawing/2014/main" xmlns="" id="{4D473200-3A04-4BD9-A635-B2A774ED39EC}"/>
              </a:ext>
            </a:extLst>
          </p:cNvPr>
          <p:cNvSpPr/>
          <p:nvPr/>
        </p:nvSpPr>
        <p:spPr>
          <a:xfrm>
            <a:off x="6516216" y="5348268"/>
            <a:ext cx="1582506" cy="675264"/>
          </a:xfrm>
          <a:prstGeom prst="wedgeRectCallout">
            <a:avLst>
              <a:gd name="adj1" fmla="val 65373"/>
              <a:gd name="adj2" fmla="val -16864"/>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dirty="0"/>
              <a:t>3.</a:t>
            </a:r>
            <a:r>
              <a:rPr lang="zh-CN" altLang="en-US" sz="1600" dirty="0"/>
              <a:t>决策属性取对数归一化数据</a:t>
            </a:r>
          </a:p>
        </p:txBody>
      </p:sp>
      <p:sp>
        <p:nvSpPr>
          <p:cNvPr id="36" name="矩形 35">
            <a:extLst>
              <a:ext uri="{FF2B5EF4-FFF2-40B4-BE49-F238E27FC236}">
                <a16:creationId xmlns:a16="http://schemas.microsoft.com/office/drawing/2014/main" xmlns="" id="{9480A11A-0051-4E21-A27F-680C7EB06BF6}"/>
              </a:ext>
            </a:extLst>
          </p:cNvPr>
          <p:cNvSpPr/>
          <p:nvPr/>
        </p:nvSpPr>
        <p:spPr>
          <a:xfrm>
            <a:off x="829815" y="5471071"/>
            <a:ext cx="459568" cy="595866"/>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37" name="对话气泡: 椭圆形 36">
            <a:extLst>
              <a:ext uri="{FF2B5EF4-FFF2-40B4-BE49-F238E27FC236}">
                <a16:creationId xmlns:a16="http://schemas.microsoft.com/office/drawing/2014/main" xmlns="" id="{60CD56A7-8F5E-4999-B494-B37D3AE1FAF3}"/>
              </a:ext>
            </a:extLst>
          </p:cNvPr>
          <p:cNvSpPr/>
          <p:nvPr/>
        </p:nvSpPr>
        <p:spPr>
          <a:xfrm>
            <a:off x="219798" y="4267761"/>
            <a:ext cx="2335978" cy="1029076"/>
          </a:xfrm>
          <a:prstGeom prst="wedgeEllipseCallout">
            <a:avLst>
              <a:gd name="adj1" fmla="val -7521"/>
              <a:gd name="adj2" fmla="val 6232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t>2.</a:t>
            </a:r>
            <a:r>
              <a:rPr lang="zh-CN" altLang="en-US" sz="1600" dirty="0"/>
              <a:t>元素为一个范围的值并相差</a:t>
            </a:r>
            <a:r>
              <a:rPr lang="en-US" altLang="zh-CN" sz="1600" dirty="0"/>
              <a:t>5%</a:t>
            </a:r>
            <a:r>
              <a:rPr lang="zh-CN" altLang="en-US" sz="1600" dirty="0"/>
              <a:t>以内的取中间值，相差大的删除</a:t>
            </a:r>
          </a:p>
        </p:txBody>
      </p:sp>
      <p:sp>
        <p:nvSpPr>
          <p:cNvPr id="35" name="标题 1">
            <a:extLst>
              <a:ext uri="{FF2B5EF4-FFF2-40B4-BE49-F238E27FC236}">
                <a16:creationId xmlns:a16="http://schemas.microsoft.com/office/drawing/2014/main" xmlns="" id="{DFB57817-DC26-47FD-98EB-36F924EBAB5E}"/>
              </a:ext>
            </a:extLst>
          </p:cNvPr>
          <p:cNvSpPr txBox="1">
            <a:spLocks/>
          </p:cNvSpPr>
          <p:nvPr/>
        </p:nvSpPr>
        <p:spPr>
          <a:xfrm>
            <a:off x="788964" y="-35946"/>
            <a:ext cx="8229600" cy="796950"/>
          </a:xfrm>
          <a:prstGeom prst="rect">
            <a:avLst/>
          </a:prstGeom>
        </p:spPr>
        <p:txBody>
          <a:bodyPr vert="horz" lIns="91440" tIns="45720" rIns="91440" bIns="45720" rtlCol="0" anchor="ctr">
            <a:noAutofit/>
          </a:bodyPr>
          <a:lst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a:lstStyle>
          <a:p>
            <a:r>
              <a:rPr lang="zh-CN" altLang="en-US" sz="2000" dirty="0">
                <a:solidFill>
                  <a:srgbClr val="FF0000"/>
                </a:solidFill>
              </a:rPr>
              <a:t>基于聚类的最优回归集成学习方法预测蠕变寿命</a:t>
            </a:r>
            <a:br>
              <a:rPr lang="zh-CN" altLang="en-US" sz="2000" dirty="0">
                <a:solidFill>
                  <a:srgbClr val="FF0000"/>
                </a:solidFill>
              </a:rPr>
            </a:br>
            <a:r>
              <a:rPr lang="zh-CN" altLang="en-US" sz="2000" dirty="0">
                <a:solidFill>
                  <a:srgbClr val="FF0000"/>
                </a:solidFill>
              </a:rPr>
              <a:t>					</a:t>
            </a:r>
            <a:r>
              <a:rPr lang="en-US" altLang="zh-CN" sz="2000" dirty="0">
                <a:solidFill>
                  <a:srgbClr val="FF0000"/>
                </a:solidFill>
              </a:rPr>
              <a:t>—</a:t>
            </a:r>
            <a:r>
              <a:rPr lang="zh-CN" altLang="en-US" sz="2000" dirty="0">
                <a:solidFill>
                  <a:srgbClr val="FF0000"/>
                </a:solidFill>
              </a:rPr>
              <a:t>数据预处理</a:t>
            </a:r>
          </a:p>
        </p:txBody>
      </p:sp>
      <p:sp>
        <p:nvSpPr>
          <p:cNvPr id="51" name="矩形 50">
            <a:extLst>
              <a:ext uri="{FF2B5EF4-FFF2-40B4-BE49-F238E27FC236}">
                <a16:creationId xmlns:a16="http://schemas.microsoft.com/office/drawing/2014/main" xmlns="" id="{9F0401A7-0327-494B-AED6-B6C4191D74FE}"/>
              </a:ext>
            </a:extLst>
          </p:cNvPr>
          <p:cNvSpPr/>
          <p:nvPr/>
        </p:nvSpPr>
        <p:spPr>
          <a:xfrm>
            <a:off x="8415494" y="3497311"/>
            <a:ext cx="728506" cy="3337243"/>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54" name="矩形 53">
            <a:extLst>
              <a:ext uri="{FF2B5EF4-FFF2-40B4-BE49-F238E27FC236}">
                <a16:creationId xmlns:a16="http://schemas.microsoft.com/office/drawing/2014/main" xmlns="" id="{CC3181E2-32A2-45DC-BF68-2CB5A58CA902}"/>
              </a:ext>
            </a:extLst>
          </p:cNvPr>
          <p:cNvSpPr/>
          <p:nvPr/>
        </p:nvSpPr>
        <p:spPr>
          <a:xfrm>
            <a:off x="265132" y="3552817"/>
            <a:ext cx="5052542" cy="522254"/>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55" name="对话气泡: 矩形 54">
            <a:extLst>
              <a:ext uri="{FF2B5EF4-FFF2-40B4-BE49-F238E27FC236}">
                <a16:creationId xmlns:a16="http://schemas.microsoft.com/office/drawing/2014/main" xmlns="" id="{E4B365AD-9CDD-4C84-9C38-ADE4319319CE}"/>
              </a:ext>
            </a:extLst>
          </p:cNvPr>
          <p:cNvSpPr/>
          <p:nvPr/>
        </p:nvSpPr>
        <p:spPr>
          <a:xfrm>
            <a:off x="3305009" y="4453066"/>
            <a:ext cx="2045465" cy="991847"/>
          </a:xfrm>
          <a:prstGeom prst="wedgeRectCallout">
            <a:avLst>
              <a:gd name="adj1" fmla="val -2681"/>
              <a:gd name="adj2" fmla="val -9510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dirty="0"/>
              <a:t>3.</a:t>
            </a:r>
            <a:r>
              <a:rPr lang="zh-CN" altLang="en-US" sz="1600" dirty="0"/>
              <a:t>根据热力学计算构造新属性</a:t>
            </a:r>
            <a:r>
              <a:rPr lang="en-US" altLang="zh-CN" sz="1600" dirty="0"/>
              <a:t>(</a:t>
            </a:r>
            <a:r>
              <a:rPr lang="zh-CN" altLang="en-US" sz="1600" dirty="0"/>
              <a:t>删除不符合热力学计算输入条件的样本</a:t>
            </a:r>
            <a:r>
              <a:rPr lang="en-US" altLang="zh-CN" sz="1600" dirty="0"/>
              <a:t>)</a:t>
            </a:r>
            <a:endParaRPr lang="zh-CN" altLang="en-US" sz="1600" dirty="0"/>
          </a:p>
        </p:txBody>
      </p:sp>
      <p:grpSp>
        <p:nvGrpSpPr>
          <p:cNvPr id="3" name="组合 2">
            <a:extLst>
              <a:ext uri="{FF2B5EF4-FFF2-40B4-BE49-F238E27FC236}">
                <a16:creationId xmlns:a16="http://schemas.microsoft.com/office/drawing/2014/main" xmlns="" id="{FE9202B3-697B-4940-9858-383A05423C5B}"/>
              </a:ext>
            </a:extLst>
          </p:cNvPr>
          <p:cNvGrpSpPr/>
          <p:nvPr/>
        </p:nvGrpSpPr>
        <p:grpSpPr>
          <a:xfrm>
            <a:off x="454957" y="1948823"/>
            <a:ext cx="439054" cy="410725"/>
            <a:chOff x="-994897" y="1856153"/>
            <a:chExt cx="439054" cy="410725"/>
          </a:xfrm>
        </p:grpSpPr>
        <p:sp>
          <p:nvSpPr>
            <p:cNvPr id="2" name="椭圆 1">
              <a:extLst>
                <a:ext uri="{FF2B5EF4-FFF2-40B4-BE49-F238E27FC236}">
                  <a16:creationId xmlns:a16="http://schemas.microsoft.com/office/drawing/2014/main" xmlns="" id="{5CE22DF3-5B50-4773-9B65-DC91E332567D}"/>
                </a:ext>
              </a:extLst>
            </p:cNvPr>
            <p:cNvSpPr/>
            <p:nvPr/>
          </p:nvSpPr>
          <p:spPr>
            <a:xfrm>
              <a:off x="-994897" y="1856153"/>
              <a:ext cx="413060" cy="41072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xmlns="" id="{6F3E1958-A7A9-489D-8F9B-13E62EC608C0}"/>
                </a:ext>
              </a:extLst>
            </p:cNvPr>
            <p:cNvSpPr/>
            <p:nvPr/>
          </p:nvSpPr>
          <p:spPr>
            <a:xfrm>
              <a:off x="-994897" y="1885636"/>
              <a:ext cx="439054" cy="338554"/>
            </a:xfrm>
            <a:prstGeom prst="rect">
              <a:avLst/>
            </a:prstGeom>
            <a:noFill/>
          </p:spPr>
          <p:txBody>
            <a:bodyPr wrap="square" lIns="91440" tIns="45720" rIns="91440" bIns="45720">
              <a:spAutoFit/>
            </a:bodyPr>
            <a:lstStyle/>
            <a:p>
              <a:pPr algn="ctr"/>
              <a:r>
                <a:rPr lang="en-US" altLang="zh-CN" sz="1600" b="0" cap="none" spc="0" dirty="0">
                  <a:ln w="0"/>
                  <a:solidFill>
                    <a:schemeClr val="accent1"/>
                  </a:solidFill>
                  <a:effectLst>
                    <a:outerShdw blurRad="38100" dist="25400" dir="5400000" algn="ctr" rotWithShape="0">
                      <a:srgbClr val="6E747A">
                        <a:alpha val="43000"/>
                      </a:srgbClr>
                    </a:outerShdw>
                  </a:effectLst>
                </a:rPr>
                <a:t>1</a:t>
              </a:r>
              <a:endParaRPr lang="zh-CN" altLang="en-US" sz="1600" b="0" cap="none" spc="0" dirty="0">
                <a:ln w="0"/>
                <a:solidFill>
                  <a:schemeClr val="accent1"/>
                </a:solidFill>
                <a:effectLst>
                  <a:outerShdw blurRad="38100" dist="25400" dir="5400000" algn="ctr" rotWithShape="0">
                    <a:srgbClr val="6E747A">
                      <a:alpha val="43000"/>
                    </a:srgbClr>
                  </a:outerShdw>
                </a:effectLst>
              </a:endParaRPr>
            </a:p>
          </p:txBody>
        </p:sp>
      </p:grpSp>
      <p:grpSp>
        <p:nvGrpSpPr>
          <p:cNvPr id="50" name="组合 49">
            <a:extLst>
              <a:ext uri="{FF2B5EF4-FFF2-40B4-BE49-F238E27FC236}">
                <a16:creationId xmlns:a16="http://schemas.microsoft.com/office/drawing/2014/main" xmlns="" id="{B8B65A08-7384-40D2-B8B2-758E0909DBA7}"/>
              </a:ext>
            </a:extLst>
          </p:cNvPr>
          <p:cNvGrpSpPr/>
          <p:nvPr/>
        </p:nvGrpSpPr>
        <p:grpSpPr>
          <a:xfrm>
            <a:off x="3300056" y="1939930"/>
            <a:ext cx="439054" cy="410725"/>
            <a:chOff x="-994897" y="1856153"/>
            <a:chExt cx="439054" cy="410725"/>
          </a:xfrm>
        </p:grpSpPr>
        <p:sp>
          <p:nvSpPr>
            <p:cNvPr id="52" name="椭圆 51">
              <a:extLst>
                <a:ext uri="{FF2B5EF4-FFF2-40B4-BE49-F238E27FC236}">
                  <a16:creationId xmlns:a16="http://schemas.microsoft.com/office/drawing/2014/main" xmlns="" id="{3FE319A0-6A25-4D55-B9E9-D3A39B6B3D2B}"/>
                </a:ext>
              </a:extLst>
            </p:cNvPr>
            <p:cNvSpPr/>
            <p:nvPr/>
          </p:nvSpPr>
          <p:spPr>
            <a:xfrm>
              <a:off x="-994897" y="1856153"/>
              <a:ext cx="413060" cy="41072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solidFill>
                  <a:srgbClr val="FF0000"/>
                </a:solidFill>
              </a:endParaRPr>
            </a:p>
          </p:txBody>
        </p:sp>
        <p:sp>
          <p:nvSpPr>
            <p:cNvPr id="53" name="矩形 52">
              <a:extLst>
                <a:ext uri="{FF2B5EF4-FFF2-40B4-BE49-F238E27FC236}">
                  <a16:creationId xmlns:a16="http://schemas.microsoft.com/office/drawing/2014/main" xmlns="" id="{2046CEF0-A3F8-4DB0-96B9-B205EA02A221}"/>
                </a:ext>
              </a:extLst>
            </p:cNvPr>
            <p:cNvSpPr/>
            <p:nvPr/>
          </p:nvSpPr>
          <p:spPr>
            <a:xfrm>
              <a:off x="-994897" y="1885636"/>
              <a:ext cx="439054" cy="338554"/>
            </a:xfrm>
            <a:prstGeom prst="rect">
              <a:avLst/>
            </a:prstGeom>
            <a:noFill/>
          </p:spPr>
          <p:txBody>
            <a:bodyPr wrap="square" lIns="91440" tIns="45720" rIns="91440" bIns="45720">
              <a:spAutoFit/>
            </a:bodyPr>
            <a:lstStyle/>
            <a:p>
              <a:pPr algn="ctr"/>
              <a:r>
                <a:rPr lang="en-US" altLang="zh-CN" sz="1600" b="0" cap="none" spc="0" dirty="0">
                  <a:ln w="0"/>
                  <a:solidFill>
                    <a:srgbClr val="FF0000"/>
                  </a:solidFill>
                  <a:effectLst>
                    <a:outerShdw blurRad="38100" dist="25400" dir="5400000" algn="ctr" rotWithShape="0">
                      <a:srgbClr val="6E747A">
                        <a:alpha val="43000"/>
                      </a:srgbClr>
                    </a:outerShdw>
                  </a:effectLst>
                </a:rPr>
                <a:t>2</a:t>
              </a:r>
              <a:endParaRPr lang="zh-CN" altLang="en-US" sz="1600" b="0" cap="none" spc="0" dirty="0">
                <a:ln w="0"/>
                <a:solidFill>
                  <a:srgbClr val="FF0000"/>
                </a:solidFill>
                <a:effectLst>
                  <a:outerShdw blurRad="38100" dist="25400" dir="5400000" algn="ctr" rotWithShape="0">
                    <a:srgbClr val="6E747A">
                      <a:alpha val="43000"/>
                    </a:srgbClr>
                  </a:outerShdw>
                </a:effectLst>
              </a:endParaRPr>
            </a:p>
          </p:txBody>
        </p:sp>
      </p:grpSp>
      <p:grpSp>
        <p:nvGrpSpPr>
          <p:cNvPr id="56" name="组合 55">
            <a:extLst>
              <a:ext uri="{FF2B5EF4-FFF2-40B4-BE49-F238E27FC236}">
                <a16:creationId xmlns:a16="http://schemas.microsoft.com/office/drawing/2014/main" xmlns="" id="{041AEC4B-FE3F-4EED-AA0E-2D9C2B686924}"/>
              </a:ext>
            </a:extLst>
          </p:cNvPr>
          <p:cNvGrpSpPr/>
          <p:nvPr/>
        </p:nvGrpSpPr>
        <p:grpSpPr>
          <a:xfrm>
            <a:off x="6137551" y="1939930"/>
            <a:ext cx="439054" cy="410725"/>
            <a:chOff x="-994897" y="1856153"/>
            <a:chExt cx="439054" cy="410725"/>
          </a:xfrm>
        </p:grpSpPr>
        <p:sp>
          <p:nvSpPr>
            <p:cNvPr id="57" name="椭圆 56">
              <a:extLst>
                <a:ext uri="{FF2B5EF4-FFF2-40B4-BE49-F238E27FC236}">
                  <a16:creationId xmlns:a16="http://schemas.microsoft.com/office/drawing/2014/main" xmlns="" id="{EBB60023-26CB-476B-8CCD-D9D7FEAB2617}"/>
                </a:ext>
              </a:extLst>
            </p:cNvPr>
            <p:cNvSpPr/>
            <p:nvPr/>
          </p:nvSpPr>
          <p:spPr>
            <a:xfrm>
              <a:off x="-994897" y="1856153"/>
              <a:ext cx="413060" cy="410725"/>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dirty="0">
                <a:solidFill>
                  <a:srgbClr val="92D050"/>
                </a:solidFill>
              </a:endParaRPr>
            </a:p>
          </p:txBody>
        </p:sp>
        <p:sp>
          <p:nvSpPr>
            <p:cNvPr id="58" name="矩形 57">
              <a:extLst>
                <a:ext uri="{FF2B5EF4-FFF2-40B4-BE49-F238E27FC236}">
                  <a16:creationId xmlns:a16="http://schemas.microsoft.com/office/drawing/2014/main" xmlns="" id="{7C465512-3769-448A-8B99-E3D333884126}"/>
                </a:ext>
              </a:extLst>
            </p:cNvPr>
            <p:cNvSpPr/>
            <p:nvPr/>
          </p:nvSpPr>
          <p:spPr>
            <a:xfrm>
              <a:off x="-994897" y="1885636"/>
              <a:ext cx="439054" cy="338554"/>
            </a:xfrm>
            <a:prstGeom prst="rect">
              <a:avLst/>
            </a:prstGeom>
            <a:noFill/>
          </p:spPr>
          <p:txBody>
            <a:bodyPr wrap="square" lIns="91440" tIns="45720" rIns="91440" bIns="45720">
              <a:spAutoFit/>
            </a:bodyPr>
            <a:lstStyle/>
            <a:p>
              <a:pPr algn="ctr"/>
              <a:r>
                <a:rPr lang="en-US" altLang="zh-CN" sz="1600" dirty="0">
                  <a:ln w="0"/>
                  <a:solidFill>
                    <a:srgbClr val="92D050"/>
                  </a:solidFill>
                  <a:effectLst>
                    <a:outerShdw blurRad="38100" dist="25400" dir="5400000" algn="ctr" rotWithShape="0">
                      <a:srgbClr val="6E747A">
                        <a:alpha val="43000"/>
                      </a:srgbClr>
                    </a:outerShdw>
                  </a:effectLst>
                </a:rPr>
                <a:t>3</a:t>
              </a:r>
              <a:endParaRPr lang="zh-CN" altLang="en-US" sz="1600" b="0" cap="none" spc="0" dirty="0">
                <a:ln w="0"/>
                <a:solidFill>
                  <a:srgbClr val="92D050"/>
                </a:solidFill>
                <a:effectLst>
                  <a:outerShdw blurRad="38100" dist="25400" dir="5400000" algn="ctr" rotWithShape="0">
                    <a:srgbClr val="6E747A">
                      <a:alpha val="43000"/>
                    </a:srgbClr>
                  </a:outerShdw>
                </a:effectLst>
              </a:endParaRPr>
            </a:p>
          </p:txBody>
        </p:sp>
      </p:grpSp>
    </p:spTree>
    <p:extLst>
      <p:ext uri="{BB962C8B-B14F-4D97-AF65-F5344CB8AC3E}">
        <p14:creationId xmlns:p14="http://schemas.microsoft.com/office/powerpoint/2010/main" val="3056012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5"/>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4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37"/>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5"/>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6"/>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3"/>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4"/>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9"/>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28"/>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31"/>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1"/>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54"/>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P spid="15" grpId="1" animBg="1"/>
      <p:bldP spid="16" grpId="0" animBg="1"/>
      <p:bldP spid="16" grpId="1" animBg="1"/>
      <p:bldP spid="18" grpId="0" animBg="1"/>
      <p:bldP spid="18" grpId="1" animBg="1"/>
      <p:bldP spid="19" grpId="0" animBg="1"/>
      <p:bldP spid="19" grpId="1" animBg="1"/>
      <p:bldP spid="28" grpId="0" animBg="1"/>
      <p:bldP spid="28" grpId="1" animBg="1"/>
      <p:bldP spid="45" grpId="0" animBg="1"/>
      <p:bldP spid="45" grpId="1" animBg="1"/>
      <p:bldP spid="46" grpId="0" animBg="1"/>
      <p:bldP spid="46" grpId="1" animBg="1"/>
      <p:bldP spid="31" grpId="0" animBg="1"/>
      <p:bldP spid="31" grpId="1" animBg="1"/>
      <p:bldP spid="36" grpId="0" animBg="1"/>
      <p:bldP spid="36" grpId="1" animBg="1"/>
      <p:bldP spid="37" grpId="0" animBg="1"/>
      <p:bldP spid="37" grpId="1" animBg="1"/>
      <p:bldP spid="51" grpId="0" animBg="1"/>
      <p:bldP spid="51" grpId="1" animBg="1"/>
      <p:bldP spid="54" grpId="0" animBg="1"/>
      <p:bldP spid="54" grpId="1" animBg="1"/>
      <p:bldP spid="55" grpId="0" animBg="1"/>
      <p:bldP spid="55"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97E4223-8E9C-49D2-AC9E-44577652BF84}"/>
              </a:ext>
            </a:extLst>
          </p:cNvPr>
          <p:cNvSpPr>
            <a:spLocks noGrp="1"/>
          </p:cNvSpPr>
          <p:nvPr>
            <p:ph type="title"/>
          </p:nvPr>
        </p:nvSpPr>
        <p:spPr>
          <a:xfrm>
            <a:off x="805905" y="-31075"/>
            <a:ext cx="8229600" cy="796950"/>
          </a:xfrm>
        </p:spPr>
        <p:txBody>
          <a:bodyPr>
            <a:noAutofit/>
          </a:bodyPr>
          <a:lstStyle/>
          <a:p>
            <a:r>
              <a:rPr lang="zh-CN" altLang="en-US" sz="2400" dirty="0">
                <a:solidFill>
                  <a:srgbClr val="FF0000"/>
                </a:solidFill>
              </a:rPr>
              <a:t>基于聚类的最优回归集成学习方法预测蠕变寿命</a:t>
            </a:r>
            <a:br>
              <a:rPr lang="zh-CN" altLang="en-US" sz="2400" dirty="0">
                <a:solidFill>
                  <a:srgbClr val="FF0000"/>
                </a:solidFill>
              </a:rPr>
            </a:br>
            <a:r>
              <a:rPr lang="zh-CN" altLang="en-US" sz="2400" dirty="0">
                <a:solidFill>
                  <a:srgbClr val="FF0000"/>
                </a:solidFill>
              </a:rPr>
              <a:t>					</a:t>
            </a:r>
            <a:r>
              <a:rPr lang="en-US" altLang="zh-CN" sz="2400" dirty="0">
                <a:solidFill>
                  <a:srgbClr val="FF0000"/>
                </a:solidFill>
              </a:rPr>
              <a:t>—</a:t>
            </a:r>
            <a:r>
              <a:rPr lang="zh-CN" altLang="en-US" sz="2400" dirty="0">
                <a:solidFill>
                  <a:srgbClr val="FF0000"/>
                </a:solidFill>
              </a:rPr>
              <a:t>新属性构造</a:t>
            </a:r>
            <a:r>
              <a:rPr lang="en-US" altLang="zh-CN" sz="2400" dirty="0">
                <a:solidFill>
                  <a:srgbClr val="FF0000"/>
                </a:solidFill>
              </a:rPr>
              <a:t>1</a:t>
            </a:r>
            <a:endParaRPr lang="zh-CN" altLang="en-US" sz="2400" dirty="0">
              <a:solidFill>
                <a:srgbClr val="FF0000"/>
              </a:solidFill>
            </a:endParaRPr>
          </a:p>
        </p:txBody>
      </p:sp>
      <p:pic>
        <p:nvPicPr>
          <p:cNvPr id="5" name="图片 4">
            <a:extLst>
              <a:ext uri="{FF2B5EF4-FFF2-40B4-BE49-F238E27FC236}">
                <a16:creationId xmlns:a16="http://schemas.microsoft.com/office/drawing/2014/main" xmlns="" id="{9CEAB586-40A6-4C13-A662-0B88038280B4}"/>
              </a:ext>
            </a:extLst>
          </p:cNvPr>
          <p:cNvPicPr>
            <a:picLocks noChangeAspect="1"/>
          </p:cNvPicPr>
          <p:nvPr/>
        </p:nvPicPr>
        <p:blipFill>
          <a:blip r:embed="rId3"/>
          <a:stretch>
            <a:fillRect/>
          </a:stretch>
        </p:blipFill>
        <p:spPr>
          <a:xfrm>
            <a:off x="0" y="1231261"/>
            <a:ext cx="9144000" cy="823865"/>
          </a:xfrm>
          <a:prstGeom prst="rect">
            <a:avLst/>
          </a:prstGeom>
        </p:spPr>
      </p:pic>
      <p:sp>
        <p:nvSpPr>
          <p:cNvPr id="6" name="矩形 5">
            <a:extLst>
              <a:ext uri="{FF2B5EF4-FFF2-40B4-BE49-F238E27FC236}">
                <a16:creationId xmlns:a16="http://schemas.microsoft.com/office/drawing/2014/main" xmlns="" id="{333117E2-4024-4F54-85A3-7DA253D06B5A}"/>
              </a:ext>
            </a:extLst>
          </p:cNvPr>
          <p:cNvSpPr/>
          <p:nvPr/>
        </p:nvSpPr>
        <p:spPr>
          <a:xfrm>
            <a:off x="5637316" y="1283153"/>
            <a:ext cx="288032" cy="327597"/>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xmlns="" id="{4F855286-857B-4B78-ABDD-DDDCECFD439B}"/>
              </a:ext>
            </a:extLst>
          </p:cNvPr>
          <p:cNvSpPr/>
          <p:nvPr/>
        </p:nvSpPr>
        <p:spPr>
          <a:xfrm>
            <a:off x="6429404" y="1610750"/>
            <a:ext cx="288032" cy="327597"/>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xmlns="" id="{08E3930D-B09E-4A8A-B3E9-8D7AD33CB1C1}"/>
              </a:ext>
            </a:extLst>
          </p:cNvPr>
          <p:cNvSpPr/>
          <p:nvPr/>
        </p:nvSpPr>
        <p:spPr>
          <a:xfrm>
            <a:off x="7498670" y="1283153"/>
            <a:ext cx="288032" cy="327597"/>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xmlns="" id="{A7707C40-E046-49F5-9D19-972EA616F7A6}"/>
              </a:ext>
            </a:extLst>
          </p:cNvPr>
          <p:cNvSpPr/>
          <p:nvPr/>
        </p:nvSpPr>
        <p:spPr>
          <a:xfrm>
            <a:off x="8013580" y="1283153"/>
            <a:ext cx="288032" cy="275705"/>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xmlns="" id="{A1B716A7-110B-4DD5-B865-1A2D4CFAE6DA}"/>
              </a:ext>
            </a:extLst>
          </p:cNvPr>
          <p:cNvPicPr>
            <a:picLocks noChangeAspect="1"/>
          </p:cNvPicPr>
          <p:nvPr/>
        </p:nvPicPr>
        <p:blipFill>
          <a:blip r:embed="rId4"/>
          <a:stretch>
            <a:fillRect/>
          </a:stretch>
        </p:blipFill>
        <p:spPr>
          <a:xfrm>
            <a:off x="35496" y="2711688"/>
            <a:ext cx="6388746" cy="3878881"/>
          </a:xfrm>
          <a:prstGeom prst="rect">
            <a:avLst/>
          </a:prstGeom>
        </p:spPr>
      </p:pic>
      <p:sp>
        <p:nvSpPr>
          <p:cNvPr id="14" name="矩形 13">
            <a:extLst>
              <a:ext uri="{FF2B5EF4-FFF2-40B4-BE49-F238E27FC236}">
                <a16:creationId xmlns:a16="http://schemas.microsoft.com/office/drawing/2014/main" xmlns="" id="{B19743AD-1292-4F99-82B6-C288840D7CBE}"/>
              </a:ext>
            </a:extLst>
          </p:cNvPr>
          <p:cNvSpPr/>
          <p:nvPr/>
        </p:nvSpPr>
        <p:spPr>
          <a:xfrm>
            <a:off x="35496" y="2364765"/>
            <a:ext cx="6348510" cy="4189580"/>
          </a:xfrm>
          <a:prstGeom prst="rect">
            <a:avLst/>
          </a:prstGeom>
          <a:noFill/>
          <a:ln w="28575" cap="flat" cmpd="sng" algn="ctr">
            <a:solidFill>
              <a:schemeClr val="accent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xmlns="" id="{4F132CAC-1ECF-479C-B7CC-95CA7AFEF475}"/>
              </a:ext>
            </a:extLst>
          </p:cNvPr>
          <p:cNvSpPr txBox="1"/>
          <p:nvPr/>
        </p:nvSpPr>
        <p:spPr>
          <a:xfrm>
            <a:off x="164708" y="2325337"/>
            <a:ext cx="5427245" cy="369332"/>
          </a:xfrm>
          <a:prstGeom prst="rect">
            <a:avLst/>
          </a:prstGeom>
          <a:noFill/>
        </p:spPr>
        <p:txBody>
          <a:bodyPr wrap="square" rtlCol="0">
            <a:spAutoFit/>
          </a:bodyPr>
          <a:lstStyle/>
          <a:p>
            <a:r>
              <a:rPr lang="en-US" altLang="zh-CN" dirty="0"/>
              <a:t>49</a:t>
            </a:r>
            <a:r>
              <a:rPr lang="zh-CN" altLang="en-US" dirty="0"/>
              <a:t>篇文献数据总结</a:t>
            </a:r>
          </a:p>
        </p:txBody>
      </p:sp>
      <p:sp>
        <p:nvSpPr>
          <p:cNvPr id="16" name="矩形 15">
            <a:extLst>
              <a:ext uri="{FF2B5EF4-FFF2-40B4-BE49-F238E27FC236}">
                <a16:creationId xmlns:a16="http://schemas.microsoft.com/office/drawing/2014/main" xmlns="" id="{CA5C7E7A-833B-4D8E-A4E6-4462C9BCD0A2}"/>
              </a:ext>
            </a:extLst>
          </p:cNvPr>
          <p:cNvSpPr/>
          <p:nvPr/>
        </p:nvSpPr>
        <p:spPr>
          <a:xfrm>
            <a:off x="107504" y="908720"/>
            <a:ext cx="8928992" cy="1131663"/>
          </a:xfrm>
          <a:prstGeom prst="rect">
            <a:avLst/>
          </a:prstGeom>
          <a:noFill/>
          <a:ln w="28575" cap="flat" cmpd="sng" algn="ctr">
            <a:solidFill>
              <a:srgbClr val="33A8C7"/>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xmlns="" id="{EC82B0C1-78F5-4716-BBF6-A9E6868E707B}"/>
              </a:ext>
            </a:extLst>
          </p:cNvPr>
          <p:cNvSpPr txBox="1"/>
          <p:nvPr/>
        </p:nvSpPr>
        <p:spPr>
          <a:xfrm>
            <a:off x="164708" y="959340"/>
            <a:ext cx="7220527" cy="307777"/>
          </a:xfrm>
          <a:prstGeom prst="rect">
            <a:avLst/>
          </a:prstGeom>
          <a:noFill/>
        </p:spPr>
        <p:txBody>
          <a:bodyPr wrap="square" rtlCol="0">
            <a:spAutoFit/>
          </a:bodyPr>
          <a:lstStyle/>
          <a:p>
            <a:r>
              <a:rPr lang="zh-CN" altLang="en-US" sz="1400" dirty="0"/>
              <a:t>韩国文章蠕变公式</a:t>
            </a:r>
          </a:p>
        </p:txBody>
      </p:sp>
      <p:sp>
        <p:nvSpPr>
          <p:cNvPr id="10" name="矩形 9">
            <a:extLst>
              <a:ext uri="{FF2B5EF4-FFF2-40B4-BE49-F238E27FC236}">
                <a16:creationId xmlns:a16="http://schemas.microsoft.com/office/drawing/2014/main" xmlns="" id="{848785D1-277D-4904-9B9B-920948C745C5}"/>
              </a:ext>
            </a:extLst>
          </p:cNvPr>
          <p:cNvSpPr/>
          <p:nvPr/>
        </p:nvSpPr>
        <p:spPr>
          <a:xfrm>
            <a:off x="2365429" y="4072963"/>
            <a:ext cx="3444054" cy="386592"/>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xmlns="" id="{CDE2D94C-68E0-436C-887C-93FA7C06427D}"/>
              </a:ext>
            </a:extLst>
          </p:cNvPr>
          <p:cNvSpPr/>
          <p:nvPr/>
        </p:nvSpPr>
        <p:spPr>
          <a:xfrm>
            <a:off x="5579121" y="1250196"/>
            <a:ext cx="2953319" cy="688151"/>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xmlns="" id="{DAF20810-C6F5-4795-8F1E-33A052524D17}"/>
              </a:ext>
            </a:extLst>
          </p:cNvPr>
          <p:cNvSpPr/>
          <p:nvPr/>
        </p:nvSpPr>
        <p:spPr>
          <a:xfrm>
            <a:off x="6516216" y="2359257"/>
            <a:ext cx="2493363" cy="174235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xmlns="" id="{EDEAC375-4459-4755-9554-33161F08DC2E}"/>
              </a:ext>
            </a:extLst>
          </p:cNvPr>
          <p:cNvSpPr txBox="1"/>
          <p:nvPr/>
        </p:nvSpPr>
        <p:spPr>
          <a:xfrm>
            <a:off x="6696985" y="2431123"/>
            <a:ext cx="1064341" cy="584775"/>
          </a:xfrm>
          <a:prstGeom prst="rect">
            <a:avLst/>
          </a:prstGeom>
          <a:noFill/>
        </p:spPr>
        <p:txBody>
          <a:bodyPr wrap="square" rtlCol="0">
            <a:spAutoFit/>
          </a:bodyPr>
          <a:lstStyle/>
          <a:p>
            <a:r>
              <a:rPr lang="en-US" altLang="zh-CN" sz="1600" b="1" dirty="0"/>
              <a:t>49</a:t>
            </a:r>
            <a:r>
              <a:rPr lang="zh-CN" altLang="en-US" sz="1600" b="1" dirty="0"/>
              <a:t>篇文献</a:t>
            </a:r>
            <a:endParaRPr lang="en-US" altLang="zh-CN" sz="1600" b="1" dirty="0"/>
          </a:p>
          <a:p>
            <a:r>
              <a:rPr lang="zh-CN" altLang="en-US" sz="1600" b="1" dirty="0"/>
              <a:t>描述因子</a:t>
            </a:r>
          </a:p>
        </p:txBody>
      </p:sp>
      <p:cxnSp>
        <p:nvCxnSpPr>
          <p:cNvPr id="22" name="直接连接符 21">
            <a:extLst>
              <a:ext uri="{FF2B5EF4-FFF2-40B4-BE49-F238E27FC236}">
                <a16:creationId xmlns:a16="http://schemas.microsoft.com/office/drawing/2014/main" xmlns="" id="{0C26E568-5338-4E93-A2D9-2180EC5DDFEC}"/>
              </a:ext>
            </a:extLst>
          </p:cNvPr>
          <p:cNvCxnSpPr/>
          <p:nvPr/>
        </p:nvCxnSpPr>
        <p:spPr>
          <a:xfrm>
            <a:off x="6610173" y="2954343"/>
            <a:ext cx="2318069" cy="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4" name="直接连接符 23">
            <a:extLst>
              <a:ext uri="{FF2B5EF4-FFF2-40B4-BE49-F238E27FC236}">
                <a16:creationId xmlns:a16="http://schemas.microsoft.com/office/drawing/2014/main" xmlns="" id="{658C37BD-E9DF-48E8-BCA9-953121B54941}"/>
              </a:ext>
            </a:extLst>
          </p:cNvPr>
          <p:cNvCxnSpPr>
            <a:cxnSpLocks/>
            <a:stCxn id="19" idx="0"/>
            <a:endCxn id="19" idx="2"/>
          </p:cNvCxnSpPr>
          <p:nvPr/>
        </p:nvCxnSpPr>
        <p:spPr>
          <a:xfrm>
            <a:off x="7762898" y="2359257"/>
            <a:ext cx="0" cy="1742358"/>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xmlns="" id="{808A588A-DE86-4911-B2E0-A6D6CE78327E}"/>
              </a:ext>
            </a:extLst>
          </p:cNvPr>
          <p:cNvSpPr txBox="1"/>
          <p:nvPr/>
        </p:nvSpPr>
        <p:spPr>
          <a:xfrm>
            <a:off x="7839254" y="2543204"/>
            <a:ext cx="1237291" cy="369332"/>
          </a:xfrm>
          <a:prstGeom prst="rect">
            <a:avLst/>
          </a:prstGeom>
          <a:noFill/>
        </p:spPr>
        <p:txBody>
          <a:bodyPr wrap="square" rtlCol="0">
            <a:spAutoFit/>
          </a:bodyPr>
          <a:lstStyle/>
          <a:p>
            <a:r>
              <a:rPr lang="zh-CN" altLang="en-US" b="1" dirty="0"/>
              <a:t>韩国文献</a:t>
            </a:r>
          </a:p>
        </p:txBody>
      </p:sp>
      <p:sp>
        <p:nvSpPr>
          <p:cNvPr id="29" name="文本框 28">
            <a:extLst>
              <a:ext uri="{FF2B5EF4-FFF2-40B4-BE49-F238E27FC236}">
                <a16:creationId xmlns:a16="http://schemas.microsoft.com/office/drawing/2014/main" xmlns="" id="{26BD13A5-B3EA-4267-AE62-B243B9E3CC3B}"/>
              </a:ext>
            </a:extLst>
          </p:cNvPr>
          <p:cNvSpPr txBox="1"/>
          <p:nvPr/>
        </p:nvSpPr>
        <p:spPr>
          <a:xfrm>
            <a:off x="6547018" y="3067850"/>
            <a:ext cx="1257713" cy="1077218"/>
          </a:xfrm>
          <a:prstGeom prst="rect">
            <a:avLst/>
          </a:prstGeom>
          <a:noFill/>
        </p:spPr>
        <p:txBody>
          <a:bodyPr wrap="square" rtlCol="0">
            <a:spAutoFit/>
          </a:bodyPr>
          <a:lstStyle/>
          <a:p>
            <a:r>
              <a:rPr lang="zh-CN" altLang="en-US" sz="1600" b="1" dirty="0"/>
              <a:t>晶格常数</a:t>
            </a:r>
            <a:endParaRPr lang="en-US" altLang="zh-CN" sz="1600" b="1" dirty="0"/>
          </a:p>
          <a:p>
            <a:r>
              <a:rPr lang="zh-CN" altLang="en-US" sz="1600" b="1" dirty="0"/>
              <a:t>层错能</a:t>
            </a:r>
            <a:endParaRPr lang="en-US" altLang="zh-CN" sz="1600" b="1" dirty="0"/>
          </a:p>
          <a:p>
            <a:r>
              <a:rPr lang="zh-CN" altLang="en-US" sz="1600" b="1" dirty="0"/>
              <a:t>热扩散系数</a:t>
            </a:r>
            <a:endParaRPr lang="en-US" altLang="zh-CN" sz="1600" b="1" dirty="0"/>
          </a:p>
          <a:p>
            <a:r>
              <a:rPr lang="zh-CN" altLang="en-US" sz="1600" b="1" dirty="0"/>
              <a:t>剪切模量</a:t>
            </a:r>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xmlns="" id="{1C698C00-CC79-4EBC-A13C-93E416A38558}"/>
                  </a:ext>
                </a:extLst>
              </p:cNvPr>
              <p:cNvSpPr txBox="1"/>
              <p:nvPr/>
            </p:nvSpPr>
            <p:spPr>
              <a:xfrm>
                <a:off x="7837708" y="3034882"/>
                <a:ext cx="1342293" cy="13234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𝑏</m:t>
                      </m:r>
                      <m:r>
                        <a:rPr lang="en-US" altLang="zh-CN" sz="1600" b="0" i="1" dirty="0" smtClean="0">
                          <a:latin typeface="Cambria Math" panose="02040503050406030204" pitchFamily="18" charset="0"/>
                        </a:rPr>
                        <m:t>(</m:t>
                      </m:r>
                      <m:r>
                        <a:rPr lang="zh-CN" altLang="en-US" sz="1600" i="1" dirty="0">
                          <a:latin typeface="Cambria Math" panose="02040503050406030204" pitchFamily="18" charset="0"/>
                        </a:rPr>
                        <m:t>伯式矢量</m:t>
                      </m:r>
                      <m:r>
                        <a:rPr lang="en-US" altLang="zh-CN" sz="1600" b="0" i="1" dirty="0" smtClean="0">
                          <a:latin typeface="Cambria Math" panose="02040503050406030204" pitchFamily="18" charset="0"/>
                        </a:rPr>
                        <m:t>)</m:t>
                      </m:r>
                    </m:oMath>
                  </m:oMathPara>
                </a14:m>
                <a:endParaRPr lang="en-US" altLang="zh-CN" sz="16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l-GR" altLang="zh-CN" sz="1600" i="1" smtClean="0">
                          <a:latin typeface="Cambria Math" panose="02040503050406030204" pitchFamily="18" charset="0"/>
                          <a:ea typeface="Cambria Math" panose="02040503050406030204" pitchFamily="18" charset="0"/>
                        </a:rPr>
                        <m:t>Γ</m:t>
                      </m:r>
                    </m:oMath>
                  </m:oMathPara>
                </a14:m>
                <a:endParaRPr lang="en-US" altLang="zh-CN" sz="16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l-GR" altLang="zh-CN" sz="1600" i="1" smtClean="0">
                              <a:latin typeface="Cambria Math" panose="02040503050406030204" pitchFamily="18" charset="0"/>
                              <a:ea typeface="Cambria Math" panose="02040503050406030204" pitchFamily="18" charset="0"/>
                            </a:rPr>
                          </m:ctrlPr>
                        </m:sSubPr>
                        <m:e>
                          <m:r>
                            <a:rPr lang="en-US" altLang="zh-CN" sz="1600" b="0" i="1" smtClean="0">
                              <a:latin typeface="Cambria Math" panose="02040503050406030204" pitchFamily="18" charset="0"/>
                              <a:ea typeface="Cambria Math" panose="02040503050406030204" pitchFamily="18" charset="0"/>
                            </a:rPr>
                            <m:t>𝐷</m:t>
                          </m:r>
                        </m:e>
                        <m:sub>
                          <m:r>
                            <a:rPr lang="en-US" altLang="zh-CN" sz="1600" b="0" i="1" smtClean="0">
                              <a:latin typeface="Cambria Math" panose="02040503050406030204" pitchFamily="18" charset="0"/>
                              <a:ea typeface="Cambria Math" panose="02040503050406030204" pitchFamily="18" charset="0"/>
                            </a:rPr>
                            <m:t>𝐿</m:t>
                          </m:r>
                        </m:sub>
                      </m:sSub>
                    </m:oMath>
                  </m:oMathPara>
                </a14:m>
                <a:endParaRPr lang="en-US" altLang="zh-CN" sz="16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ea typeface="Cambria Math" panose="02040503050406030204" pitchFamily="18" charset="0"/>
                        </a:rPr>
                        <m:t>𝐺</m:t>
                      </m:r>
                    </m:oMath>
                  </m:oMathPara>
                </a14:m>
                <a:endParaRPr lang="en-US" altLang="zh-CN" sz="1600" dirty="0">
                  <a:ea typeface="Cambria Math" panose="02040503050406030204" pitchFamily="18" charset="0"/>
                </a:endParaRPr>
              </a:p>
              <a:p>
                <a:endParaRPr lang="en-US" altLang="zh-CN" sz="1600" dirty="0"/>
              </a:p>
            </p:txBody>
          </p:sp>
        </mc:Choice>
        <mc:Fallback xmlns="">
          <p:sp>
            <p:nvSpPr>
              <p:cNvPr id="30" name="文本框 29">
                <a:extLst>
                  <a:ext uri="{FF2B5EF4-FFF2-40B4-BE49-F238E27FC236}">
                    <a16:creationId xmlns:a16="http://schemas.microsoft.com/office/drawing/2014/main" id="{1C698C00-CC79-4EBC-A13C-93E416A38558}"/>
                  </a:ext>
                </a:extLst>
              </p:cNvPr>
              <p:cNvSpPr txBox="1">
                <a:spLocks noRot="1" noChangeAspect="1" noMove="1" noResize="1" noEditPoints="1" noAdjustHandles="1" noChangeArrowheads="1" noChangeShapeType="1" noTextEdit="1"/>
              </p:cNvSpPr>
              <p:nvPr/>
            </p:nvSpPr>
            <p:spPr>
              <a:xfrm>
                <a:off x="7837708" y="3034882"/>
                <a:ext cx="1342293" cy="1323439"/>
              </a:xfrm>
              <a:prstGeom prst="rect">
                <a:avLst/>
              </a:prstGeom>
              <a:blipFill>
                <a:blip r:embed="rId5"/>
                <a:stretch>
                  <a:fillRect/>
                </a:stretch>
              </a:blipFill>
            </p:spPr>
            <p:txBody>
              <a:bodyPr/>
              <a:lstStyle/>
              <a:p>
                <a:r>
                  <a:rPr lang="zh-CN" altLang="en-US">
                    <a:noFill/>
                  </a:rPr>
                  <a:t> </a:t>
                </a:r>
              </a:p>
            </p:txBody>
          </p:sp>
        </mc:Fallback>
      </mc:AlternateContent>
      <p:cxnSp>
        <p:nvCxnSpPr>
          <p:cNvPr id="32" name="直接箭头连接符 31">
            <a:extLst>
              <a:ext uri="{FF2B5EF4-FFF2-40B4-BE49-F238E27FC236}">
                <a16:creationId xmlns:a16="http://schemas.microsoft.com/office/drawing/2014/main" xmlns="" id="{49BFC193-DAAD-4B44-BE0C-31563880570B}"/>
              </a:ext>
            </a:extLst>
          </p:cNvPr>
          <p:cNvCxnSpPr>
            <a:cxnSpLocks/>
          </p:cNvCxnSpPr>
          <p:nvPr/>
        </p:nvCxnSpPr>
        <p:spPr>
          <a:xfrm>
            <a:off x="7609145" y="3191853"/>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xmlns="" id="{2CCED437-E98D-4744-8AD4-989D2ED285AC}"/>
              </a:ext>
            </a:extLst>
          </p:cNvPr>
          <p:cNvCxnSpPr>
            <a:cxnSpLocks/>
          </p:cNvCxnSpPr>
          <p:nvPr/>
        </p:nvCxnSpPr>
        <p:spPr>
          <a:xfrm>
            <a:off x="7609145" y="3407877"/>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xmlns="" id="{10C4DD74-52B8-43F6-AEF6-B054F1B37CF3}"/>
              </a:ext>
            </a:extLst>
          </p:cNvPr>
          <p:cNvCxnSpPr>
            <a:cxnSpLocks/>
          </p:cNvCxnSpPr>
          <p:nvPr/>
        </p:nvCxnSpPr>
        <p:spPr>
          <a:xfrm>
            <a:off x="7609145" y="3634130"/>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xmlns="" id="{3C134869-6D92-4D15-9416-D03C443B4539}"/>
              </a:ext>
            </a:extLst>
          </p:cNvPr>
          <p:cNvCxnSpPr>
            <a:cxnSpLocks/>
          </p:cNvCxnSpPr>
          <p:nvPr/>
        </p:nvCxnSpPr>
        <p:spPr>
          <a:xfrm>
            <a:off x="7609145" y="3839925"/>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箭头: 右 46">
            <a:extLst>
              <a:ext uri="{FF2B5EF4-FFF2-40B4-BE49-F238E27FC236}">
                <a16:creationId xmlns:a16="http://schemas.microsoft.com/office/drawing/2014/main" xmlns="" id="{E03DA343-8E69-4E3E-8A5E-33755FDDF9A8}"/>
              </a:ext>
            </a:extLst>
          </p:cNvPr>
          <p:cNvSpPr/>
          <p:nvPr/>
        </p:nvSpPr>
        <p:spPr>
          <a:xfrm>
            <a:off x="6206261" y="3774017"/>
            <a:ext cx="451546" cy="327597"/>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48" name="箭头: 右 47">
            <a:extLst>
              <a:ext uri="{FF2B5EF4-FFF2-40B4-BE49-F238E27FC236}">
                <a16:creationId xmlns:a16="http://schemas.microsoft.com/office/drawing/2014/main" xmlns="" id="{D3EE8114-A19C-4A43-914C-DA3B538CD469}"/>
              </a:ext>
            </a:extLst>
          </p:cNvPr>
          <p:cNvSpPr/>
          <p:nvPr/>
        </p:nvSpPr>
        <p:spPr>
          <a:xfrm rot="5400000">
            <a:off x="7505537" y="2050815"/>
            <a:ext cx="451546" cy="327597"/>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xmlns="" id="{073877D3-8246-4533-A868-E1FC9A0234E3}"/>
              </a:ext>
            </a:extLst>
          </p:cNvPr>
          <p:cNvSpPr txBox="1"/>
          <p:nvPr/>
        </p:nvSpPr>
        <p:spPr>
          <a:xfrm>
            <a:off x="6003052" y="3987729"/>
            <a:ext cx="389102" cy="646331"/>
          </a:xfrm>
          <a:prstGeom prst="rect">
            <a:avLst/>
          </a:prstGeom>
          <a:noFill/>
        </p:spPr>
        <p:txBody>
          <a:bodyPr wrap="square" rtlCol="0">
            <a:spAutoFit/>
          </a:bodyPr>
          <a:lstStyle/>
          <a:p>
            <a:r>
              <a:rPr lang="zh-CN" altLang="en-US" dirty="0"/>
              <a:t>思路</a:t>
            </a:r>
          </a:p>
        </p:txBody>
      </p:sp>
      <p:sp>
        <p:nvSpPr>
          <p:cNvPr id="52" name="文本框 51">
            <a:extLst>
              <a:ext uri="{FF2B5EF4-FFF2-40B4-BE49-F238E27FC236}">
                <a16:creationId xmlns:a16="http://schemas.microsoft.com/office/drawing/2014/main" xmlns="" id="{E370969F-5F7A-4F19-8A2A-65B3240A0131}"/>
              </a:ext>
            </a:extLst>
          </p:cNvPr>
          <p:cNvSpPr txBox="1"/>
          <p:nvPr/>
        </p:nvSpPr>
        <p:spPr>
          <a:xfrm>
            <a:off x="7188934" y="2043828"/>
            <a:ext cx="1195536" cy="369332"/>
          </a:xfrm>
          <a:prstGeom prst="rect">
            <a:avLst/>
          </a:prstGeom>
          <a:noFill/>
        </p:spPr>
        <p:txBody>
          <a:bodyPr wrap="square" rtlCol="0">
            <a:spAutoFit/>
          </a:bodyPr>
          <a:lstStyle/>
          <a:p>
            <a:r>
              <a:rPr lang="zh-CN" altLang="en-US" dirty="0"/>
              <a:t>计算方法</a:t>
            </a:r>
          </a:p>
        </p:txBody>
      </p:sp>
      <p:sp>
        <p:nvSpPr>
          <p:cNvPr id="54" name="文本框 53">
            <a:extLst>
              <a:ext uri="{FF2B5EF4-FFF2-40B4-BE49-F238E27FC236}">
                <a16:creationId xmlns:a16="http://schemas.microsoft.com/office/drawing/2014/main" xmlns="" id="{A88BC0F9-F828-436C-8ABA-123FD021119A}"/>
              </a:ext>
            </a:extLst>
          </p:cNvPr>
          <p:cNvSpPr txBox="1"/>
          <p:nvPr/>
        </p:nvSpPr>
        <p:spPr>
          <a:xfrm>
            <a:off x="6416982" y="4246021"/>
            <a:ext cx="2693015" cy="230832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600" b="1" dirty="0"/>
              <a:t>解决方案</a:t>
            </a:r>
            <a:r>
              <a:rPr lang="en-US" altLang="zh-CN" sz="1600" b="1" dirty="0"/>
              <a:t>: </a:t>
            </a:r>
            <a:r>
              <a:rPr lang="en-US" altLang="zh-CN" sz="1600" dirty="0"/>
              <a:t>49</a:t>
            </a:r>
            <a:r>
              <a:rPr lang="zh-CN" altLang="en-US" sz="1600" dirty="0"/>
              <a:t>篇文献从计算的角度研究镍基单晶高温合金的占位、位错扩散等，而这些都是影响蠕变的重要因素，而韩国文章提供了微观因素的计算方法，</a:t>
            </a:r>
            <a:r>
              <a:rPr lang="zh-CN" altLang="en-US" sz="1600" b="1" dirty="0"/>
              <a:t>可以通过宏观数据计算晶格常数等微观描述因子</a:t>
            </a:r>
            <a:r>
              <a:rPr lang="zh-CN" altLang="en-US" sz="1600" dirty="0"/>
              <a:t>，解决了缺少微观描述因子的问题。</a:t>
            </a:r>
          </a:p>
        </p:txBody>
      </p:sp>
      <p:sp>
        <p:nvSpPr>
          <p:cNvPr id="33" name="矩形 15">
            <a:extLst>
              <a:ext uri="{FF2B5EF4-FFF2-40B4-BE49-F238E27FC236}">
                <a16:creationId xmlns:a16="http://schemas.microsoft.com/office/drawing/2014/main" xmlns="" id="{4FFA9528-E94F-47B9-8DD2-04DA47AB5669}"/>
              </a:ext>
            </a:extLst>
          </p:cNvPr>
          <p:cNvSpPr/>
          <p:nvPr/>
        </p:nvSpPr>
        <p:spPr>
          <a:xfrm>
            <a:off x="128789" y="926037"/>
            <a:ext cx="9037065" cy="1078988"/>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xmlns="" id="{6D57D265-F45A-4057-87EA-4B03887C4E26}"/>
              </a:ext>
            </a:extLst>
          </p:cNvPr>
          <p:cNvSpPr txBox="1"/>
          <p:nvPr/>
        </p:nvSpPr>
        <p:spPr>
          <a:xfrm>
            <a:off x="104748" y="1073731"/>
            <a:ext cx="8930757" cy="646986"/>
          </a:xfrm>
          <a:prstGeom prst="roundRect">
            <a:avLst/>
          </a:prstGeom>
          <a:noFill/>
        </p:spPr>
        <p:txBody>
          <a:bodyPr wrap="square" rtlCol="0">
            <a:spAutoFit/>
          </a:bodyPr>
          <a:lstStyle/>
          <a:p>
            <a:r>
              <a:rPr lang="zh-CN" altLang="en-US" sz="1600" dirty="0"/>
              <a:t>现有的样本中描述蠕变的主要是宏观方面的</a:t>
            </a:r>
            <a:r>
              <a:rPr lang="zh-CN" altLang="en-US" sz="1600" b="1" kern="100" dirty="0">
                <a:solidFill>
                  <a:srgbClr val="FF0000"/>
                </a:solidFill>
                <a:latin typeface="Times New Roman" panose="02020603050405020304" pitchFamily="18" charset="0"/>
                <a:cs typeface="Times New Roman" panose="02020603050405020304" pitchFamily="18" charset="0"/>
              </a:rPr>
              <a:t>成分、热处理和外部条件。影响蠕变的还有很多微、介观因素</a:t>
            </a:r>
            <a:r>
              <a:rPr lang="en-US" altLang="zh-CN" sz="1600" b="1" kern="100" dirty="0">
                <a:solidFill>
                  <a:srgbClr val="FF0000"/>
                </a:solidFill>
                <a:latin typeface="Times New Roman" panose="02020603050405020304" pitchFamily="18" charset="0"/>
                <a:cs typeface="Times New Roman" panose="02020603050405020304" pitchFamily="18" charset="0"/>
              </a:rPr>
              <a:t>(</a:t>
            </a:r>
            <a:r>
              <a:rPr lang="zh-CN" altLang="en-US" sz="1600" b="1" kern="100" dirty="0">
                <a:solidFill>
                  <a:srgbClr val="FF0000"/>
                </a:solidFill>
                <a:latin typeface="Times New Roman" panose="02020603050405020304" pitchFamily="18" charset="0"/>
                <a:cs typeface="Times New Roman" panose="02020603050405020304" pitchFamily="18" charset="0"/>
              </a:rPr>
              <a:t>如扩散、晶格常数和层错能等</a:t>
            </a:r>
            <a:r>
              <a:rPr lang="en-US" altLang="zh-CN" sz="1600" b="1" kern="100" dirty="0">
                <a:solidFill>
                  <a:srgbClr val="FF0000"/>
                </a:solidFill>
                <a:latin typeface="Times New Roman" panose="02020603050405020304" pitchFamily="18" charset="0"/>
                <a:cs typeface="Times New Roman" panose="02020603050405020304" pitchFamily="18" charset="0"/>
              </a:rPr>
              <a:t>)</a:t>
            </a:r>
            <a:r>
              <a:rPr lang="zh-CN" altLang="en-US" sz="1600" b="1" kern="100" dirty="0">
                <a:solidFill>
                  <a:srgbClr val="FF0000"/>
                </a:solidFill>
                <a:latin typeface="Times New Roman" panose="02020603050405020304" pitchFamily="18" charset="0"/>
                <a:cs typeface="Times New Roman" panose="02020603050405020304" pitchFamily="18" charset="0"/>
              </a:rPr>
              <a:t>。对这些因素的定性定量刻画是关键。</a:t>
            </a:r>
            <a:endParaRPr lang="en-US" altLang="zh-CN" sz="1600" dirty="0"/>
          </a:p>
        </p:txBody>
      </p:sp>
    </p:spTree>
    <p:extLst>
      <p:ext uri="{BB962C8B-B14F-4D97-AF65-F5344CB8AC3E}">
        <p14:creationId xmlns:p14="http://schemas.microsoft.com/office/powerpoint/2010/main" val="114729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箭头: 右 81">
            <a:extLst>
              <a:ext uri="{FF2B5EF4-FFF2-40B4-BE49-F238E27FC236}">
                <a16:creationId xmlns:a16="http://schemas.microsoft.com/office/drawing/2014/main" xmlns="" id="{ACC23A17-2525-4C6E-9D20-FDAB5E699EBB}"/>
              </a:ext>
            </a:extLst>
          </p:cNvPr>
          <p:cNvSpPr/>
          <p:nvPr/>
        </p:nvSpPr>
        <p:spPr>
          <a:xfrm rot="16200000">
            <a:off x="6640682" y="4167734"/>
            <a:ext cx="515098"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lvl="0" algn="ctr"/>
            <a:endParaRPr lang="zh-CN" altLang="en-US" sz="1200" dirty="0">
              <a:solidFill>
                <a:prstClr val="black"/>
              </a:solidFill>
            </a:endParaRPr>
          </a:p>
        </p:txBody>
      </p:sp>
      <p:sp>
        <p:nvSpPr>
          <p:cNvPr id="16" name="矩形 15">
            <a:extLst>
              <a:ext uri="{FF2B5EF4-FFF2-40B4-BE49-F238E27FC236}">
                <a16:creationId xmlns:a16="http://schemas.microsoft.com/office/drawing/2014/main" xmlns="" id="{3444F26D-CF9B-42DC-B011-5DA8E7BF2068}"/>
              </a:ext>
            </a:extLst>
          </p:cNvPr>
          <p:cNvSpPr/>
          <p:nvPr/>
        </p:nvSpPr>
        <p:spPr>
          <a:xfrm>
            <a:off x="6548777" y="4200083"/>
            <a:ext cx="609461" cy="276999"/>
          </a:xfrm>
          <a:prstGeom prst="rect">
            <a:avLst/>
          </a:prstGeom>
        </p:spPr>
        <p:txBody>
          <a:bodyPr wrap="square">
            <a:spAutoFit/>
          </a:bodyPr>
          <a:lstStyle/>
          <a:p>
            <a:pPr lvl="0" algn="ctr"/>
            <a:r>
              <a:rPr lang="en-US" altLang="zh-CN" sz="1200" dirty="0">
                <a:solidFill>
                  <a:prstClr val="black"/>
                </a:solidFill>
              </a:rPr>
              <a:t>3.</a:t>
            </a:r>
            <a:r>
              <a:rPr lang="zh-CN" altLang="en-US" sz="1200" dirty="0">
                <a:solidFill>
                  <a:prstClr val="black"/>
                </a:solidFill>
              </a:rPr>
              <a:t>集成</a:t>
            </a:r>
          </a:p>
        </p:txBody>
      </p:sp>
      <p:sp>
        <p:nvSpPr>
          <p:cNvPr id="65" name="矩形 64">
            <a:extLst>
              <a:ext uri="{FF2B5EF4-FFF2-40B4-BE49-F238E27FC236}">
                <a16:creationId xmlns:a16="http://schemas.microsoft.com/office/drawing/2014/main" xmlns="" id="{4A6F5013-37A4-4CF8-BD6B-B8FC48A2143A}"/>
              </a:ext>
            </a:extLst>
          </p:cNvPr>
          <p:cNvSpPr/>
          <p:nvPr/>
        </p:nvSpPr>
        <p:spPr>
          <a:xfrm>
            <a:off x="5167469" y="4941666"/>
            <a:ext cx="338815" cy="186396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公式计算数据</a:t>
            </a:r>
          </a:p>
        </p:txBody>
      </p:sp>
      <p:sp>
        <p:nvSpPr>
          <p:cNvPr id="63" name="矩形 62">
            <a:extLst>
              <a:ext uri="{FF2B5EF4-FFF2-40B4-BE49-F238E27FC236}">
                <a16:creationId xmlns:a16="http://schemas.microsoft.com/office/drawing/2014/main" xmlns="" id="{012C5CC0-0D1E-4A22-89E4-E68BCDA7F3F4}"/>
              </a:ext>
            </a:extLst>
          </p:cNvPr>
          <p:cNvSpPr/>
          <p:nvPr/>
        </p:nvSpPr>
        <p:spPr>
          <a:xfrm>
            <a:off x="416760" y="4944878"/>
            <a:ext cx="338815" cy="186396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热力学方法计算数据</a:t>
            </a:r>
          </a:p>
        </p:txBody>
      </p:sp>
      <p:sp>
        <p:nvSpPr>
          <p:cNvPr id="11" name="矩形 10">
            <a:extLst>
              <a:ext uri="{FF2B5EF4-FFF2-40B4-BE49-F238E27FC236}">
                <a16:creationId xmlns:a16="http://schemas.microsoft.com/office/drawing/2014/main" xmlns="" id="{FBE734CC-068A-49D0-8915-96F4ED623830}"/>
              </a:ext>
            </a:extLst>
          </p:cNvPr>
          <p:cNvSpPr/>
          <p:nvPr/>
        </p:nvSpPr>
        <p:spPr>
          <a:xfrm>
            <a:off x="478823" y="2512641"/>
            <a:ext cx="276752" cy="150278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文献和专利数据</a:t>
            </a:r>
          </a:p>
        </p:txBody>
      </p:sp>
      <p:sp>
        <p:nvSpPr>
          <p:cNvPr id="67" name="矩形 66">
            <a:extLst>
              <a:ext uri="{FF2B5EF4-FFF2-40B4-BE49-F238E27FC236}">
                <a16:creationId xmlns:a16="http://schemas.microsoft.com/office/drawing/2014/main" xmlns="" id="{E9DB77D7-8FB4-476F-829F-5A537CD5F738}"/>
              </a:ext>
            </a:extLst>
          </p:cNvPr>
          <p:cNvSpPr/>
          <p:nvPr/>
        </p:nvSpPr>
        <p:spPr>
          <a:xfrm>
            <a:off x="5030822" y="2521987"/>
            <a:ext cx="338815" cy="162814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整合数据</a:t>
            </a:r>
            <a:endParaRPr lang="en-US" altLang="zh-CN" sz="1400" dirty="0">
              <a:solidFill>
                <a:srgbClr val="FF0000"/>
              </a:solidFill>
            </a:endParaRPr>
          </a:p>
        </p:txBody>
      </p:sp>
      <p:sp>
        <p:nvSpPr>
          <p:cNvPr id="2" name="标题 1">
            <a:extLst>
              <a:ext uri="{FF2B5EF4-FFF2-40B4-BE49-F238E27FC236}">
                <a16:creationId xmlns:a16="http://schemas.microsoft.com/office/drawing/2014/main" xmlns="" id="{2FB30B24-9FA1-41B3-AD09-272DA21932EF}"/>
              </a:ext>
            </a:extLst>
          </p:cNvPr>
          <p:cNvSpPr>
            <a:spLocks noGrp="1"/>
          </p:cNvSpPr>
          <p:nvPr>
            <p:ph type="title"/>
          </p:nvPr>
        </p:nvSpPr>
        <p:spPr>
          <a:xfrm>
            <a:off x="755576" y="0"/>
            <a:ext cx="8229600" cy="796950"/>
          </a:xfrm>
        </p:spPr>
        <p:txBody>
          <a:bodyPr>
            <a:normAutofit fontScale="90000"/>
          </a:bodyPr>
          <a:lstStyle/>
          <a:p>
            <a:r>
              <a:rPr lang="zh-CN" altLang="en-US" sz="2400" dirty="0">
                <a:solidFill>
                  <a:srgbClr val="FF0000"/>
                </a:solidFill>
              </a:rPr>
              <a:t>基于聚类的最优回归集成学习方法预测蠕变寿命</a:t>
            </a:r>
            <a:br>
              <a:rPr lang="zh-CN" altLang="en-US" sz="2400" dirty="0">
                <a:solidFill>
                  <a:srgbClr val="FF0000"/>
                </a:solidFill>
              </a:rPr>
            </a:br>
            <a:r>
              <a:rPr lang="zh-CN" altLang="en-US" sz="2400" dirty="0">
                <a:solidFill>
                  <a:srgbClr val="FF0000"/>
                </a:solidFill>
              </a:rPr>
              <a:t>					</a:t>
            </a:r>
            <a:r>
              <a:rPr lang="en-US" altLang="zh-CN" sz="2400" dirty="0">
                <a:solidFill>
                  <a:srgbClr val="FF0000"/>
                </a:solidFill>
              </a:rPr>
              <a:t>—</a:t>
            </a:r>
            <a:r>
              <a:rPr lang="zh-CN" altLang="en-US" sz="2400" dirty="0">
                <a:solidFill>
                  <a:srgbClr val="FF0000"/>
                </a:solidFill>
              </a:rPr>
              <a:t>新属性构造</a:t>
            </a:r>
            <a:r>
              <a:rPr lang="en-US" altLang="zh-CN" sz="2400" dirty="0">
                <a:solidFill>
                  <a:srgbClr val="FF0000"/>
                </a:solidFill>
              </a:rPr>
              <a:t>2</a:t>
            </a:r>
            <a:endParaRPr lang="zh-CN" altLang="en-US" sz="2400" dirty="0">
              <a:solidFill>
                <a:srgbClr val="FF0000"/>
              </a:solidFill>
            </a:endParaRPr>
          </a:p>
        </p:txBody>
      </p:sp>
      <p:sp>
        <p:nvSpPr>
          <p:cNvPr id="5" name="流程图: 磁盘 4">
            <a:extLst>
              <a:ext uri="{FF2B5EF4-FFF2-40B4-BE49-F238E27FC236}">
                <a16:creationId xmlns:a16="http://schemas.microsoft.com/office/drawing/2014/main" xmlns="" id="{41FEC286-58AA-4AEA-9D8A-0BBD3EC5BC11}"/>
              </a:ext>
            </a:extLst>
          </p:cNvPr>
          <p:cNvSpPr/>
          <p:nvPr/>
        </p:nvSpPr>
        <p:spPr>
          <a:xfrm>
            <a:off x="35496" y="978890"/>
            <a:ext cx="1138947" cy="100236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宏观</a:t>
            </a:r>
            <a:endParaRPr lang="en-US" altLang="zh-CN" dirty="0"/>
          </a:p>
          <a:p>
            <a:pPr algn="ctr"/>
            <a:r>
              <a:rPr lang="zh-CN" altLang="en-US" dirty="0"/>
              <a:t>数据</a:t>
            </a:r>
          </a:p>
        </p:txBody>
      </p:sp>
      <mc:AlternateContent xmlns:mc="http://schemas.openxmlformats.org/markup-compatibility/2006">
        <mc:Choice xmlns:a14="http://schemas.microsoft.com/office/drawing/2010/main" Requires="a14">
          <p:sp>
            <p:nvSpPr>
              <p:cNvPr id="6" name="流程图: 磁盘 5">
                <a:extLst>
                  <a:ext uri="{FF2B5EF4-FFF2-40B4-BE49-F238E27FC236}">
                    <a16:creationId xmlns:a16="http://schemas.microsoft.com/office/drawing/2014/main" xmlns="" id="{C55642D7-D698-471C-8E14-A904AD502AB0}"/>
                  </a:ext>
                </a:extLst>
              </p:cNvPr>
              <p:cNvSpPr/>
              <p:nvPr/>
            </p:nvSpPr>
            <p:spPr>
              <a:xfrm>
                <a:off x="7082897" y="894430"/>
                <a:ext cx="1902279" cy="1217024"/>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600" dirty="0"/>
                  <a:t>扩散系数</a:t>
                </a:r>
                <a14:m>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𝐷</m:t>
                        </m:r>
                      </m:e>
                      <m:sub>
                        <m:r>
                          <a:rPr lang="en-US" altLang="zh-CN" sz="1600" b="0" i="1" smtClean="0">
                            <a:latin typeface="Cambria Math" panose="02040503050406030204" pitchFamily="18" charset="0"/>
                          </a:rPr>
                          <m:t>𝐿</m:t>
                        </m:r>
                      </m:sub>
                    </m:sSub>
                  </m:oMath>
                </a14:m>
                <a:r>
                  <a:rPr lang="en-US" altLang="zh-CN" sz="1600" dirty="0"/>
                  <a:t>,</a:t>
                </a:r>
                <a:r>
                  <a:rPr lang="zh-CN" altLang="en-US" sz="1600" dirty="0"/>
                  <a:t> </a:t>
                </a:r>
                <a:endParaRPr lang="en-US" altLang="zh-CN" sz="1600" dirty="0"/>
              </a:p>
              <a:p>
                <a:pPr algn="ctr"/>
                <a:r>
                  <a:rPr lang="zh-CN" altLang="en-US" sz="1600" dirty="0"/>
                  <a:t>层错能</a:t>
                </a:r>
                <a14:m>
                  <m:oMath xmlns:m="http://schemas.openxmlformats.org/officeDocument/2006/math">
                    <m:r>
                      <m:rPr>
                        <m:sty m:val="p"/>
                      </m:rPr>
                      <a:rPr lang="el-GR" altLang="zh-CN" sz="1600" i="1" smtClean="0">
                        <a:latin typeface="Cambria Math" panose="02040503050406030204" pitchFamily="18" charset="0"/>
                      </a:rPr>
                      <m:t>Γ</m:t>
                    </m:r>
                  </m:oMath>
                </a14:m>
                <a:r>
                  <a:rPr lang="en-US" altLang="zh-CN" sz="1600" dirty="0"/>
                  <a:t>,</a:t>
                </a:r>
              </a:p>
              <a:p>
                <a:pPr algn="ctr"/>
                <a:r>
                  <a:rPr lang="zh-CN" altLang="en-US" sz="1600" dirty="0"/>
                  <a:t>晶格常数</a:t>
                </a:r>
                <a14:m>
                  <m:oMath xmlns:m="http://schemas.openxmlformats.org/officeDocument/2006/math">
                    <m:r>
                      <a:rPr lang="en-US" altLang="zh-CN" sz="1600" b="0" i="1" smtClean="0">
                        <a:latin typeface="Cambria Math" panose="02040503050406030204" pitchFamily="18" charset="0"/>
                      </a:rPr>
                      <m:t>𝐿</m:t>
                    </m:r>
                  </m:oMath>
                </a14:m>
                <a:r>
                  <a:rPr lang="en-US" altLang="zh-CN" sz="1600" dirty="0"/>
                  <a:t>,</a:t>
                </a:r>
              </a:p>
              <a:p>
                <a:pPr algn="ctr"/>
                <a:r>
                  <a:rPr lang="zh-CN" altLang="en-US" sz="1600" dirty="0"/>
                  <a:t>剪切模量</a:t>
                </a:r>
                <a14:m>
                  <m:oMath xmlns:m="http://schemas.openxmlformats.org/officeDocument/2006/math">
                    <m:r>
                      <a:rPr lang="en-US" altLang="zh-CN" sz="1600" b="0" i="1" smtClean="0">
                        <a:latin typeface="Cambria Math" panose="02040503050406030204" pitchFamily="18" charset="0"/>
                      </a:rPr>
                      <m:t>𝐺</m:t>
                    </m:r>
                  </m:oMath>
                </a14:m>
                <a:endParaRPr lang="zh-CN" altLang="en-US" sz="1600" dirty="0"/>
              </a:p>
            </p:txBody>
          </p:sp>
        </mc:Choice>
        <mc:Fallback>
          <p:sp>
            <p:nvSpPr>
              <p:cNvPr id="6" name="流程图: 磁盘 5">
                <a:extLst>
                  <a:ext uri="{FF2B5EF4-FFF2-40B4-BE49-F238E27FC236}">
                    <a16:creationId xmlns:a16="http://schemas.microsoft.com/office/drawing/2014/main" xmlns:a14="http://schemas.microsoft.com/office/drawing/2010/main" xmlns="" id="{C55642D7-D698-471C-8E14-A904AD502AB0}"/>
                  </a:ext>
                </a:extLst>
              </p:cNvPr>
              <p:cNvSpPr>
                <a:spLocks noRot="1" noChangeAspect="1" noMove="1" noResize="1" noEditPoints="1" noAdjustHandles="1" noChangeArrowheads="1" noChangeShapeType="1" noTextEdit="1"/>
              </p:cNvSpPr>
              <p:nvPr/>
            </p:nvSpPr>
            <p:spPr>
              <a:xfrm>
                <a:off x="7082897" y="894430"/>
                <a:ext cx="1902279" cy="1217024"/>
              </a:xfrm>
              <a:prstGeom prst="flowChartMagneticDisk">
                <a:avLst/>
              </a:prstGeom>
              <a:blipFill rotWithShape="0">
                <a:blip r:embed="rId3"/>
                <a:stretch>
                  <a:fillRect/>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xmlns="" id="{841D3567-3232-446C-B457-27A6CA125278}"/>
              </a:ext>
            </a:extLst>
          </p:cNvPr>
          <p:cNvSpPr/>
          <p:nvPr/>
        </p:nvSpPr>
        <p:spPr>
          <a:xfrm>
            <a:off x="5595681" y="1026938"/>
            <a:ext cx="831968" cy="95200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600" dirty="0"/>
              <a:t>解析式</a:t>
            </a:r>
          </a:p>
        </p:txBody>
      </p:sp>
      <p:sp>
        <p:nvSpPr>
          <p:cNvPr id="12" name="矩形 11">
            <a:extLst>
              <a:ext uri="{FF2B5EF4-FFF2-40B4-BE49-F238E27FC236}">
                <a16:creationId xmlns:a16="http://schemas.microsoft.com/office/drawing/2014/main" xmlns="" id="{348F0673-9524-4FF1-91B0-B2DAB71B4B21}"/>
              </a:ext>
            </a:extLst>
          </p:cNvPr>
          <p:cNvSpPr/>
          <p:nvPr/>
        </p:nvSpPr>
        <p:spPr>
          <a:xfrm>
            <a:off x="1841128" y="1007259"/>
            <a:ext cx="938472" cy="94395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err="1">
                <a:latin typeface="Times New Roman" panose="02020603050405020304" pitchFamily="18" charset="0"/>
                <a:cs typeface="Times New Roman" panose="02020603050405020304" pitchFamily="18" charset="0"/>
              </a:rPr>
              <a:t>Thermo</a:t>
            </a:r>
            <a:endParaRPr lang="en-US" altLang="zh-CN" dirty="0">
              <a:latin typeface="Times New Roman" panose="02020603050405020304" pitchFamily="18" charset="0"/>
              <a:cs typeface="Times New Roman" panose="02020603050405020304" pitchFamily="18" charset="0"/>
            </a:endParaRPr>
          </a:p>
          <a:p>
            <a:pPr algn="ctr"/>
            <a:r>
              <a:rPr lang="en-US" altLang="zh-CN" dirty="0" err="1">
                <a:latin typeface="Times New Roman" panose="02020603050405020304" pitchFamily="18" charset="0"/>
                <a:cs typeface="Times New Roman" panose="02020603050405020304" pitchFamily="18" charset="0"/>
              </a:rPr>
              <a:t>Calc</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3" name="流程图: 磁盘 12">
                <a:extLst>
                  <a:ext uri="{FF2B5EF4-FFF2-40B4-BE49-F238E27FC236}">
                    <a16:creationId xmlns:a16="http://schemas.microsoft.com/office/drawing/2014/main" xmlns="" id="{B7E39190-C2AF-438F-8F72-FFAEA7E18DDB}"/>
                  </a:ext>
                </a:extLst>
              </p:cNvPr>
              <p:cNvSpPr/>
              <p:nvPr/>
            </p:nvSpPr>
            <p:spPr>
              <a:xfrm>
                <a:off x="3284572" y="845231"/>
                <a:ext cx="1680363" cy="12876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600" dirty="0"/>
                  <a:t>相体积分数</a:t>
                </a:r>
                <a14:m>
                  <m:oMath xmlns:m="http://schemas.openxmlformats.org/officeDocument/2006/math">
                    <m:sSup>
                      <m:sSupPr>
                        <m:ctrlPr>
                          <a:rPr lang="en-US" altLang="zh-CN" sz="1600" i="1" smtClean="0">
                            <a:latin typeface="Cambria Math" panose="02040503050406030204" pitchFamily="18" charset="0"/>
                          </a:rPr>
                        </m:ctrlPr>
                      </m:sSupPr>
                      <m:e>
                        <m:r>
                          <a:rPr lang="en-US" altLang="zh-CN" sz="1600" b="0" i="1" smtClean="0">
                            <a:latin typeface="Cambria Math" panose="02040503050406030204" pitchFamily="18" charset="0"/>
                          </a:rPr>
                          <m:t>𝑋</m:t>
                        </m:r>
                      </m:e>
                      <m:sup>
                        <m:r>
                          <m:rPr>
                            <m:sty m:val="p"/>
                          </m:rPr>
                          <a:rPr lang="en-US" altLang="zh-CN" sz="1600" i="1">
                            <a:latin typeface="Cambria Math" panose="02040503050406030204" pitchFamily="18" charset="0"/>
                          </a:rPr>
                          <m:t>γ</m:t>
                        </m:r>
                        <m:r>
                          <a:rPr lang="en-US" altLang="zh-CN" sz="1600" b="0" i="1" smtClean="0">
                            <a:latin typeface="Cambria Math" panose="02040503050406030204" pitchFamily="18" charset="0"/>
                          </a:rPr>
                          <m:t>′</m:t>
                        </m:r>
                      </m:sup>
                    </m:sSup>
                  </m:oMath>
                </a14:m>
                <a:r>
                  <a:rPr lang="en-US" altLang="zh-CN" sz="1600" dirty="0"/>
                  <a:t>,</a:t>
                </a:r>
              </a:p>
              <a:p>
                <a:pPr algn="ctr"/>
                <a:r>
                  <a:rPr lang="zh-CN" altLang="en-US" sz="1600" dirty="0"/>
                  <a:t>元素分配</a:t>
                </a:r>
                <a14:m>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sub>
                    </m:sSub>
                  </m:oMath>
                </a14:m>
                <a:r>
                  <a:rPr lang="en-US" altLang="zh-CN" sz="1600" dirty="0"/>
                  <a:t>,</a:t>
                </a:r>
              </a:p>
              <a:p>
                <a:pPr algn="ctr"/>
                <a:r>
                  <a:rPr lang="zh-CN" altLang="en-US" sz="1600" dirty="0"/>
                  <a:t>元素占位</a:t>
                </a:r>
                <a14:m>
                  <m:oMath xmlns:m="http://schemas.openxmlformats.org/officeDocument/2006/math">
                    <m:sSubSup>
                      <m:sSubSupPr>
                        <m:ctrlPr>
                          <a:rPr lang="en-US" altLang="zh-CN" sz="1600" i="1" smtClean="0">
                            <a:latin typeface="Cambria Math" panose="02040503050406030204" pitchFamily="18" charset="0"/>
                          </a:rPr>
                        </m:ctrlPr>
                      </m:sSubSupPr>
                      <m:e>
                        <m:r>
                          <a:rPr lang="en-US" altLang="zh-CN" sz="1600" b="0" i="1" smtClean="0">
                            <a:latin typeface="Cambria Math" panose="02040503050406030204" pitchFamily="18" charset="0"/>
                          </a:rPr>
                          <m:t>𝑦</m:t>
                        </m:r>
                      </m:e>
                      <m:sub>
                        <m:r>
                          <a:rPr lang="en-US" altLang="zh-CN" sz="1600" b="0" i="1" smtClean="0">
                            <a:latin typeface="Cambria Math" panose="02040503050406030204" pitchFamily="18" charset="0"/>
                          </a:rPr>
                          <m:t>𝑖</m:t>
                        </m:r>
                      </m:sub>
                      <m:sup>
                        <m:r>
                          <a:rPr lang="en-US" altLang="zh-CN" sz="1600" b="0" i="1" smtClean="0">
                            <a:latin typeface="Cambria Math" panose="02040503050406030204" pitchFamily="18" charset="0"/>
                          </a:rPr>
                          <m:t>𝑁𝑖</m:t>
                        </m:r>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𝑠𝑖𝑡𝑒</m:t>
                        </m:r>
                      </m:sup>
                    </m:sSubSup>
                    <m:r>
                      <a:rPr lang="en-US" altLang="zh-CN" sz="1600" b="0" i="1" smtClean="0">
                        <a:latin typeface="Cambria Math" panose="02040503050406030204" pitchFamily="18" charset="0"/>
                      </a:rPr>
                      <m:t>,</m:t>
                    </m:r>
                    <m:sSubSup>
                      <m:sSubSupPr>
                        <m:ctrlPr>
                          <a:rPr lang="en-US" altLang="zh-CN" sz="1600" i="1">
                            <a:latin typeface="Cambria Math" panose="02040503050406030204" pitchFamily="18" charset="0"/>
                          </a:rPr>
                        </m:ctrlPr>
                      </m:sSubSupPr>
                      <m:e>
                        <m:r>
                          <a:rPr lang="en-US" altLang="zh-CN" sz="1600" i="1">
                            <a:latin typeface="Cambria Math" panose="02040503050406030204" pitchFamily="18" charset="0"/>
                          </a:rPr>
                          <m:t>𝑦</m:t>
                        </m:r>
                      </m:e>
                      <m:sub>
                        <m:r>
                          <a:rPr lang="en-US" altLang="zh-CN" sz="1600" i="1">
                            <a:latin typeface="Cambria Math" panose="02040503050406030204" pitchFamily="18" charset="0"/>
                          </a:rPr>
                          <m:t>𝑖</m:t>
                        </m:r>
                      </m:sub>
                      <m:sup>
                        <m:r>
                          <a:rPr lang="en-US" altLang="zh-CN" sz="1600" b="0" i="1" smtClean="0">
                            <a:latin typeface="Cambria Math" panose="02040503050406030204" pitchFamily="18" charset="0"/>
                          </a:rPr>
                          <m:t>𝐴𝑙</m:t>
                        </m:r>
                        <m:r>
                          <a:rPr lang="en-US" altLang="zh-CN" sz="1600" i="1">
                            <a:latin typeface="Cambria Math" panose="02040503050406030204" pitchFamily="18" charset="0"/>
                          </a:rPr>
                          <m:t> </m:t>
                        </m:r>
                        <m:r>
                          <a:rPr lang="en-US" altLang="zh-CN" sz="1600" i="1">
                            <a:latin typeface="Cambria Math" panose="02040503050406030204" pitchFamily="18" charset="0"/>
                          </a:rPr>
                          <m:t>𝑠𝑖𝑡𝑒</m:t>
                        </m:r>
                      </m:sup>
                    </m:sSubSup>
                  </m:oMath>
                </a14:m>
                <a:endParaRPr lang="zh-CN" altLang="en-US" sz="1600" dirty="0"/>
              </a:p>
            </p:txBody>
          </p:sp>
        </mc:Choice>
        <mc:Fallback>
          <p:sp>
            <p:nvSpPr>
              <p:cNvPr id="13" name="流程图: 磁盘 12">
                <a:extLst>
                  <a:ext uri="{FF2B5EF4-FFF2-40B4-BE49-F238E27FC236}">
                    <a16:creationId xmlns:a16="http://schemas.microsoft.com/office/drawing/2014/main" xmlns:a14="http://schemas.microsoft.com/office/drawing/2010/main" xmlns="" id="{B7E39190-C2AF-438F-8F72-FFAEA7E18DDB}"/>
                  </a:ext>
                </a:extLst>
              </p:cNvPr>
              <p:cNvSpPr>
                <a:spLocks noRot="1" noChangeAspect="1" noMove="1" noResize="1" noEditPoints="1" noAdjustHandles="1" noChangeArrowheads="1" noChangeShapeType="1" noTextEdit="1"/>
              </p:cNvSpPr>
              <p:nvPr/>
            </p:nvSpPr>
            <p:spPr>
              <a:xfrm>
                <a:off x="3284572" y="845231"/>
                <a:ext cx="1680363" cy="1287625"/>
              </a:xfrm>
              <a:prstGeom prst="flowChartMagneticDisk">
                <a:avLst/>
              </a:prstGeom>
              <a:blipFill rotWithShape="0">
                <a:blip r:embed="rId4"/>
                <a:stretch>
                  <a:fillRect/>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xmlns="" id="{A6E6F0FF-C5B6-4B9F-A3B3-5BAE4C5BADCD}"/>
              </a:ext>
            </a:extLst>
          </p:cNvPr>
          <p:cNvCxnSpPr>
            <a:cxnSpLocks/>
            <a:stCxn id="5" idx="4"/>
            <a:endCxn id="12" idx="1"/>
          </p:cNvCxnSpPr>
          <p:nvPr/>
        </p:nvCxnSpPr>
        <p:spPr>
          <a:xfrm flipV="1">
            <a:off x="1174443" y="1479236"/>
            <a:ext cx="666685" cy="83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2" name="直接箭头连接符 21">
            <a:extLst>
              <a:ext uri="{FF2B5EF4-FFF2-40B4-BE49-F238E27FC236}">
                <a16:creationId xmlns:a16="http://schemas.microsoft.com/office/drawing/2014/main" xmlns="" id="{F2581735-D1A9-433C-81F3-FB4DC3D239A5}"/>
              </a:ext>
            </a:extLst>
          </p:cNvPr>
          <p:cNvCxnSpPr>
            <a:cxnSpLocks/>
            <a:stCxn id="12" idx="3"/>
            <a:endCxn id="13" idx="2"/>
          </p:cNvCxnSpPr>
          <p:nvPr/>
        </p:nvCxnSpPr>
        <p:spPr>
          <a:xfrm>
            <a:off x="2779600" y="1479236"/>
            <a:ext cx="504972" cy="980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9" name="直接箭头连接符 48">
            <a:extLst>
              <a:ext uri="{FF2B5EF4-FFF2-40B4-BE49-F238E27FC236}">
                <a16:creationId xmlns:a16="http://schemas.microsoft.com/office/drawing/2014/main" xmlns="" id="{FEDFBEBC-0C43-4A4D-83BC-0EE948DAA804}"/>
              </a:ext>
            </a:extLst>
          </p:cNvPr>
          <p:cNvCxnSpPr>
            <a:cxnSpLocks/>
            <a:stCxn id="7" idx="3"/>
            <a:endCxn id="6" idx="2"/>
          </p:cNvCxnSpPr>
          <p:nvPr/>
        </p:nvCxnSpPr>
        <p:spPr>
          <a:xfrm flipV="1">
            <a:off x="6427649" y="1502942"/>
            <a:ext cx="655248" cy="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51" name="直接箭头连接符 50">
            <a:extLst>
              <a:ext uri="{FF2B5EF4-FFF2-40B4-BE49-F238E27FC236}">
                <a16:creationId xmlns:a16="http://schemas.microsoft.com/office/drawing/2014/main" xmlns="" id="{24508961-FFE0-42DA-ABA6-5898766787BB}"/>
              </a:ext>
            </a:extLst>
          </p:cNvPr>
          <p:cNvCxnSpPr>
            <a:cxnSpLocks/>
            <a:stCxn id="13" idx="4"/>
            <a:endCxn id="7" idx="1"/>
          </p:cNvCxnSpPr>
          <p:nvPr/>
        </p:nvCxnSpPr>
        <p:spPr>
          <a:xfrm>
            <a:off x="4964935" y="1489044"/>
            <a:ext cx="630746" cy="1389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59" name="图片 58">
            <a:extLst>
              <a:ext uri="{FF2B5EF4-FFF2-40B4-BE49-F238E27FC236}">
                <a16:creationId xmlns:a16="http://schemas.microsoft.com/office/drawing/2014/main" xmlns="" id="{535B911E-20E3-497D-86E7-F416E1F8B68F}"/>
              </a:ext>
            </a:extLst>
          </p:cNvPr>
          <p:cNvPicPr>
            <a:picLocks noChangeAspect="1"/>
          </p:cNvPicPr>
          <p:nvPr/>
        </p:nvPicPr>
        <p:blipFill>
          <a:blip r:embed="rId5"/>
          <a:stretch>
            <a:fillRect/>
          </a:stretch>
        </p:blipFill>
        <p:spPr>
          <a:xfrm>
            <a:off x="755575" y="2512944"/>
            <a:ext cx="2881107" cy="1502785"/>
          </a:xfrm>
          <a:prstGeom prst="rect">
            <a:avLst/>
          </a:prstGeom>
          <a:ln>
            <a:solidFill>
              <a:schemeClr val="tx2"/>
            </a:solidFill>
          </a:ln>
        </p:spPr>
      </p:pic>
      <p:sp>
        <p:nvSpPr>
          <p:cNvPr id="60" name="文本框 59">
            <a:extLst>
              <a:ext uri="{FF2B5EF4-FFF2-40B4-BE49-F238E27FC236}">
                <a16:creationId xmlns:a16="http://schemas.microsoft.com/office/drawing/2014/main" xmlns="" id="{B1715DFA-1BEB-4A4A-A8FE-EF081C189F8C}"/>
              </a:ext>
            </a:extLst>
          </p:cNvPr>
          <p:cNvSpPr txBox="1"/>
          <p:nvPr/>
        </p:nvSpPr>
        <p:spPr>
          <a:xfrm>
            <a:off x="478824" y="2204864"/>
            <a:ext cx="3168352" cy="307777"/>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宏观合金数据</a:t>
            </a:r>
            <a:r>
              <a:rPr lang="en-US" altLang="zh-CN" sz="1400" b="1" dirty="0">
                <a:solidFill>
                  <a:schemeClr val="tx1"/>
                </a:solidFill>
              </a:rPr>
              <a:t>(</a:t>
            </a:r>
            <a:r>
              <a:rPr lang="zh-CN" altLang="en-US" sz="1400" b="1" dirty="0">
                <a:solidFill>
                  <a:schemeClr val="tx1"/>
                </a:solidFill>
              </a:rPr>
              <a:t>成分、热处理和条件</a:t>
            </a:r>
            <a:r>
              <a:rPr lang="en-US" altLang="zh-CN" sz="1400" b="1" dirty="0">
                <a:solidFill>
                  <a:schemeClr val="tx1"/>
                </a:solidFill>
              </a:rPr>
              <a:t>)</a:t>
            </a:r>
            <a:endParaRPr lang="zh-CN" altLang="en-US" sz="1400" b="1" dirty="0">
              <a:solidFill>
                <a:schemeClr val="tx1"/>
              </a:solidFill>
            </a:endParaRPr>
          </a:p>
        </p:txBody>
      </p:sp>
      <p:pic>
        <p:nvPicPr>
          <p:cNvPr id="66" name="图片 65">
            <a:extLst>
              <a:ext uri="{FF2B5EF4-FFF2-40B4-BE49-F238E27FC236}">
                <a16:creationId xmlns:a16="http://schemas.microsoft.com/office/drawing/2014/main" xmlns="" id="{6E7BDB13-EBD8-40DB-91BC-5E6F89DB5E63}"/>
              </a:ext>
            </a:extLst>
          </p:cNvPr>
          <p:cNvPicPr>
            <a:picLocks noChangeAspect="1"/>
          </p:cNvPicPr>
          <p:nvPr/>
        </p:nvPicPr>
        <p:blipFill>
          <a:blip r:embed="rId6"/>
          <a:stretch>
            <a:fillRect/>
          </a:stretch>
        </p:blipFill>
        <p:spPr>
          <a:xfrm>
            <a:off x="770354" y="4952496"/>
            <a:ext cx="2857097" cy="1863967"/>
          </a:xfrm>
          <a:prstGeom prst="rect">
            <a:avLst/>
          </a:prstGeom>
          <a:ln>
            <a:solidFill>
              <a:srgbClr val="33A8C7"/>
            </a:solidFill>
          </a:ln>
        </p:spPr>
      </p:pic>
      <p:sp>
        <p:nvSpPr>
          <p:cNvPr id="61" name="箭头: 五边形 60">
            <a:extLst>
              <a:ext uri="{FF2B5EF4-FFF2-40B4-BE49-F238E27FC236}">
                <a16:creationId xmlns:a16="http://schemas.microsoft.com/office/drawing/2014/main" xmlns="" id="{12D2DED5-8AD7-447E-AFE6-C1F4091DD051}"/>
              </a:ext>
            </a:extLst>
          </p:cNvPr>
          <p:cNvSpPr/>
          <p:nvPr/>
        </p:nvSpPr>
        <p:spPr>
          <a:xfrm rot="5400000">
            <a:off x="1711540" y="4046425"/>
            <a:ext cx="581919" cy="605644"/>
          </a:xfrm>
          <a:prstGeom prst="homePlate">
            <a:avLst/>
          </a:prstGeom>
          <a:solidFill>
            <a:schemeClr val="bg1"/>
          </a:solidFill>
          <a:ln>
            <a:solidFill>
              <a:srgbClr val="F98A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1" name="图片 70" descr="屏幕剪辑">
            <a:extLst>
              <a:ext uri="{FF2B5EF4-FFF2-40B4-BE49-F238E27FC236}">
                <a16:creationId xmlns:a16="http://schemas.microsoft.com/office/drawing/2014/main" xmlns="" id="{F2B7A0D2-7AD7-4A3C-A3CA-4081337E93D9}"/>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2640" b="100000" l="1786" r="100000"/>
                    </a14:imgEffect>
                  </a14:imgLayer>
                </a14:imgProps>
              </a:ext>
              <a:ext uri="{28A0092B-C50C-407E-A947-70E740481C1C}">
                <a14:useLocalDpi xmlns:a14="http://schemas.microsoft.com/office/drawing/2010/main" val="0"/>
              </a:ext>
            </a:extLst>
          </a:blip>
          <a:stretch>
            <a:fillRect/>
          </a:stretch>
        </p:blipFill>
        <p:spPr>
          <a:xfrm>
            <a:off x="967385" y="3932486"/>
            <a:ext cx="771091" cy="695358"/>
          </a:xfrm>
          <a:prstGeom prst="rect">
            <a:avLst/>
          </a:prstGeom>
        </p:spPr>
      </p:pic>
      <p:sp>
        <p:nvSpPr>
          <p:cNvPr id="64" name="文本框 63">
            <a:extLst>
              <a:ext uri="{FF2B5EF4-FFF2-40B4-BE49-F238E27FC236}">
                <a16:creationId xmlns:a16="http://schemas.microsoft.com/office/drawing/2014/main" xmlns="" id="{CE2E1BAF-8846-48DA-9C08-429319C1DF2E}"/>
              </a:ext>
            </a:extLst>
          </p:cNvPr>
          <p:cNvSpPr txBox="1"/>
          <p:nvPr/>
        </p:nvSpPr>
        <p:spPr>
          <a:xfrm>
            <a:off x="1529051" y="4039118"/>
            <a:ext cx="976378" cy="461665"/>
          </a:xfrm>
          <a:prstGeom prst="rect">
            <a:avLst/>
          </a:prstGeom>
          <a:noFill/>
        </p:spPr>
        <p:txBody>
          <a:bodyPr wrap="square" rtlCol="0">
            <a:spAutoFit/>
          </a:bodyPr>
          <a:lstStyle/>
          <a:p>
            <a:pPr algn="ctr"/>
            <a:r>
              <a:rPr lang="en-US" altLang="zh-CN" sz="1200" dirty="0">
                <a:hlinkClick r:id="rId9" action="ppaction://hlinksldjump"/>
              </a:rPr>
              <a:t>1.Thermo</a:t>
            </a:r>
          </a:p>
          <a:p>
            <a:pPr algn="ctr"/>
            <a:r>
              <a:rPr lang="en-US" altLang="zh-CN" sz="1200" dirty="0" err="1">
                <a:hlinkClick r:id="rId9" action="ppaction://hlinksldjump"/>
              </a:rPr>
              <a:t>calc</a:t>
            </a:r>
            <a:endParaRPr lang="zh-CN" altLang="en-US" sz="1200" dirty="0"/>
          </a:p>
        </p:txBody>
      </p:sp>
      <p:sp>
        <p:nvSpPr>
          <p:cNvPr id="72" name="流程图: 离页连接符 71">
            <a:extLst>
              <a:ext uri="{FF2B5EF4-FFF2-40B4-BE49-F238E27FC236}">
                <a16:creationId xmlns:a16="http://schemas.microsoft.com/office/drawing/2014/main" xmlns="" id="{84641990-7023-494F-8451-675C4F0E7400}"/>
              </a:ext>
            </a:extLst>
          </p:cNvPr>
          <p:cNvSpPr/>
          <p:nvPr/>
        </p:nvSpPr>
        <p:spPr>
          <a:xfrm rot="16200000">
            <a:off x="4060343" y="5466649"/>
            <a:ext cx="522315" cy="937706"/>
          </a:xfrm>
          <a:prstGeom prst="flowChartOffpageConnector">
            <a:avLst/>
          </a:prstGeom>
          <a:solidFill>
            <a:schemeClr val="bg1"/>
          </a:solidFill>
          <a:ln>
            <a:solidFill>
              <a:srgbClr val="F98A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a:extLst>
              <a:ext uri="{FF2B5EF4-FFF2-40B4-BE49-F238E27FC236}">
                <a16:creationId xmlns:a16="http://schemas.microsoft.com/office/drawing/2014/main" xmlns="" id="{CBA03C02-891A-4F22-AE3B-59B4207B21DB}"/>
              </a:ext>
            </a:extLst>
          </p:cNvPr>
          <p:cNvSpPr txBox="1"/>
          <p:nvPr/>
        </p:nvSpPr>
        <p:spPr>
          <a:xfrm>
            <a:off x="431540" y="4638878"/>
            <a:ext cx="3195912" cy="307777"/>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相摩尔分数、元素分配、占位</a:t>
            </a:r>
          </a:p>
        </p:txBody>
      </p:sp>
      <p:sp>
        <p:nvSpPr>
          <p:cNvPr id="74" name="文本框 73">
            <a:extLst>
              <a:ext uri="{FF2B5EF4-FFF2-40B4-BE49-F238E27FC236}">
                <a16:creationId xmlns:a16="http://schemas.microsoft.com/office/drawing/2014/main" xmlns="" id="{90F0B775-4D69-4808-9837-A9E507028490}"/>
              </a:ext>
            </a:extLst>
          </p:cNvPr>
          <p:cNvSpPr txBox="1"/>
          <p:nvPr/>
        </p:nvSpPr>
        <p:spPr>
          <a:xfrm>
            <a:off x="3779912" y="5778221"/>
            <a:ext cx="1152128" cy="276999"/>
          </a:xfrm>
          <a:prstGeom prst="rect">
            <a:avLst/>
          </a:prstGeom>
          <a:noFill/>
        </p:spPr>
        <p:txBody>
          <a:bodyPr wrap="square" rtlCol="0">
            <a:spAutoFit/>
          </a:bodyPr>
          <a:lstStyle/>
          <a:p>
            <a:r>
              <a:rPr lang="en-US" altLang="zh-CN" sz="1200" dirty="0"/>
              <a:t>2.</a:t>
            </a:r>
            <a:r>
              <a:rPr lang="zh-CN" altLang="en-US" sz="1200" dirty="0"/>
              <a:t>相关公式</a:t>
            </a:r>
          </a:p>
        </p:txBody>
      </p:sp>
      <p:sp>
        <p:nvSpPr>
          <p:cNvPr id="75" name="文本框 74">
            <a:extLst>
              <a:ext uri="{FF2B5EF4-FFF2-40B4-BE49-F238E27FC236}">
                <a16:creationId xmlns:a16="http://schemas.microsoft.com/office/drawing/2014/main" xmlns="" id="{AC70A171-92CF-49AD-9F0C-7B60474FD72C}"/>
              </a:ext>
            </a:extLst>
          </p:cNvPr>
          <p:cNvSpPr txBox="1"/>
          <p:nvPr/>
        </p:nvSpPr>
        <p:spPr>
          <a:xfrm>
            <a:off x="5148064" y="4638877"/>
            <a:ext cx="3492335"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扩散系数、晶格常数、层错能、剪切模量</a:t>
            </a:r>
          </a:p>
        </p:txBody>
      </p:sp>
      <p:pic>
        <p:nvPicPr>
          <p:cNvPr id="77" name="图片 76">
            <a:extLst>
              <a:ext uri="{FF2B5EF4-FFF2-40B4-BE49-F238E27FC236}">
                <a16:creationId xmlns:a16="http://schemas.microsoft.com/office/drawing/2014/main" xmlns="" id="{35E9960B-9257-48AC-94BE-30223D211B0C}"/>
              </a:ext>
            </a:extLst>
          </p:cNvPr>
          <p:cNvPicPr>
            <a:picLocks noChangeAspect="1"/>
          </p:cNvPicPr>
          <p:nvPr/>
        </p:nvPicPr>
        <p:blipFill>
          <a:blip r:embed="rId10"/>
          <a:stretch>
            <a:fillRect/>
          </a:stretch>
        </p:blipFill>
        <p:spPr>
          <a:xfrm>
            <a:off x="5486861" y="4941667"/>
            <a:ext cx="3159192" cy="1886323"/>
          </a:xfrm>
          <a:prstGeom prst="rect">
            <a:avLst/>
          </a:prstGeom>
          <a:ln>
            <a:solidFill>
              <a:srgbClr val="33A8C7"/>
            </a:solidFill>
          </a:ln>
        </p:spPr>
      </p:pic>
      <p:pic>
        <p:nvPicPr>
          <p:cNvPr id="78" name="图片 77">
            <a:extLst>
              <a:ext uri="{FF2B5EF4-FFF2-40B4-BE49-F238E27FC236}">
                <a16:creationId xmlns:a16="http://schemas.microsoft.com/office/drawing/2014/main" xmlns="" id="{5B341BF0-DC63-4BA2-82F0-E9519DD1130C}"/>
              </a:ext>
            </a:extLst>
          </p:cNvPr>
          <p:cNvPicPr>
            <a:picLocks noChangeAspect="1"/>
          </p:cNvPicPr>
          <p:nvPr/>
        </p:nvPicPr>
        <p:blipFill>
          <a:blip r:embed="rId11"/>
          <a:stretch>
            <a:fillRect/>
          </a:stretch>
        </p:blipFill>
        <p:spPr>
          <a:xfrm>
            <a:off x="5373843" y="2521831"/>
            <a:ext cx="3344377" cy="1628297"/>
          </a:xfrm>
          <a:prstGeom prst="rect">
            <a:avLst/>
          </a:prstGeom>
          <a:ln>
            <a:solidFill>
              <a:srgbClr val="33A8C7"/>
            </a:solidFill>
          </a:ln>
        </p:spPr>
      </p:pic>
      <p:sp>
        <p:nvSpPr>
          <p:cNvPr id="79" name="文本框 78">
            <a:extLst>
              <a:ext uri="{FF2B5EF4-FFF2-40B4-BE49-F238E27FC236}">
                <a16:creationId xmlns:a16="http://schemas.microsoft.com/office/drawing/2014/main" xmlns="" id="{29F19B66-021C-433D-A6F1-B752DED66A4C}"/>
              </a:ext>
            </a:extLst>
          </p:cNvPr>
          <p:cNvSpPr txBox="1"/>
          <p:nvPr/>
        </p:nvSpPr>
        <p:spPr>
          <a:xfrm>
            <a:off x="5008366" y="2222311"/>
            <a:ext cx="3709853"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新样本构建</a:t>
            </a:r>
          </a:p>
        </p:txBody>
      </p:sp>
      <p:sp>
        <p:nvSpPr>
          <p:cNvPr id="80" name="箭头: 右 79">
            <a:extLst>
              <a:ext uri="{FF2B5EF4-FFF2-40B4-BE49-F238E27FC236}">
                <a16:creationId xmlns:a16="http://schemas.microsoft.com/office/drawing/2014/main" xmlns="" id="{DF2BFB4A-67B7-4D43-8F94-D5EED0F106F6}"/>
              </a:ext>
            </a:extLst>
          </p:cNvPr>
          <p:cNvSpPr/>
          <p:nvPr/>
        </p:nvSpPr>
        <p:spPr>
          <a:xfrm>
            <a:off x="3918011" y="2678785"/>
            <a:ext cx="875929"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200" dirty="0"/>
              <a:t>3.</a:t>
            </a:r>
            <a:r>
              <a:rPr lang="zh-CN" altLang="en-US" sz="1200" dirty="0"/>
              <a:t>集成</a:t>
            </a:r>
          </a:p>
        </p:txBody>
      </p:sp>
      <p:sp>
        <p:nvSpPr>
          <p:cNvPr id="81" name="箭头: 右 80">
            <a:extLst>
              <a:ext uri="{FF2B5EF4-FFF2-40B4-BE49-F238E27FC236}">
                <a16:creationId xmlns:a16="http://schemas.microsoft.com/office/drawing/2014/main" xmlns="" id="{1D2FCC85-D020-4AFE-8A52-9A4B5DE66CBB}"/>
              </a:ext>
            </a:extLst>
          </p:cNvPr>
          <p:cNvSpPr/>
          <p:nvPr/>
        </p:nvSpPr>
        <p:spPr>
          <a:xfrm rot="19661132">
            <a:off x="4005340" y="4082339"/>
            <a:ext cx="875929"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lvl="0" algn="ctr"/>
            <a:r>
              <a:rPr lang="en-US" altLang="zh-CN" sz="1200" dirty="0">
                <a:solidFill>
                  <a:prstClr val="black"/>
                </a:solidFill>
              </a:rPr>
              <a:t>3.</a:t>
            </a:r>
            <a:r>
              <a:rPr lang="zh-CN" altLang="en-US" sz="1200" dirty="0">
                <a:solidFill>
                  <a:prstClr val="black"/>
                </a:solidFill>
              </a:rPr>
              <a:t>集成</a:t>
            </a:r>
          </a:p>
        </p:txBody>
      </p:sp>
      <p:pic>
        <p:nvPicPr>
          <p:cNvPr id="83" name="图片 82">
            <a:hlinkClick r:id="" action="ppaction://noaction"/>
            <a:extLst>
              <a:ext uri="{FF2B5EF4-FFF2-40B4-BE49-F238E27FC236}">
                <a16:creationId xmlns:a16="http://schemas.microsoft.com/office/drawing/2014/main" xmlns="" id="{CBE6DDAE-3EC6-4186-8125-1CB1DE525CF2}"/>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47597" y="6029991"/>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图片 111">
            <a:hlinkClick r:id="" action="ppaction://noaction"/>
            <a:extLst>
              <a:ext uri="{FF2B5EF4-FFF2-40B4-BE49-F238E27FC236}">
                <a16:creationId xmlns:a16="http://schemas.microsoft.com/office/drawing/2014/main" xmlns="" id="{045CB944-D231-430D-9D15-6F557C6D2734}"/>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701706" y="3080523"/>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组合 8">
            <a:extLst>
              <a:ext uri="{FF2B5EF4-FFF2-40B4-BE49-F238E27FC236}">
                <a16:creationId xmlns:a16="http://schemas.microsoft.com/office/drawing/2014/main" xmlns="" id="{FFCA6DEE-B1A3-484D-A204-1E492F62308C}"/>
              </a:ext>
            </a:extLst>
          </p:cNvPr>
          <p:cNvGrpSpPr/>
          <p:nvPr/>
        </p:nvGrpSpPr>
        <p:grpSpPr>
          <a:xfrm>
            <a:off x="35496" y="2204864"/>
            <a:ext cx="8949680" cy="4625727"/>
            <a:chOff x="35005" y="1720215"/>
            <a:chExt cx="9036496" cy="4625727"/>
          </a:xfrm>
        </p:grpSpPr>
        <p:sp>
          <p:nvSpPr>
            <p:cNvPr id="85" name="矩形 84">
              <a:extLst>
                <a:ext uri="{FF2B5EF4-FFF2-40B4-BE49-F238E27FC236}">
                  <a16:creationId xmlns:a16="http://schemas.microsoft.com/office/drawing/2014/main" xmlns="" id="{C18A3349-C7F5-441F-84F4-2E43DEE3BADF}"/>
                </a:ext>
              </a:extLst>
            </p:cNvPr>
            <p:cNvSpPr/>
            <p:nvPr/>
          </p:nvSpPr>
          <p:spPr>
            <a:xfrm>
              <a:off x="35005" y="1720215"/>
              <a:ext cx="9036496" cy="462572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86" name="图片 85">
              <a:extLst>
                <a:ext uri="{FF2B5EF4-FFF2-40B4-BE49-F238E27FC236}">
                  <a16:creationId xmlns:a16="http://schemas.microsoft.com/office/drawing/2014/main" xmlns="" id="{CD47477A-945E-4087-84AD-FE6EA4861489}"/>
                </a:ext>
              </a:extLst>
            </p:cNvPr>
            <p:cNvPicPr>
              <a:picLocks noChangeAspect="1"/>
            </p:cNvPicPr>
            <p:nvPr/>
          </p:nvPicPr>
          <p:blipFill>
            <a:blip r:embed="rId13"/>
            <a:stretch>
              <a:fillRect/>
            </a:stretch>
          </p:blipFill>
          <p:spPr>
            <a:xfrm>
              <a:off x="749779" y="3436470"/>
              <a:ext cx="4514850" cy="857250"/>
            </a:xfrm>
            <a:prstGeom prst="rect">
              <a:avLst/>
            </a:prstGeom>
            <a:ln>
              <a:solidFill>
                <a:srgbClr val="33A8C7"/>
              </a:solidFill>
            </a:ln>
          </p:spPr>
        </p:pic>
        <p:pic>
          <p:nvPicPr>
            <p:cNvPr id="87" name="图片 86">
              <a:extLst>
                <a:ext uri="{FF2B5EF4-FFF2-40B4-BE49-F238E27FC236}">
                  <a16:creationId xmlns:a16="http://schemas.microsoft.com/office/drawing/2014/main" xmlns="" id="{C576AF6C-8797-4023-803C-8FEA622F27FA}"/>
                </a:ext>
              </a:extLst>
            </p:cNvPr>
            <p:cNvPicPr>
              <a:picLocks noChangeAspect="1"/>
            </p:cNvPicPr>
            <p:nvPr/>
          </p:nvPicPr>
          <p:blipFill>
            <a:blip r:embed="rId14"/>
            <a:stretch>
              <a:fillRect/>
            </a:stretch>
          </p:blipFill>
          <p:spPr>
            <a:xfrm>
              <a:off x="721738" y="2499633"/>
              <a:ext cx="2143125" cy="752475"/>
            </a:xfrm>
            <a:prstGeom prst="rect">
              <a:avLst/>
            </a:prstGeom>
            <a:ln>
              <a:solidFill>
                <a:srgbClr val="00B0F0"/>
              </a:solidFill>
            </a:ln>
          </p:spPr>
        </p:pic>
        <p:pic>
          <p:nvPicPr>
            <p:cNvPr id="88" name="图片 87">
              <a:extLst>
                <a:ext uri="{FF2B5EF4-FFF2-40B4-BE49-F238E27FC236}">
                  <a16:creationId xmlns:a16="http://schemas.microsoft.com/office/drawing/2014/main" xmlns="" id="{463A47BE-C8B1-44AE-BCEA-72E718425A18}"/>
                </a:ext>
              </a:extLst>
            </p:cNvPr>
            <p:cNvPicPr>
              <a:picLocks noChangeAspect="1"/>
            </p:cNvPicPr>
            <p:nvPr/>
          </p:nvPicPr>
          <p:blipFill>
            <a:blip r:embed="rId15"/>
            <a:stretch>
              <a:fillRect/>
            </a:stretch>
          </p:blipFill>
          <p:spPr>
            <a:xfrm>
              <a:off x="2864863" y="2499633"/>
              <a:ext cx="2724150" cy="754775"/>
            </a:xfrm>
            <a:prstGeom prst="rect">
              <a:avLst/>
            </a:prstGeom>
            <a:ln>
              <a:solidFill>
                <a:srgbClr val="33A8C7"/>
              </a:solidFill>
            </a:ln>
          </p:spPr>
        </p:pic>
        <p:pic>
          <p:nvPicPr>
            <p:cNvPr id="89" name="图片 88">
              <a:extLst>
                <a:ext uri="{FF2B5EF4-FFF2-40B4-BE49-F238E27FC236}">
                  <a16:creationId xmlns:a16="http://schemas.microsoft.com/office/drawing/2014/main" xmlns="" id="{D2235A8F-F7FA-47B5-AF11-8E8C793054C4}"/>
                </a:ext>
              </a:extLst>
            </p:cNvPr>
            <p:cNvPicPr>
              <a:picLocks noChangeAspect="1"/>
            </p:cNvPicPr>
            <p:nvPr/>
          </p:nvPicPr>
          <p:blipFill>
            <a:blip r:embed="rId16"/>
            <a:stretch>
              <a:fillRect/>
            </a:stretch>
          </p:blipFill>
          <p:spPr>
            <a:xfrm>
              <a:off x="5589013" y="2499632"/>
              <a:ext cx="2847975" cy="752471"/>
            </a:xfrm>
            <a:prstGeom prst="rect">
              <a:avLst/>
            </a:prstGeom>
            <a:ln>
              <a:solidFill>
                <a:srgbClr val="33A8C7"/>
              </a:solidFill>
            </a:ln>
          </p:spPr>
        </p:pic>
        <p:pic>
          <p:nvPicPr>
            <p:cNvPr id="91" name="图片 90">
              <a:extLst>
                <a:ext uri="{FF2B5EF4-FFF2-40B4-BE49-F238E27FC236}">
                  <a16:creationId xmlns:a16="http://schemas.microsoft.com/office/drawing/2014/main" xmlns="" id="{B3302E15-9BD2-4541-81FA-493CD96CCC62}"/>
                </a:ext>
              </a:extLst>
            </p:cNvPr>
            <p:cNvPicPr>
              <a:picLocks noChangeAspect="1"/>
            </p:cNvPicPr>
            <p:nvPr/>
          </p:nvPicPr>
          <p:blipFill>
            <a:blip r:embed="rId17"/>
            <a:stretch>
              <a:fillRect/>
            </a:stretch>
          </p:blipFill>
          <p:spPr>
            <a:xfrm>
              <a:off x="5282477" y="3431707"/>
              <a:ext cx="2162175" cy="866775"/>
            </a:xfrm>
            <a:prstGeom prst="rect">
              <a:avLst/>
            </a:prstGeom>
            <a:ln>
              <a:solidFill>
                <a:srgbClr val="33A8C7"/>
              </a:solidFill>
            </a:ln>
          </p:spPr>
        </p:pic>
        <p:pic>
          <p:nvPicPr>
            <p:cNvPr id="92" name="图片 91">
              <a:extLst>
                <a:ext uri="{FF2B5EF4-FFF2-40B4-BE49-F238E27FC236}">
                  <a16:creationId xmlns:a16="http://schemas.microsoft.com/office/drawing/2014/main" xmlns="" id="{978212D8-00BB-4E02-B368-B03755B404BF}"/>
                </a:ext>
              </a:extLst>
            </p:cNvPr>
            <p:cNvPicPr>
              <a:picLocks noChangeAspect="1"/>
            </p:cNvPicPr>
            <p:nvPr/>
          </p:nvPicPr>
          <p:blipFill>
            <a:blip r:embed="rId18"/>
            <a:stretch>
              <a:fillRect/>
            </a:stretch>
          </p:blipFill>
          <p:spPr>
            <a:xfrm>
              <a:off x="722320" y="4456499"/>
              <a:ext cx="6486525" cy="771525"/>
            </a:xfrm>
            <a:prstGeom prst="rect">
              <a:avLst/>
            </a:prstGeom>
            <a:ln>
              <a:solidFill>
                <a:srgbClr val="33A8C7"/>
              </a:solidFill>
            </a:ln>
          </p:spPr>
        </p:pic>
        <p:pic>
          <p:nvPicPr>
            <p:cNvPr id="93" name="图片 92">
              <a:extLst>
                <a:ext uri="{FF2B5EF4-FFF2-40B4-BE49-F238E27FC236}">
                  <a16:creationId xmlns:a16="http://schemas.microsoft.com/office/drawing/2014/main" xmlns="" id="{EF92C2FE-2778-411C-B5D6-2A9D6CF4AE7D}"/>
                </a:ext>
              </a:extLst>
            </p:cNvPr>
            <p:cNvPicPr>
              <a:picLocks noChangeAspect="1"/>
            </p:cNvPicPr>
            <p:nvPr/>
          </p:nvPicPr>
          <p:blipFill>
            <a:blip r:embed="rId19"/>
            <a:stretch>
              <a:fillRect/>
            </a:stretch>
          </p:blipFill>
          <p:spPr>
            <a:xfrm>
              <a:off x="712795" y="5366477"/>
              <a:ext cx="6496050" cy="809625"/>
            </a:xfrm>
            <a:prstGeom prst="rect">
              <a:avLst/>
            </a:prstGeom>
            <a:ln>
              <a:solidFill>
                <a:srgbClr val="33A8C7"/>
              </a:solidFill>
            </a:ln>
          </p:spPr>
        </p:pic>
        <p:sp>
          <p:nvSpPr>
            <p:cNvPr id="94" name="矩形 93">
              <a:extLst>
                <a:ext uri="{FF2B5EF4-FFF2-40B4-BE49-F238E27FC236}">
                  <a16:creationId xmlns:a16="http://schemas.microsoft.com/office/drawing/2014/main" xmlns="" id="{7A4AD5EB-31F3-4C39-B6EF-ED2602BD393F}"/>
                </a:ext>
              </a:extLst>
            </p:cNvPr>
            <p:cNvSpPr/>
            <p:nvPr/>
          </p:nvSpPr>
          <p:spPr>
            <a:xfrm>
              <a:off x="2960373" y="4554294"/>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5" name="矩形 94">
              <a:extLst>
                <a:ext uri="{FF2B5EF4-FFF2-40B4-BE49-F238E27FC236}">
                  <a16:creationId xmlns:a16="http://schemas.microsoft.com/office/drawing/2014/main" xmlns="" id="{65963619-3775-4F27-84C8-8A9CF596B9B4}"/>
                </a:ext>
              </a:extLst>
            </p:cNvPr>
            <p:cNvSpPr/>
            <p:nvPr/>
          </p:nvSpPr>
          <p:spPr>
            <a:xfrm>
              <a:off x="6811300" y="3682866"/>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96" name="矩形 95">
              <a:extLst>
                <a:ext uri="{FF2B5EF4-FFF2-40B4-BE49-F238E27FC236}">
                  <a16:creationId xmlns:a16="http://schemas.microsoft.com/office/drawing/2014/main" xmlns="" id="{75BB482C-7EC6-482C-9601-D84C054B0D13}"/>
                </a:ext>
              </a:extLst>
            </p:cNvPr>
            <p:cNvSpPr/>
            <p:nvPr/>
          </p:nvSpPr>
          <p:spPr>
            <a:xfrm>
              <a:off x="5558466" y="4587615"/>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7" name="矩形 96">
              <a:extLst>
                <a:ext uri="{FF2B5EF4-FFF2-40B4-BE49-F238E27FC236}">
                  <a16:creationId xmlns:a16="http://schemas.microsoft.com/office/drawing/2014/main" xmlns="" id="{624A720D-0DB3-4E5A-95EE-0A0FA3D67B8F}"/>
                </a:ext>
              </a:extLst>
            </p:cNvPr>
            <p:cNvSpPr/>
            <p:nvPr/>
          </p:nvSpPr>
          <p:spPr>
            <a:xfrm>
              <a:off x="3900484" y="2636509"/>
              <a:ext cx="288032" cy="406390"/>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98" name="矩形 97">
              <a:extLst>
                <a:ext uri="{FF2B5EF4-FFF2-40B4-BE49-F238E27FC236}">
                  <a16:creationId xmlns:a16="http://schemas.microsoft.com/office/drawing/2014/main" xmlns="" id="{9F620C22-FDBA-4AC8-A705-A4BF7CCC9544}"/>
                </a:ext>
              </a:extLst>
            </p:cNvPr>
            <p:cNvSpPr/>
            <p:nvPr/>
          </p:nvSpPr>
          <p:spPr>
            <a:xfrm>
              <a:off x="4778369" y="3674284"/>
              <a:ext cx="432048" cy="36004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xmlns="" id="{31417037-96F4-45F7-AE20-977AF4386D96}"/>
                </a:ext>
              </a:extLst>
            </p:cNvPr>
            <p:cNvSpPr/>
            <p:nvPr/>
          </p:nvSpPr>
          <p:spPr>
            <a:xfrm>
              <a:off x="3802765" y="549478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0" name="矩形 99">
              <a:extLst>
                <a:ext uri="{FF2B5EF4-FFF2-40B4-BE49-F238E27FC236}">
                  <a16:creationId xmlns:a16="http://schemas.microsoft.com/office/drawing/2014/main" xmlns="" id="{0521794C-BDAA-46F2-B3DA-6AD8AE0D325C}"/>
                </a:ext>
              </a:extLst>
            </p:cNvPr>
            <p:cNvSpPr/>
            <p:nvPr/>
          </p:nvSpPr>
          <p:spPr>
            <a:xfrm>
              <a:off x="6307244" y="5474179"/>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1" name="文本框 100">
              <a:extLst>
                <a:ext uri="{FF2B5EF4-FFF2-40B4-BE49-F238E27FC236}">
                  <a16:creationId xmlns:a16="http://schemas.microsoft.com/office/drawing/2014/main" xmlns="" id="{3863F177-1E69-481B-9A8C-322B29E41D6F}"/>
                </a:ext>
              </a:extLst>
            </p:cNvPr>
            <p:cNvSpPr txBox="1"/>
            <p:nvPr/>
          </p:nvSpPr>
          <p:spPr>
            <a:xfrm>
              <a:off x="712795" y="1896738"/>
              <a:ext cx="3289086" cy="369332"/>
            </a:xfrm>
            <a:prstGeom prst="rect">
              <a:avLst/>
            </a:prstGeom>
            <a:noFill/>
          </p:spPr>
          <p:txBody>
            <a:bodyPr wrap="square" rtlCol="0">
              <a:spAutoFit/>
            </a:bodyPr>
            <a:lstStyle/>
            <a:p>
              <a:r>
                <a:rPr lang="zh-CN" altLang="en-US" dirty="0"/>
                <a:t>部分公式</a:t>
              </a:r>
            </a:p>
          </p:txBody>
        </p:sp>
        <p:sp>
          <p:nvSpPr>
            <p:cNvPr id="102" name="矩形 101">
              <a:extLst>
                <a:ext uri="{FF2B5EF4-FFF2-40B4-BE49-F238E27FC236}">
                  <a16:creationId xmlns:a16="http://schemas.microsoft.com/office/drawing/2014/main" xmlns="" id="{2AE3DFA3-315E-4C6A-9073-5E507D598C00}"/>
                </a:ext>
              </a:extLst>
            </p:cNvPr>
            <p:cNvSpPr/>
            <p:nvPr/>
          </p:nvSpPr>
          <p:spPr>
            <a:xfrm>
              <a:off x="3082685" y="5484415"/>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3" name="矩形 102">
              <a:extLst>
                <a:ext uri="{FF2B5EF4-FFF2-40B4-BE49-F238E27FC236}">
                  <a16:creationId xmlns:a16="http://schemas.microsoft.com/office/drawing/2014/main" xmlns="" id="{24753464-11FF-46B0-88F0-39EC44649DBA}"/>
                </a:ext>
              </a:extLst>
            </p:cNvPr>
            <p:cNvSpPr/>
            <p:nvPr/>
          </p:nvSpPr>
          <p:spPr>
            <a:xfrm>
              <a:off x="5588164" y="5468542"/>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a16="http://schemas.microsoft.com/office/drawing/2014/main" xmlns="" id="{B229E4AC-BFCF-4F82-9204-6A40D0774CAF}"/>
                </a:ext>
              </a:extLst>
            </p:cNvPr>
            <p:cNvSpPr/>
            <p:nvPr/>
          </p:nvSpPr>
          <p:spPr>
            <a:xfrm>
              <a:off x="6278546" y="458264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6" name="矩形 105">
              <a:extLst>
                <a:ext uri="{FF2B5EF4-FFF2-40B4-BE49-F238E27FC236}">
                  <a16:creationId xmlns:a16="http://schemas.microsoft.com/office/drawing/2014/main" xmlns="" id="{5870FF78-35D5-4806-9111-1F9C3E38DBC5}"/>
                </a:ext>
              </a:extLst>
            </p:cNvPr>
            <p:cNvSpPr/>
            <p:nvPr/>
          </p:nvSpPr>
          <p:spPr>
            <a:xfrm>
              <a:off x="3680453" y="455429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7" name="矩形 106">
              <a:extLst>
                <a:ext uri="{FF2B5EF4-FFF2-40B4-BE49-F238E27FC236}">
                  <a16:creationId xmlns:a16="http://schemas.microsoft.com/office/drawing/2014/main" xmlns="" id="{1C25B2B5-F243-423F-8793-6D4D6F153C20}"/>
                </a:ext>
              </a:extLst>
            </p:cNvPr>
            <p:cNvSpPr/>
            <p:nvPr/>
          </p:nvSpPr>
          <p:spPr>
            <a:xfrm>
              <a:off x="7019964" y="3632932"/>
              <a:ext cx="432048" cy="36004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8" name="矩形 107">
              <a:extLst>
                <a:ext uri="{FF2B5EF4-FFF2-40B4-BE49-F238E27FC236}">
                  <a16:creationId xmlns:a16="http://schemas.microsoft.com/office/drawing/2014/main" xmlns="" id="{90D14EEB-025D-47FE-84F0-A840FAD946A2}"/>
                </a:ext>
              </a:extLst>
            </p:cNvPr>
            <p:cNvSpPr/>
            <p:nvPr/>
          </p:nvSpPr>
          <p:spPr>
            <a:xfrm>
              <a:off x="4570141" y="3730900"/>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a16="http://schemas.microsoft.com/office/drawing/2014/main" xmlns="" id="{0C023C85-6F4B-4F53-851D-A207DAAC192C}"/>
                </a:ext>
              </a:extLst>
            </p:cNvPr>
            <p:cNvSpPr/>
            <p:nvPr/>
          </p:nvSpPr>
          <p:spPr>
            <a:xfrm>
              <a:off x="2230357" y="3746321"/>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57" name="矩形 56">
              <a:extLst>
                <a:ext uri="{FF2B5EF4-FFF2-40B4-BE49-F238E27FC236}">
                  <a16:creationId xmlns:a16="http://schemas.microsoft.com/office/drawing/2014/main" xmlns="" id="{027C7D87-CE90-468C-81E9-7FFA6A38E787}"/>
                </a:ext>
              </a:extLst>
            </p:cNvPr>
            <p:cNvSpPr/>
            <p:nvPr/>
          </p:nvSpPr>
          <p:spPr>
            <a:xfrm>
              <a:off x="2777679" y="1809686"/>
              <a:ext cx="2400971"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solidFill>
                    <a:schemeClr val="tx1"/>
                  </a:solidFill>
                </a:rPr>
                <a:t>Thermo-</a:t>
              </a:r>
              <a:r>
                <a:rPr lang="en-US" altLang="zh-CN" dirty="0" err="1">
                  <a:solidFill>
                    <a:schemeClr val="tx1"/>
                  </a:solidFill>
                </a:rPr>
                <a:t>calc</a:t>
              </a:r>
              <a:r>
                <a:rPr lang="zh-CN" altLang="en-US" dirty="0">
                  <a:solidFill>
                    <a:schemeClr val="tx1"/>
                  </a:solidFill>
                </a:rPr>
                <a:t>计算数据</a:t>
              </a:r>
            </a:p>
          </p:txBody>
        </p:sp>
        <p:sp>
          <p:nvSpPr>
            <p:cNvPr id="58" name="矩形 57">
              <a:extLst>
                <a:ext uri="{FF2B5EF4-FFF2-40B4-BE49-F238E27FC236}">
                  <a16:creationId xmlns:a16="http://schemas.microsoft.com/office/drawing/2014/main" xmlns="" id="{665C5F01-1074-4E0F-A964-B54598703A3F}"/>
                </a:ext>
              </a:extLst>
            </p:cNvPr>
            <p:cNvSpPr/>
            <p:nvPr/>
          </p:nvSpPr>
          <p:spPr>
            <a:xfrm>
              <a:off x="5653298" y="1813346"/>
              <a:ext cx="2292863"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最优模型参数</a:t>
              </a:r>
            </a:p>
          </p:txBody>
        </p:sp>
      </p:grpSp>
      <p:pic>
        <p:nvPicPr>
          <p:cNvPr id="4" name="图片 3">
            <a:extLst>
              <a:ext uri="{FF2B5EF4-FFF2-40B4-BE49-F238E27FC236}">
                <a16:creationId xmlns:a16="http://schemas.microsoft.com/office/drawing/2014/main" xmlns="" id="{55E5E810-B581-4918-8203-D0DBAE39134C}"/>
              </a:ext>
            </a:extLst>
          </p:cNvPr>
          <p:cNvPicPr>
            <a:picLocks noChangeAspect="1"/>
          </p:cNvPicPr>
          <p:nvPr/>
        </p:nvPicPr>
        <p:blipFill>
          <a:blip r:embed="rId20"/>
          <a:stretch>
            <a:fillRect/>
          </a:stretch>
        </p:blipFill>
        <p:spPr>
          <a:xfrm>
            <a:off x="950277" y="2181201"/>
            <a:ext cx="7595228" cy="4608831"/>
          </a:xfrm>
          <a:prstGeom prst="rect">
            <a:avLst/>
          </a:prstGeom>
        </p:spPr>
      </p:pic>
    </p:spTree>
    <p:extLst>
      <p:ext uri="{BB962C8B-B14F-4D97-AF65-F5344CB8AC3E}">
        <p14:creationId xmlns:p14="http://schemas.microsoft.com/office/powerpoint/2010/main" val="3009224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83"/>
                                        </p:tgtEl>
                                      </p:cBhvr>
                                      <p:by x="150000" y="150000"/>
                                    </p:animScale>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9"/>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6" presetClass="emph" presetSubtype="0" fill="hold" nodeType="clickEffect">
                                  <p:stCondLst>
                                    <p:cond delay="0"/>
                                  </p:stCondLst>
                                  <p:childTnLst>
                                    <p:animScale>
                                      <p:cBhvr>
                                        <p:cTn id="17" dur="2000" fill="hold"/>
                                        <p:tgtEl>
                                          <p:spTgt spid="112"/>
                                        </p:tgtEl>
                                      </p:cBhvr>
                                      <p:by x="150000" y="150000"/>
                                    </p:animScale>
                                  </p:childTnLst>
                                </p:cTn>
                              </p:par>
                            </p:childTnLst>
                          </p:cTn>
                        </p:par>
                        <p:par>
                          <p:cTn id="18" fill="hold">
                            <p:stCondLst>
                              <p:cond delay="2000"/>
                            </p:stCondLst>
                            <p:childTnLst>
                              <p:par>
                                <p:cTn id="19" presetID="1"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7AB94DD-DFC7-41B9-BED1-F7D0EF1DA57F}"/>
              </a:ext>
            </a:extLst>
          </p:cNvPr>
          <p:cNvSpPr>
            <a:spLocks noGrp="1"/>
          </p:cNvSpPr>
          <p:nvPr>
            <p:ph type="title"/>
          </p:nvPr>
        </p:nvSpPr>
        <p:spPr>
          <a:xfrm>
            <a:off x="942001" y="-44618"/>
            <a:ext cx="8229600" cy="796950"/>
          </a:xfrm>
        </p:spPr>
        <p:txBody>
          <a:bodyPr>
            <a:normAutofit/>
          </a:bodyPr>
          <a:lstStyle/>
          <a:p>
            <a:r>
              <a:rPr lang="zh-CN" altLang="en-US" sz="2400" dirty="0">
                <a:solidFill>
                  <a:srgbClr val="FF0000"/>
                </a:solidFill>
              </a:rPr>
              <a:t>基于聚类的最优回归集成学习方法</a:t>
            </a:r>
            <a:endParaRPr lang="zh-CN" altLang="en-US" sz="2400" dirty="0"/>
          </a:p>
        </p:txBody>
      </p:sp>
      <p:grpSp>
        <p:nvGrpSpPr>
          <p:cNvPr id="8" name="组合 7">
            <a:extLst>
              <a:ext uri="{FF2B5EF4-FFF2-40B4-BE49-F238E27FC236}">
                <a16:creationId xmlns:a16="http://schemas.microsoft.com/office/drawing/2014/main" xmlns="" id="{FB5CEE58-B0F4-43AE-9F7B-C63074032CCD}"/>
              </a:ext>
            </a:extLst>
          </p:cNvPr>
          <p:cNvGrpSpPr/>
          <p:nvPr/>
        </p:nvGrpSpPr>
        <p:grpSpPr>
          <a:xfrm>
            <a:off x="173994" y="3968912"/>
            <a:ext cx="8731121" cy="2695528"/>
            <a:chOff x="-367347" y="3091493"/>
            <a:chExt cx="10190711" cy="2718635"/>
          </a:xfrm>
        </p:grpSpPr>
        <p:grpSp>
          <p:nvGrpSpPr>
            <p:cNvPr id="9" name="组合 8">
              <a:extLst>
                <a:ext uri="{FF2B5EF4-FFF2-40B4-BE49-F238E27FC236}">
                  <a16:creationId xmlns:a16="http://schemas.microsoft.com/office/drawing/2014/main" xmlns="" id="{632909BD-0233-43D7-9356-CBFB797FB539}"/>
                </a:ext>
              </a:extLst>
            </p:cNvPr>
            <p:cNvGrpSpPr/>
            <p:nvPr/>
          </p:nvGrpSpPr>
          <p:grpSpPr>
            <a:xfrm>
              <a:off x="-367347" y="3091493"/>
              <a:ext cx="10190711" cy="2718635"/>
              <a:chOff x="-1000278" y="3519828"/>
              <a:chExt cx="10190711" cy="2718635"/>
            </a:xfrm>
          </p:grpSpPr>
          <p:sp>
            <p:nvSpPr>
              <p:cNvPr id="11" name="矩形: 圆角 10">
                <a:extLst>
                  <a:ext uri="{FF2B5EF4-FFF2-40B4-BE49-F238E27FC236}">
                    <a16:creationId xmlns:a16="http://schemas.microsoft.com/office/drawing/2014/main" xmlns="" id="{96372AB9-6AC5-41CA-88DA-B3EA45A74EDB}"/>
                  </a:ext>
                </a:extLst>
              </p:cNvPr>
              <p:cNvSpPr/>
              <p:nvPr/>
            </p:nvSpPr>
            <p:spPr>
              <a:xfrm>
                <a:off x="4399710" y="3554699"/>
                <a:ext cx="3369480" cy="2683764"/>
              </a:xfrm>
              <a:prstGeom prst="roundRect">
                <a:avLst/>
              </a:prstGeom>
              <a:ln w="19050">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xmlns="" id="{D2AAC60F-F36E-4794-A8BB-D46628919294}"/>
                  </a:ext>
                </a:extLst>
              </p:cNvPr>
              <p:cNvSpPr txBox="1"/>
              <p:nvPr/>
            </p:nvSpPr>
            <p:spPr>
              <a:xfrm>
                <a:off x="4476017" y="4480719"/>
                <a:ext cx="3088844" cy="651872"/>
              </a:xfrm>
              <a:prstGeom prst="rect">
                <a:avLst/>
              </a:prstGeom>
              <a:noFill/>
              <a:ln>
                <a:solidFill>
                  <a:schemeClr val="bg1"/>
                </a:solidFill>
                <a:prstDash val="solid"/>
              </a:ln>
            </p:spPr>
            <p:txBody>
              <a:bodyPr wrap="square" rtlCol="0">
                <a:spAutoFit/>
              </a:bodyPr>
              <a:lstStyle/>
              <a:p>
                <a:r>
                  <a:rPr lang="zh-CN" altLang="en-US" dirty="0"/>
                  <a:t>  </a:t>
                </a:r>
                <a:r>
                  <a:rPr lang="en-US" altLang="zh-CN" dirty="0"/>
                  <a:t>RF</a:t>
                </a:r>
                <a:r>
                  <a:rPr lang="zh-CN" altLang="en-US" dirty="0"/>
                  <a:t>                   </a:t>
                </a:r>
                <a:r>
                  <a:rPr lang="en-US" altLang="zh-CN" dirty="0"/>
                  <a:t>SVR               GPR    </a:t>
                </a:r>
                <a:endParaRPr lang="zh-CN" altLang="en-US" dirty="0"/>
              </a:p>
            </p:txBody>
          </p:sp>
          <p:pic>
            <p:nvPicPr>
              <p:cNvPr id="13" name="Picture 4" descr="http://s1.knowsky.com/20170221/ngnvdubua2w25.png">
                <a:extLst>
                  <a:ext uri="{FF2B5EF4-FFF2-40B4-BE49-F238E27FC236}">
                    <a16:creationId xmlns:a16="http://schemas.microsoft.com/office/drawing/2014/main" xmlns="" id="{8538DAB4-6D9C-47CA-A4B2-E8A734CEC4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3718" y="4848261"/>
                <a:ext cx="920004" cy="911173"/>
              </a:xfrm>
              <a:prstGeom prst="rect">
                <a:avLst/>
              </a:prstGeom>
              <a:noFill/>
              <a:ln>
                <a:solidFill>
                  <a:schemeClr val="bg1"/>
                </a:solidFill>
                <a:prstDash val="solid"/>
              </a:ln>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xmlns="" id="{95674962-6380-4EA1-BE2A-50309A0A481D}"/>
                  </a:ext>
                </a:extLst>
              </p:cNvPr>
              <p:cNvPicPr>
                <a:picLocks noChangeAspect="1"/>
              </p:cNvPicPr>
              <p:nvPr/>
            </p:nvPicPr>
            <p:blipFill>
              <a:blip r:embed="rId4"/>
              <a:stretch>
                <a:fillRect/>
              </a:stretch>
            </p:blipFill>
            <p:spPr>
              <a:xfrm>
                <a:off x="5539604" y="4848263"/>
                <a:ext cx="1135327" cy="911173"/>
              </a:xfrm>
              <a:prstGeom prst="rect">
                <a:avLst/>
              </a:prstGeom>
              <a:noFill/>
              <a:ln>
                <a:solidFill>
                  <a:schemeClr val="bg1"/>
                </a:solidFill>
                <a:prstDash val="solid"/>
              </a:ln>
            </p:spPr>
          </p:pic>
          <p:pic>
            <p:nvPicPr>
              <p:cNvPr id="15" name="图片 14">
                <a:extLst>
                  <a:ext uri="{FF2B5EF4-FFF2-40B4-BE49-F238E27FC236}">
                    <a16:creationId xmlns:a16="http://schemas.microsoft.com/office/drawing/2014/main" xmlns="" id="{EE3515A2-C6EB-4107-ADF1-52CBCE82F295}"/>
                  </a:ext>
                </a:extLst>
              </p:cNvPr>
              <p:cNvPicPr>
                <a:picLocks noChangeAspect="1"/>
              </p:cNvPicPr>
              <p:nvPr/>
            </p:nvPicPr>
            <p:blipFill rotWithShape="1">
              <a:blip r:embed="rId5"/>
              <a:srcRect r="32110"/>
              <a:stretch/>
            </p:blipFill>
            <p:spPr>
              <a:xfrm>
                <a:off x="6674931" y="4848262"/>
                <a:ext cx="920004" cy="911173"/>
              </a:xfrm>
              <a:prstGeom prst="rect">
                <a:avLst/>
              </a:prstGeom>
              <a:ln>
                <a:solidFill>
                  <a:schemeClr val="bg1"/>
                </a:solidFill>
                <a:prstDash val="solid"/>
              </a:ln>
            </p:spPr>
          </p:pic>
          <p:sp>
            <p:nvSpPr>
              <p:cNvPr id="83" name="矩形: 圆角 82">
                <a:extLst>
                  <a:ext uri="{FF2B5EF4-FFF2-40B4-BE49-F238E27FC236}">
                    <a16:creationId xmlns:a16="http://schemas.microsoft.com/office/drawing/2014/main" xmlns="" id="{A3FEE4BB-FB7F-4E71-9E2C-E5D5839610C7}"/>
                  </a:ext>
                </a:extLst>
              </p:cNvPr>
              <p:cNvSpPr/>
              <p:nvPr/>
            </p:nvSpPr>
            <p:spPr>
              <a:xfrm>
                <a:off x="7930318" y="3554699"/>
                <a:ext cx="1260115" cy="2683764"/>
              </a:xfrm>
              <a:prstGeom prst="roundRect">
                <a:avLst/>
              </a:prstGeom>
              <a:ln w="19050">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84" name="矩形: 圆角 83">
                <a:extLst>
                  <a:ext uri="{FF2B5EF4-FFF2-40B4-BE49-F238E27FC236}">
                    <a16:creationId xmlns:a16="http://schemas.microsoft.com/office/drawing/2014/main" xmlns="" id="{B7EFC67A-28CD-4D01-9C8C-18A8B24B1EF2}"/>
                  </a:ext>
                </a:extLst>
              </p:cNvPr>
              <p:cNvSpPr/>
              <p:nvPr/>
            </p:nvSpPr>
            <p:spPr>
              <a:xfrm>
                <a:off x="-1000278" y="3519828"/>
                <a:ext cx="1043984" cy="2683764"/>
              </a:xfrm>
              <a:prstGeom prst="roundRect">
                <a:avLst/>
              </a:prstGeom>
              <a:ln w="19050">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grpSp>
        <p:sp>
          <p:nvSpPr>
            <p:cNvPr id="10" name="文本框 9">
              <a:extLst>
                <a:ext uri="{FF2B5EF4-FFF2-40B4-BE49-F238E27FC236}">
                  <a16:creationId xmlns:a16="http://schemas.microsoft.com/office/drawing/2014/main" xmlns="" id="{686F975B-67AF-4785-9F67-A31B42EF9143}"/>
                </a:ext>
              </a:extLst>
            </p:cNvPr>
            <p:cNvSpPr txBox="1"/>
            <p:nvPr/>
          </p:nvSpPr>
          <p:spPr>
            <a:xfrm>
              <a:off x="5252085" y="3416283"/>
              <a:ext cx="2838679" cy="372498"/>
            </a:xfrm>
            <a:prstGeom prst="rect">
              <a:avLst/>
            </a:prstGeom>
            <a:noFill/>
            <a:ln>
              <a:solidFill>
                <a:schemeClr val="tx1"/>
              </a:solidFill>
              <a:prstDash val="solid"/>
            </a:ln>
          </p:spPr>
          <p:txBody>
            <a:bodyPr wrap="square" rtlCol="0">
              <a:spAutoFit/>
            </a:bodyPr>
            <a:lstStyle/>
            <a:p>
              <a:pPr algn="ctr"/>
              <a:r>
                <a:rPr lang="zh-CN" altLang="en-US" dirty="0"/>
                <a:t>选择最优回归模型</a:t>
              </a:r>
            </a:p>
          </p:txBody>
        </p:sp>
      </p:grpSp>
      <p:sp>
        <p:nvSpPr>
          <p:cNvPr id="16" name="矩形 15">
            <a:extLst>
              <a:ext uri="{FF2B5EF4-FFF2-40B4-BE49-F238E27FC236}">
                <a16:creationId xmlns:a16="http://schemas.microsoft.com/office/drawing/2014/main" xmlns="" id="{03C04292-D3D1-4945-A940-07041F0DDE53}"/>
              </a:ext>
            </a:extLst>
          </p:cNvPr>
          <p:cNvSpPr/>
          <p:nvPr/>
        </p:nvSpPr>
        <p:spPr>
          <a:xfrm>
            <a:off x="1451622" y="4425255"/>
            <a:ext cx="1391050" cy="152284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xmlns="" id="{50BDD237-C9F5-4420-8DD4-5B765CF85463}"/>
              </a:ext>
            </a:extLst>
          </p:cNvPr>
          <p:cNvSpPr txBox="1"/>
          <p:nvPr/>
        </p:nvSpPr>
        <p:spPr>
          <a:xfrm>
            <a:off x="1442261" y="4516860"/>
            <a:ext cx="1479480" cy="369332"/>
          </a:xfrm>
          <a:prstGeom prst="rect">
            <a:avLst/>
          </a:prstGeom>
          <a:noFill/>
        </p:spPr>
        <p:txBody>
          <a:bodyPr wrap="square" rtlCol="0">
            <a:spAutoFit/>
          </a:bodyPr>
          <a:lstStyle/>
          <a:p>
            <a:r>
              <a:rPr lang="en-US" altLang="zh-CN" dirty="0"/>
              <a:t>K-means</a:t>
            </a:r>
            <a:r>
              <a:rPr lang="zh-CN" altLang="en-US" dirty="0"/>
              <a:t>聚类</a:t>
            </a:r>
          </a:p>
        </p:txBody>
      </p:sp>
      <p:sp>
        <p:nvSpPr>
          <p:cNvPr id="24" name="矩形 23">
            <a:extLst>
              <a:ext uri="{FF2B5EF4-FFF2-40B4-BE49-F238E27FC236}">
                <a16:creationId xmlns:a16="http://schemas.microsoft.com/office/drawing/2014/main" xmlns="" id="{7B7A72E4-E7C7-41D8-918F-AE5D5FA6E64A}"/>
              </a:ext>
            </a:extLst>
          </p:cNvPr>
          <p:cNvSpPr/>
          <p:nvPr/>
        </p:nvSpPr>
        <p:spPr>
          <a:xfrm>
            <a:off x="7905945" y="4200370"/>
            <a:ext cx="999170"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a:p>
        </p:txBody>
      </p:sp>
      <p:pic>
        <p:nvPicPr>
          <p:cNvPr id="25" name="图片 24">
            <a:extLst>
              <a:ext uri="{FF2B5EF4-FFF2-40B4-BE49-F238E27FC236}">
                <a16:creationId xmlns:a16="http://schemas.microsoft.com/office/drawing/2014/main" xmlns="" id="{4A03BA96-24E2-4633-AFCA-C6FF9F95B187}"/>
              </a:ext>
            </a:extLst>
          </p:cNvPr>
          <p:cNvPicPr>
            <a:picLocks noChangeAspect="1"/>
          </p:cNvPicPr>
          <p:nvPr/>
        </p:nvPicPr>
        <p:blipFill>
          <a:blip r:embed="rId6"/>
          <a:stretch>
            <a:fillRect/>
          </a:stretch>
        </p:blipFill>
        <p:spPr>
          <a:xfrm>
            <a:off x="7979625" y="4403144"/>
            <a:ext cx="814013" cy="252698"/>
          </a:xfrm>
          <a:prstGeom prst="rect">
            <a:avLst/>
          </a:prstGeom>
        </p:spPr>
      </p:pic>
      <p:sp>
        <p:nvSpPr>
          <p:cNvPr id="26" name="文本框 25">
            <a:extLst>
              <a:ext uri="{FF2B5EF4-FFF2-40B4-BE49-F238E27FC236}">
                <a16:creationId xmlns:a16="http://schemas.microsoft.com/office/drawing/2014/main" xmlns="" id="{C6F6EC8E-A6AE-469A-9AC2-8214BD9C9EC1}"/>
              </a:ext>
            </a:extLst>
          </p:cNvPr>
          <p:cNvSpPr txBox="1"/>
          <p:nvPr/>
        </p:nvSpPr>
        <p:spPr>
          <a:xfrm>
            <a:off x="7884981" y="4160433"/>
            <a:ext cx="1117993" cy="338554"/>
          </a:xfrm>
          <a:prstGeom prst="rect">
            <a:avLst/>
          </a:prstGeom>
          <a:noFill/>
        </p:spPr>
        <p:txBody>
          <a:bodyPr wrap="square" rtlCol="0">
            <a:spAutoFit/>
          </a:bodyPr>
          <a:lstStyle/>
          <a:p>
            <a:r>
              <a:rPr lang="en-US" altLang="zh-CN" sz="1600" dirty="0"/>
              <a:t>BestM_1</a:t>
            </a:r>
            <a:endParaRPr lang="zh-CN" altLang="en-US" sz="1600" dirty="0"/>
          </a:p>
        </p:txBody>
      </p:sp>
      <p:sp>
        <p:nvSpPr>
          <p:cNvPr id="27" name="文本框 26">
            <a:extLst>
              <a:ext uri="{FF2B5EF4-FFF2-40B4-BE49-F238E27FC236}">
                <a16:creationId xmlns:a16="http://schemas.microsoft.com/office/drawing/2014/main" xmlns="" id="{69C17BE9-6F96-4866-B883-C5AD9F771A9B}"/>
              </a:ext>
            </a:extLst>
          </p:cNvPr>
          <p:cNvSpPr txBox="1"/>
          <p:nvPr/>
        </p:nvSpPr>
        <p:spPr>
          <a:xfrm>
            <a:off x="87629" y="2475419"/>
            <a:ext cx="6432425" cy="400110"/>
          </a:xfrm>
          <a:prstGeom prst="rect">
            <a:avLst/>
          </a:prstGeom>
          <a:noFill/>
        </p:spPr>
        <p:txBody>
          <a:bodyPr wrap="square" rtlCol="0">
            <a:spAutoFit/>
          </a:bodyPr>
          <a:lstStyle/>
          <a:p>
            <a:r>
              <a:rPr lang="zh-CN" altLang="en-US" sz="2000" b="1" dirty="0"/>
              <a:t>解决方案：</a:t>
            </a:r>
            <a:r>
              <a:rPr lang="zh-CN" altLang="en-US" sz="2000" dirty="0"/>
              <a:t>基于聚类的最优回归集成学习模型</a:t>
            </a:r>
          </a:p>
        </p:txBody>
      </p:sp>
      <p:sp>
        <p:nvSpPr>
          <p:cNvPr id="28" name="箭头: 右 27">
            <a:extLst>
              <a:ext uri="{FF2B5EF4-FFF2-40B4-BE49-F238E27FC236}">
                <a16:creationId xmlns:a16="http://schemas.microsoft.com/office/drawing/2014/main" xmlns="" id="{791D9618-2E2E-4E00-AA1A-9FDB70587DC9}"/>
              </a:ext>
            </a:extLst>
          </p:cNvPr>
          <p:cNvSpPr/>
          <p:nvPr/>
        </p:nvSpPr>
        <p:spPr>
          <a:xfrm>
            <a:off x="1086265" y="5021835"/>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29" name="图片 28">
            <a:extLst>
              <a:ext uri="{FF2B5EF4-FFF2-40B4-BE49-F238E27FC236}">
                <a16:creationId xmlns:a16="http://schemas.microsoft.com/office/drawing/2014/main" xmlns="" id="{E3DADE83-A388-4264-9825-9B34A703FE7A}"/>
              </a:ext>
            </a:extLst>
          </p:cNvPr>
          <p:cNvPicPr>
            <a:picLocks noChangeAspect="1"/>
          </p:cNvPicPr>
          <p:nvPr/>
        </p:nvPicPr>
        <p:blipFill>
          <a:blip r:embed="rId7"/>
          <a:stretch>
            <a:fillRect/>
          </a:stretch>
        </p:blipFill>
        <p:spPr>
          <a:xfrm>
            <a:off x="1556862" y="4953485"/>
            <a:ext cx="1149291" cy="928474"/>
          </a:xfrm>
          <a:prstGeom prst="rect">
            <a:avLst/>
          </a:prstGeom>
        </p:spPr>
      </p:pic>
      <p:sp>
        <p:nvSpPr>
          <p:cNvPr id="31" name="矩形 30">
            <a:extLst>
              <a:ext uri="{FF2B5EF4-FFF2-40B4-BE49-F238E27FC236}">
                <a16:creationId xmlns:a16="http://schemas.microsoft.com/office/drawing/2014/main" xmlns="" id="{1E615737-D92D-4589-877D-46B71CA99D6B}"/>
              </a:ext>
            </a:extLst>
          </p:cNvPr>
          <p:cNvSpPr/>
          <p:nvPr/>
        </p:nvSpPr>
        <p:spPr>
          <a:xfrm>
            <a:off x="7911934" y="4789678"/>
            <a:ext cx="999170"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a:p>
        </p:txBody>
      </p:sp>
      <p:sp>
        <p:nvSpPr>
          <p:cNvPr id="33" name="矩形 32">
            <a:extLst>
              <a:ext uri="{FF2B5EF4-FFF2-40B4-BE49-F238E27FC236}">
                <a16:creationId xmlns:a16="http://schemas.microsoft.com/office/drawing/2014/main" xmlns="" id="{31672867-EBB2-40C3-A682-3631D4E630DE}"/>
              </a:ext>
            </a:extLst>
          </p:cNvPr>
          <p:cNvSpPr/>
          <p:nvPr/>
        </p:nvSpPr>
        <p:spPr>
          <a:xfrm>
            <a:off x="7932266" y="5951984"/>
            <a:ext cx="894894"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a:p>
        </p:txBody>
      </p:sp>
      <p:pic>
        <p:nvPicPr>
          <p:cNvPr id="34" name="图片 33">
            <a:extLst>
              <a:ext uri="{FF2B5EF4-FFF2-40B4-BE49-F238E27FC236}">
                <a16:creationId xmlns:a16="http://schemas.microsoft.com/office/drawing/2014/main" xmlns="" id="{200DD931-70E8-449C-B7AD-F8351669AF33}"/>
              </a:ext>
            </a:extLst>
          </p:cNvPr>
          <p:cNvPicPr>
            <a:picLocks noChangeAspect="1"/>
          </p:cNvPicPr>
          <p:nvPr/>
        </p:nvPicPr>
        <p:blipFill>
          <a:blip r:embed="rId6"/>
          <a:stretch>
            <a:fillRect/>
          </a:stretch>
        </p:blipFill>
        <p:spPr>
          <a:xfrm>
            <a:off x="7985615" y="4978337"/>
            <a:ext cx="814013" cy="252698"/>
          </a:xfrm>
          <a:prstGeom prst="rect">
            <a:avLst/>
          </a:prstGeom>
        </p:spPr>
      </p:pic>
      <p:sp>
        <p:nvSpPr>
          <p:cNvPr id="35" name="文本框 34">
            <a:extLst>
              <a:ext uri="{FF2B5EF4-FFF2-40B4-BE49-F238E27FC236}">
                <a16:creationId xmlns:a16="http://schemas.microsoft.com/office/drawing/2014/main" xmlns="" id="{CFB120DC-0FB6-4CB1-A0B2-09ABA227D8D7}"/>
              </a:ext>
            </a:extLst>
          </p:cNvPr>
          <p:cNvSpPr txBox="1"/>
          <p:nvPr/>
        </p:nvSpPr>
        <p:spPr>
          <a:xfrm>
            <a:off x="7890971" y="4771173"/>
            <a:ext cx="1117993" cy="338554"/>
          </a:xfrm>
          <a:prstGeom prst="rect">
            <a:avLst/>
          </a:prstGeom>
          <a:noFill/>
        </p:spPr>
        <p:txBody>
          <a:bodyPr wrap="square" rtlCol="0">
            <a:spAutoFit/>
          </a:bodyPr>
          <a:lstStyle/>
          <a:p>
            <a:r>
              <a:rPr lang="en-US" altLang="zh-CN" sz="1600" dirty="0"/>
              <a:t>BestM_2</a:t>
            </a:r>
            <a:endParaRPr lang="zh-CN" altLang="en-US" sz="1600" dirty="0"/>
          </a:p>
        </p:txBody>
      </p:sp>
      <p:pic>
        <p:nvPicPr>
          <p:cNvPr id="38" name="图片 37">
            <a:extLst>
              <a:ext uri="{FF2B5EF4-FFF2-40B4-BE49-F238E27FC236}">
                <a16:creationId xmlns:a16="http://schemas.microsoft.com/office/drawing/2014/main" xmlns="" id="{FD080D6A-B063-4F24-9333-D12F2A245E2C}"/>
              </a:ext>
            </a:extLst>
          </p:cNvPr>
          <p:cNvPicPr>
            <a:picLocks noChangeAspect="1"/>
          </p:cNvPicPr>
          <p:nvPr/>
        </p:nvPicPr>
        <p:blipFill>
          <a:blip r:embed="rId6"/>
          <a:stretch>
            <a:fillRect/>
          </a:stretch>
        </p:blipFill>
        <p:spPr>
          <a:xfrm>
            <a:off x="8013147" y="6160789"/>
            <a:ext cx="814013" cy="252698"/>
          </a:xfrm>
          <a:prstGeom prst="rect">
            <a:avLst/>
          </a:prstGeom>
        </p:spPr>
      </p:pic>
      <p:sp>
        <p:nvSpPr>
          <p:cNvPr id="39" name="文本框 38">
            <a:extLst>
              <a:ext uri="{FF2B5EF4-FFF2-40B4-BE49-F238E27FC236}">
                <a16:creationId xmlns:a16="http://schemas.microsoft.com/office/drawing/2014/main" xmlns="" id="{11C55BD2-E9B7-4005-82BF-B4B8D616ED6E}"/>
              </a:ext>
            </a:extLst>
          </p:cNvPr>
          <p:cNvSpPr txBox="1"/>
          <p:nvPr/>
        </p:nvSpPr>
        <p:spPr>
          <a:xfrm>
            <a:off x="7918503" y="5953625"/>
            <a:ext cx="1117993" cy="338554"/>
          </a:xfrm>
          <a:prstGeom prst="rect">
            <a:avLst/>
          </a:prstGeom>
          <a:noFill/>
        </p:spPr>
        <p:txBody>
          <a:bodyPr wrap="square" rtlCol="0">
            <a:spAutoFit/>
          </a:bodyPr>
          <a:lstStyle/>
          <a:p>
            <a:r>
              <a:rPr lang="en-US" altLang="zh-CN" sz="1600" dirty="0" err="1"/>
              <a:t>BestM_n</a:t>
            </a:r>
            <a:endParaRPr lang="zh-CN" altLang="en-US" sz="1600" dirty="0"/>
          </a:p>
        </p:txBody>
      </p:sp>
      <p:grpSp>
        <p:nvGrpSpPr>
          <p:cNvPr id="44" name="组合 43">
            <a:extLst>
              <a:ext uri="{FF2B5EF4-FFF2-40B4-BE49-F238E27FC236}">
                <a16:creationId xmlns:a16="http://schemas.microsoft.com/office/drawing/2014/main" xmlns="" id="{C1BA1B12-AF67-4FB5-80EE-1B3C9B251798}"/>
              </a:ext>
            </a:extLst>
          </p:cNvPr>
          <p:cNvGrpSpPr/>
          <p:nvPr/>
        </p:nvGrpSpPr>
        <p:grpSpPr>
          <a:xfrm>
            <a:off x="274870" y="4267206"/>
            <a:ext cx="1533060" cy="1404348"/>
            <a:chOff x="409746" y="1799887"/>
            <a:chExt cx="1789343" cy="1517068"/>
          </a:xfrm>
        </p:grpSpPr>
        <p:grpSp>
          <p:nvGrpSpPr>
            <p:cNvPr id="45" name="组合 44">
              <a:extLst>
                <a:ext uri="{FF2B5EF4-FFF2-40B4-BE49-F238E27FC236}">
                  <a16:creationId xmlns:a16="http://schemas.microsoft.com/office/drawing/2014/main" xmlns="" id="{F8FD8274-5B82-44A6-B0F4-18F94FCE06AE}"/>
                </a:ext>
              </a:extLst>
            </p:cNvPr>
            <p:cNvGrpSpPr/>
            <p:nvPr/>
          </p:nvGrpSpPr>
          <p:grpSpPr>
            <a:xfrm>
              <a:off x="411819" y="2588452"/>
              <a:ext cx="733631" cy="728503"/>
              <a:chOff x="550409" y="2650953"/>
              <a:chExt cx="733631" cy="728503"/>
            </a:xfrm>
          </p:grpSpPr>
          <p:sp>
            <p:nvSpPr>
              <p:cNvPr id="47" name="流程图: 磁盘 46">
                <a:extLst>
                  <a:ext uri="{FF2B5EF4-FFF2-40B4-BE49-F238E27FC236}">
                    <a16:creationId xmlns:a16="http://schemas.microsoft.com/office/drawing/2014/main" xmlns="" id="{2092CD6D-D20D-4818-8B05-E28EE915A662}"/>
                  </a:ext>
                </a:extLst>
              </p:cNvPr>
              <p:cNvSpPr/>
              <p:nvPr/>
            </p:nvSpPr>
            <p:spPr>
              <a:xfrm>
                <a:off x="550409" y="2650953"/>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48" name="流程图: 磁盘 47">
                <a:extLst>
                  <a:ext uri="{FF2B5EF4-FFF2-40B4-BE49-F238E27FC236}">
                    <a16:creationId xmlns:a16="http://schemas.microsoft.com/office/drawing/2014/main" xmlns="" id="{D7FC0938-2EBC-499F-8103-C6AC579482C1}"/>
                  </a:ext>
                </a:extLst>
              </p:cNvPr>
              <p:cNvSpPr/>
              <p:nvPr/>
            </p:nvSpPr>
            <p:spPr>
              <a:xfrm>
                <a:off x="686534" y="2814186"/>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49" name="流程图: 磁盘 48">
                <a:extLst>
                  <a:ext uri="{FF2B5EF4-FFF2-40B4-BE49-F238E27FC236}">
                    <a16:creationId xmlns:a16="http://schemas.microsoft.com/office/drawing/2014/main" xmlns="" id="{09A9F833-6FDC-488C-BC45-339590A1643B}"/>
                  </a:ext>
                </a:extLst>
              </p:cNvPr>
              <p:cNvSpPr/>
              <p:nvPr/>
            </p:nvSpPr>
            <p:spPr>
              <a:xfrm>
                <a:off x="827584" y="2977419"/>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grpSp>
        <p:sp>
          <p:nvSpPr>
            <p:cNvPr id="46" name="文本框 45">
              <a:extLst>
                <a:ext uri="{FF2B5EF4-FFF2-40B4-BE49-F238E27FC236}">
                  <a16:creationId xmlns:a16="http://schemas.microsoft.com/office/drawing/2014/main" xmlns="" id="{4C1887ED-39E8-4E1A-8829-1AC2A17E259B}"/>
                </a:ext>
              </a:extLst>
            </p:cNvPr>
            <p:cNvSpPr txBox="1"/>
            <p:nvPr/>
          </p:nvSpPr>
          <p:spPr>
            <a:xfrm>
              <a:off x="409746" y="1799887"/>
              <a:ext cx="1789343" cy="698209"/>
            </a:xfrm>
            <a:prstGeom prst="rect">
              <a:avLst/>
            </a:prstGeom>
            <a:noFill/>
          </p:spPr>
          <p:txBody>
            <a:bodyPr wrap="square" rtlCol="0">
              <a:spAutoFit/>
            </a:bodyPr>
            <a:lstStyle/>
            <a:p>
              <a:r>
                <a:rPr lang="zh-CN" altLang="en-US" dirty="0"/>
                <a:t>学习</a:t>
              </a:r>
              <a:endParaRPr lang="en-US" altLang="zh-CN" dirty="0"/>
            </a:p>
            <a:p>
              <a:r>
                <a:rPr lang="zh-CN" altLang="en-US" dirty="0"/>
                <a:t>样本</a:t>
              </a:r>
            </a:p>
          </p:txBody>
        </p:sp>
      </p:grpSp>
      <p:sp>
        <p:nvSpPr>
          <p:cNvPr id="61" name="文本框 60">
            <a:extLst>
              <a:ext uri="{FF2B5EF4-FFF2-40B4-BE49-F238E27FC236}">
                <a16:creationId xmlns:a16="http://schemas.microsoft.com/office/drawing/2014/main" xmlns="" id="{35830E7F-6CF2-46F5-9A1D-C9EA0EF533AF}"/>
              </a:ext>
            </a:extLst>
          </p:cNvPr>
          <p:cNvSpPr txBox="1"/>
          <p:nvPr/>
        </p:nvSpPr>
        <p:spPr>
          <a:xfrm>
            <a:off x="290268" y="1024954"/>
            <a:ext cx="8449383" cy="1323439"/>
          </a:xfrm>
          <a:prstGeom prst="rect">
            <a:avLst/>
          </a:prstGeom>
          <a:noFill/>
        </p:spPr>
        <p:txBody>
          <a:bodyPr wrap="square" rtlCol="0">
            <a:spAutoFit/>
          </a:bodyPr>
          <a:lstStyle/>
          <a:p>
            <a:r>
              <a:rPr lang="zh-CN" altLang="en-US" sz="2000" b="1" dirty="0"/>
              <a:t>问题描述</a:t>
            </a:r>
            <a:r>
              <a:rPr lang="zh-CN" altLang="en-US" sz="2000" dirty="0"/>
              <a:t>：</a:t>
            </a:r>
            <a:endParaRPr lang="en-US" altLang="zh-CN" sz="2000" dirty="0"/>
          </a:p>
          <a:p>
            <a:r>
              <a:rPr lang="zh-CN" altLang="en-US" sz="2000" dirty="0"/>
              <a:t>材料数据通常呈现</a:t>
            </a:r>
            <a:r>
              <a:rPr lang="zh-CN" altLang="en-US" sz="2000" b="1" dirty="0">
                <a:solidFill>
                  <a:srgbClr val="FF0000"/>
                </a:solidFill>
              </a:rPr>
              <a:t>小样本、高维度和分布不均匀的特点</a:t>
            </a:r>
            <a:r>
              <a:rPr lang="zh-CN" altLang="en-US" sz="2000" dirty="0"/>
              <a:t>，综合样本物理背景的复杂性，所以难以找到一种单一的模型对高维且具有一定物理复杂性背景的小样本进行建模。</a:t>
            </a:r>
          </a:p>
        </p:txBody>
      </p:sp>
      <p:sp>
        <p:nvSpPr>
          <p:cNvPr id="62" name="文本框 61">
            <a:extLst>
              <a:ext uri="{FF2B5EF4-FFF2-40B4-BE49-F238E27FC236}">
                <a16:creationId xmlns:a16="http://schemas.microsoft.com/office/drawing/2014/main" xmlns="" id="{B2332F02-0052-4990-A2CE-C2E9DDE83EC8}"/>
              </a:ext>
            </a:extLst>
          </p:cNvPr>
          <p:cNvSpPr txBox="1"/>
          <p:nvPr/>
        </p:nvSpPr>
        <p:spPr>
          <a:xfrm>
            <a:off x="3687578" y="5436894"/>
            <a:ext cx="461665" cy="525980"/>
          </a:xfrm>
          <a:prstGeom prst="rect">
            <a:avLst/>
          </a:prstGeom>
          <a:noFill/>
        </p:spPr>
        <p:txBody>
          <a:bodyPr vert="eaVert" wrap="square" rtlCol="0">
            <a:spAutoFit/>
          </a:bodyPr>
          <a:lstStyle/>
          <a:p>
            <a:r>
              <a:rPr lang="en-US" altLang="zh-CN" dirty="0"/>
              <a:t>….</a:t>
            </a:r>
            <a:endParaRPr lang="zh-CN" altLang="en-US" dirty="0"/>
          </a:p>
        </p:txBody>
      </p:sp>
      <p:sp>
        <p:nvSpPr>
          <p:cNvPr id="63" name="文本框 62">
            <a:extLst>
              <a:ext uri="{FF2B5EF4-FFF2-40B4-BE49-F238E27FC236}">
                <a16:creationId xmlns:a16="http://schemas.microsoft.com/office/drawing/2014/main" xmlns="" id="{D54C833F-913C-4087-BD1A-A380C1A5D544}"/>
              </a:ext>
            </a:extLst>
          </p:cNvPr>
          <p:cNvSpPr txBox="1"/>
          <p:nvPr/>
        </p:nvSpPr>
        <p:spPr>
          <a:xfrm>
            <a:off x="8181132" y="5428901"/>
            <a:ext cx="430887" cy="525980"/>
          </a:xfrm>
          <a:prstGeom prst="rect">
            <a:avLst/>
          </a:prstGeom>
          <a:noFill/>
        </p:spPr>
        <p:txBody>
          <a:bodyPr vert="eaVert" wrap="square" rtlCol="0">
            <a:spAutoFit/>
          </a:bodyPr>
          <a:lstStyle/>
          <a:p>
            <a:r>
              <a:rPr lang="en-US" altLang="zh-CN" sz="1600" dirty="0"/>
              <a:t>….</a:t>
            </a:r>
            <a:endParaRPr lang="zh-CN" altLang="en-US" sz="1600" dirty="0"/>
          </a:p>
        </p:txBody>
      </p:sp>
      <p:sp>
        <p:nvSpPr>
          <p:cNvPr id="51" name="矩形: 圆角 50">
            <a:extLst>
              <a:ext uri="{FF2B5EF4-FFF2-40B4-BE49-F238E27FC236}">
                <a16:creationId xmlns:a16="http://schemas.microsoft.com/office/drawing/2014/main" xmlns="" id="{CCD9FEBF-C966-4B2A-8CB0-F728B36E99E6}"/>
              </a:ext>
            </a:extLst>
          </p:cNvPr>
          <p:cNvSpPr/>
          <p:nvPr/>
        </p:nvSpPr>
        <p:spPr>
          <a:xfrm>
            <a:off x="26282" y="1027042"/>
            <a:ext cx="9091436" cy="129778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2" name="矩形: 圆角 51">
            <a:extLst>
              <a:ext uri="{FF2B5EF4-FFF2-40B4-BE49-F238E27FC236}">
                <a16:creationId xmlns:a16="http://schemas.microsoft.com/office/drawing/2014/main" xmlns="" id="{4B7B858E-E5F5-4198-9C57-D5E19F05CC3D}"/>
              </a:ext>
            </a:extLst>
          </p:cNvPr>
          <p:cNvSpPr/>
          <p:nvPr/>
        </p:nvSpPr>
        <p:spPr>
          <a:xfrm>
            <a:off x="1353076" y="4003487"/>
            <a:ext cx="3254810" cy="2665873"/>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xmlns="" id="{37F0C5BD-AE35-4C52-A496-28FB77DA37FC}"/>
              </a:ext>
            </a:extLst>
          </p:cNvPr>
          <p:cNvSpPr/>
          <p:nvPr/>
        </p:nvSpPr>
        <p:spPr>
          <a:xfrm>
            <a:off x="3405536" y="4122928"/>
            <a:ext cx="982709" cy="236863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9" name="箭头: 右 58">
            <a:extLst>
              <a:ext uri="{FF2B5EF4-FFF2-40B4-BE49-F238E27FC236}">
                <a16:creationId xmlns:a16="http://schemas.microsoft.com/office/drawing/2014/main" xmlns="" id="{D950A544-B64B-404F-ABB0-3C0B3AD5DAE6}"/>
              </a:ext>
            </a:extLst>
          </p:cNvPr>
          <p:cNvSpPr/>
          <p:nvPr/>
        </p:nvSpPr>
        <p:spPr>
          <a:xfrm>
            <a:off x="2933057" y="4525959"/>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4" name="箭头: 右 63">
            <a:extLst>
              <a:ext uri="{FF2B5EF4-FFF2-40B4-BE49-F238E27FC236}">
                <a16:creationId xmlns:a16="http://schemas.microsoft.com/office/drawing/2014/main" xmlns="" id="{E9374125-89E6-442A-9457-B345781FE435}"/>
              </a:ext>
            </a:extLst>
          </p:cNvPr>
          <p:cNvSpPr/>
          <p:nvPr/>
        </p:nvSpPr>
        <p:spPr>
          <a:xfrm>
            <a:off x="2933057" y="4899874"/>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5" name="箭头: 右 64">
            <a:extLst>
              <a:ext uri="{FF2B5EF4-FFF2-40B4-BE49-F238E27FC236}">
                <a16:creationId xmlns:a16="http://schemas.microsoft.com/office/drawing/2014/main" xmlns="" id="{BBD44E47-E7A2-438D-940A-814556822709}"/>
              </a:ext>
            </a:extLst>
          </p:cNvPr>
          <p:cNvSpPr/>
          <p:nvPr/>
        </p:nvSpPr>
        <p:spPr>
          <a:xfrm>
            <a:off x="2924241" y="5549187"/>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69" name="图片 68">
            <a:extLst>
              <a:ext uri="{FF2B5EF4-FFF2-40B4-BE49-F238E27FC236}">
                <a16:creationId xmlns:a16="http://schemas.microsoft.com/office/drawing/2014/main" xmlns="" id="{55D5BD5B-4149-4EC5-9356-B5E399CF677C}"/>
              </a:ext>
            </a:extLst>
          </p:cNvPr>
          <p:cNvPicPr>
            <a:picLocks noChangeAspect="1"/>
          </p:cNvPicPr>
          <p:nvPr/>
        </p:nvPicPr>
        <p:blipFill>
          <a:blip r:embed="rId8"/>
          <a:stretch>
            <a:fillRect/>
          </a:stretch>
        </p:blipFill>
        <p:spPr>
          <a:xfrm>
            <a:off x="3500392" y="4168077"/>
            <a:ext cx="775281" cy="499380"/>
          </a:xfrm>
          <a:prstGeom prst="rect">
            <a:avLst/>
          </a:prstGeom>
          <a:ln>
            <a:solidFill>
              <a:srgbClr val="33A8C7"/>
            </a:solidFill>
          </a:ln>
        </p:spPr>
      </p:pic>
      <p:pic>
        <p:nvPicPr>
          <p:cNvPr id="70" name="图片 69">
            <a:extLst>
              <a:ext uri="{FF2B5EF4-FFF2-40B4-BE49-F238E27FC236}">
                <a16:creationId xmlns:a16="http://schemas.microsoft.com/office/drawing/2014/main" xmlns="" id="{2CD59F35-CA69-4534-A88C-7DA2DC7FAE10}"/>
              </a:ext>
            </a:extLst>
          </p:cNvPr>
          <p:cNvPicPr>
            <a:picLocks noChangeAspect="1"/>
          </p:cNvPicPr>
          <p:nvPr/>
        </p:nvPicPr>
        <p:blipFill>
          <a:blip r:embed="rId9"/>
          <a:stretch>
            <a:fillRect/>
          </a:stretch>
        </p:blipFill>
        <p:spPr>
          <a:xfrm>
            <a:off x="3500392" y="4716143"/>
            <a:ext cx="775281" cy="499380"/>
          </a:xfrm>
          <a:prstGeom prst="rect">
            <a:avLst/>
          </a:prstGeom>
          <a:ln>
            <a:solidFill>
              <a:srgbClr val="33A8C7"/>
            </a:solidFill>
          </a:ln>
        </p:spPr>
      </p:pic>
      <p:pic>
        <p:nvPicPr>
          <p:cNvPr id="72" name="图片 71">
            <a:extLst>
              <a:ext uri="{FF2B5EF4-FFF2-40B4-BE49-F238E27FC236}">
                <a16:creationId xmlns:a16="http://schemas.microsoft.com/office/drawing/2014/main" xmlns="" id="{527CBBA6-EF81-4BF5-A048-C1F2B4444112}"/>
              </a:ext>
            </a:extLst>
          </p:cNvPr>
          <p:cNvPicPr>
            <a:picLocks noChangeAspect="1"/>
          </p:cNvPicPr>
          <p:nvPr/>
        </p:nvPicPr>
        <p:blipFill>
          <a:blip r:embed="rId10"/>
          <a:stretch>
            <a:fillRect/>
          </a:stretch>
        </p:blipFill>
        <p:spPr>
          <a:xfrm>
            <a:off x="3500392" y="5921724"/>
            <a:ext cx="772004" cy="517935"/>
          </a:xfrm>
          <a:prstGeom prst="rect">
            <a:avLst/>
          </a:prstGeom>
          <a:ln>
            <a:solidFill>
              <a:schemeClr val="accent1"/>
            </a:solidFill>
          </a:ln>
        </p:spPr>
      </p:pic>
      <p:sp>
        <p:nvSpPr>
          <p:cNvPr id="73" name="文本框 72">
            <a:extLst>
              <a:ext uri="{FF2B5EF4-FFF2-40B4-BE49-F238E27FC236}">
                <a16:creationId xmlns:a16="http://schemas.microsoft.com/office/drawing/2014/main" xmlns="" id="{3421C0E2-A269-44BD-B984-928E331332CB}"/>
              </a:ext>
            </a:extLst>
          </p:cNvPr>
          <p:cNvSpPr txBox="1"/>
          <p:nvPr/>
        </p:nvSpPr>
        <p:spPr>
          <a:xfrm>
            <a:off x="3450768" y="4200370"/>
            <a:ext cx="1110271" cy="338554"/>
          </a:xfrm>
          <a:prstGeom prst="rect">
            <a:avLst/>
          </a:prstGeom>
          <a:noFill/>
        </p:spPr>
        <p:txBody>
          <a:bodyPr wrap="square" rtlCol="0">
            <a:spAutoFit/>
          </a:bodyPr>
          <a:lstStyle/>
          <a:p>
            <a:r>
              <a:rPr lang="en-US" altLang="zh-CN" sz="1600" dirty="0"/>
              <a:t>cluster_1</a:t>
            </a:r>
            <a:endParaRPr lang="zh-CN" altLang="en-US" sz="1600" dirty="0"/>
          </a:p>
        </p:txBody>
      </p:sp>
      <p:sp>
        <p:nvSpPr>
          <p:cNvPr id="74" name="文本框 73">
            <a:extLst>
              <a:ext uri="{FF2B5EF4-FFF2-40B4-BE49-F238E27FC236}">
                <a16:creationId xmlns:a16="http://schemas.microsoft.com/office/drawing/2014/main" xmlns="" id="{0313CC91-4479-4108-94EE-FCCA8FA656CA}"/>
              </a:ext>
            </a:extLst>
          </p:cNvPr>
          <p:cNvSpPr txBox="1"/>
          <p:nvPr/>
        </p:nvSpPr>
        <p:spPr>
          <a:xfrm>
            <a:off x="3446402" y="4790717"/>
            <a:ext cx="1110271" cy="338554"/>
          </a:xfrm>
          <a:prstGeom prst="rect">
            <a:avLst/>
          </a:prstGeom>
          <a:noFill/>
        </p:spPr>
        <p:txBody>
          <a:bodyPr wrap="square" rtlCol="0">
            <a:spAutoFit/>
          </a:bodyPr>
          <a:lstStyle/>
          <a:p>
            <a:r>
              <a:rPr lang="en-US" altLang="zh-CN" sz="1600" dirty="0"/>
              <a:t>cluster_2</a:t>
            </a:r>
            <a:endParaRPr lang="zh-CN" altLang="en-US" sz="1600" dirty="0"/>
          </a:p>
        </p:txBody>
      </p:sp>
      <p:sp>
        <p:nvSpPr>
          <p:cNvPr id="76" name="文本框 75">
            <a:extLst>
              <a:ext uri="{FF2B5EF4-FFF2-40B4-BE49-F238E27FC236}">
                <a16:creationId xmlns:a16="http://schemas.microsoft.com/office/drawing/2014/main" xmlns="" id="{6EED5F7D-29B7-4D52-B348-4E63ED2AF427}"/>
              </a:ext>
            </a:extLst>
          </p:cNvPr>
          <p:cNvSpPr txBox="1"/>
          <p:nvPr/>
        </p:nvSpPr>
        <p:spPr>
          <a:xfrm>
            <a:off x="3405823" y="6044675"/>
            <a:ext cx="1110271" cy="338554"/>
          </a:xfrm>
          <a:prstGeom prst="rect">
            <a:avLst/>
          </a:prstGeom>
          <a:noFill/>
        </p:spPr>
        <p:txBody>
          <a:bodyPr wrap="square" rtlCol="0">
            <a:spAutoFit/>
          </a:bodyPr>
          <a:lstStyle/>
          <a:p>
            <a:r>
              <a:rPr lang="en-US" altLang="zh-CN" sz="1600" dirty="0" err="1"/>
              <a:t>cluster_n</a:t>
            </a:r>
            <a:endParaRPr lang="zh-CN" altLang="en-US" sz="1600" dirty="0"/>
          </a:p>
        </p:txBody>
      </p:sp>
      <p:sp>
        <p:nvSpPr>
          <p:cNvPr id="55" name="矩形 54">
            <a:extLst>
              <a:ext uri="{FF2B5EF4-FFF2-40B4-BE49-F238E27FC236}">
                <a16:creationId xmlns:a16="http://schemas.microsoft.com/office/drawing/2014/main" xmlns="" id="{5A659B95-360D-4CE5-98B2-59731D12034C}"/>
              </a:ext>
            </a:extLst>
          </p:cNvPr>
          <p:cNvSpPr/>
          <p:nvPr/>
        </p:nvSpPr>
        <p:spPr>
          <a:xfrm>
            <a:off x="1314463" y="2908439"/>
            <a:ext cx="3185529" cy="9867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56" name="文本框 55">
            <a:extLst>
              <a:ext uri="{FF2B5EF4-FFF2-40B4-BE49-F238E27FC236}">
                <a16:creationId xmlns:a16="http://schemas.microsoft.com/office/drawing/2014/main" xmlns="" id="{8FF50CDC-6140-47DF-BEFE-03C5C5E38AFA}"/>
              </a:ext>
            </a:extLst>
          </p:cNvPr>
          <p:cNvSpPr txBox="1"/>
          <p:nvPr/>
        </p:nvSpPr>
        <p:spPr>
          <a:xfrm>
            <a:off x="1386289" y="2888229"/>
            <a:ext cx="3185711" cy="1077218"/>
          </a:xfrm>
          <a:prstGeom prst="rect">
            <a:avLst/>
          </a:prstGeom>
          <a:noFill/>
        </p:spPr>
        <p:txBody>
          <a:bodyPr wrap="square" rtlCol="0">
            <a:spAutoFit/>
          </a:bodyPr>
          <a:lstStyle/>
          <a:p>
            <a:r>
              <a:rPr lang="zh-CN" altLang="en-US" sz="1600" dirty="0"/>
              <a:t>把样本投射到特征空间并利用聚类的方法把样本划分为不同的簇，</a:t>
            </a:r>
            <a:r>
              <a:rPr lang="zh-CN" altLang="en-US" sz="1600" b="1" dirty="0"/>
              <a:t>簇内样本的特性相似、簇间样本的特性不同</a:t>
            </a:r>
          </a:p>
        </p:txBody>
      </p:sp>
      <p:sp>
        <p:nvSpPr>
          <p:cNvPr id="78" name="箭头: 右 77">
            <a:extLst>
              <a:ext uri="{FF2B5EF4-FFF2-40B4-BE49-F238E27FC236}">
                <a16:creationId xmlns:a16="http://schemas.microsoft.com/office/drawing/2014/main" xmlns="" id="{5CEEF1DE-A3CC-4931-BA12-1579B8C87C77}"/>
              </a:ext>
            </a:extLst>
          </p:cNvPr>
          <p:cNvSpPr/>
          <p:nvPr/>
        </p:nvSpPr>
        <p:spPr>
          <a:xfrm>
            <a:off x="4549666" y="4310694"/>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79" name="矩形 78">
            <a:extLst>
              <a:ext uri="{FF2B5EF4-FFF2-40B4-BE49-F238E27FC236}">
                <a16:creationId xmlns:a16="http://schemas.microsoft.com/office/drawing/2014/main" xmlns="" id="{C832ADAD-1B7B-4A6F-B454-6FE2E2F64BEE}"/>
              </a:ext>
            </a:extLst>
          </p:cNvPr>
          <p:cNvSpPr/>
          <p:nvPr/>
        </p:nvSpPr>
        <p:spPr>
          <a:xfrm>
            <a:off x="4837322" y="2909181"/>
            <a:ext cx="2841641" cy="9867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80" name="文本框 79">
            <a:extLst>
              <a:ext uri="{FF2B5EF4-FFF2-40B4-BE49-F238E27FC236}">
                <a16:creationId xmlns:a16="http://schemas.microsoft.com/office/drawing/2014/main" xmlns="" id="{5E13D233-DDF5-4877-ABEE-6619A1A37D83}"/>
              </a:ext>
            </a:extLst>
          </p:cNvPr>
          <p:cNvSpPr txBox="1"/>
          <p:nvPr/>
        </p:nvSpPr>
        <p:spPr>
          <a:xfrm>
            <a:off x="4788024" y="3070701"/>
            <a:ext cx="2989485" cy="646331"/>
          </a:xfrm>
          <a:prstGeom prst="rect">
            <a:avLst/>
          </a:prstGeom>
          <a:noFill/>
        </p:spPr>
        <p:txBody>
          <a:bodyPr wrap="square" rtlCol="0">
            <a:spAutoFit/>
          </a:bodyPr>
          <a:lstStyle/>
          <a:p>
            <a:r>
              <a:rPr lang="zh-CN" altLang="en-US" dirty="0"/>
              <a:t>针对不同的簇，</a:t>
            </a:r>
            <a:r>
              <a:rPr lang="zh-CN" altLang="en-US" b="1" dirty="0"/>
              <a:t>依据预测精度</a:t>
            </a:r>
            <a:r>
              <a:rPr lang="zh-CN" altLang="en-US" dirty="0"/>
              <a:t>选择最优的回归模型</a:t>
            </a:r>
            <a:endParaRPr lang="zh-CN" altLang="en-US" b="1" dirty="0"/>
          </a:p>
        </p:txBody>
      </p:sp>
      <p:sp>
        <p:nvSpPr>
          <p:cNvPr id="85" name="箭头: 右 84">
            <a:extLst>
              <a:ext uri="{FF2B5EF4-FFF2-40B4-BE49-F238E27FC236}">
                <a16:creationId xmlns:a16="http://schemas.microsoft.com/office/drawing/2014/main" xmlns="" id="{2B39B7B9-0497-49CE-AA5A-FDE8A474A1A5}"/>
              </a:ext>
            </a:extLst>
          </p:cNvPr>
          <p:cNvSpPr/>
          <p:nvPr/>
        </p:nvSpPr>
        <p:spPr>
          <a:xfrm>
            <a:off x="4549666" y="4862829"/>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6" name="箭头: 右 85">
            <a:extLst>
              <a:ext uri="{FF2B5EF4-FFF2-40B4-BE49-F238E27FC236}">
                <a16:creationId xmlns:a16="http://schemas.microsoft.com/office/drawing/2014/main" xmlns="" id="{07F06710-78A9-47A4-8FEC-C420ABC3A472}"/>
              </a:ext>
            </a:extLst>
          </p:cNvPr>
          <p:cNvSpPr/>
          <p:nvPr/>
        </p:nvSpPr>
        <p:spPr>
          <a:xfrm>
            <a:off x="4560114" y="6018085"/>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7" name="箭头: 右 86">
            <a:extLst>
              <a:ext uri="{FF2B5EF4-FFF2-40B4-BE49-F238E27FC236}">
                <a16:creationId xmlns:a16="http://schemas.microsoft.com/office/drawing/2014/main" xmlns="" id="{767C7E48-7E38-4006-81E0-43E24FE4867D}"/>
              </a:ext>
            </a:extLst>
          </p:cNvPr>
          <p:cNvSpPr/>
          <p:nvPr/>
        </p:nvSpPr>
        <p:spPr>
          <a:xfrm>
            <a:off x="7613340" y="4312275"/>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8" name="箭头: 右 87">
            <a:extLst>
              <a:ext uri="{FF2B5EF4-FFF2-40B4-BE49-F238E27FC236}">
                <a16:creationId xmlns:a16="http://schemas.microsoft.com/office/drawing/2014/main" xmlns="" id="{ECA77F04-22B0-4407-BB4C-DAFD5077AD12}"/>
              </a:ext>
            </a:extLst>
          </p:cNvPr>
          <p:cNvSpPr/>
          <p:nvPr/>
        </p:nvSpPr>
        <p:spPr>
          <a:xfrm>
            <a:off x="7613340" y="4864410"/>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9" name="箭头: 右 88">
            <a:extLst>
              <a:ext uri="{FF2B5EF4-FFF2-40B4-BE49-F238E27FC236}">
                <a16:creationId xmlns:a16="http://schemas.microsoft.com/office/drawing/2014/main" xmlns="" id="{272A36F5-59AB-410E-AFEC-369522EA1CD0}"/>
              </a:ext>
            </a:extLst>
          </p:cNvPr>
          <p:cNvSpPr/>
          <p:nvPr/>
        </p:nvSpPr>
        <p:spPr>
          <a:xfrm>
            <a:off x="7623788" y="6019666"/>
            <a:ext cx="388388"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sz="1600"/>
          </a:p>
        </p:txBody>
      </p:sp>
      <p:sp>
        <p:nvSpPr>
          <p:cNvPr id="90" name="矩形 89">
            <a:extLst>
              <a:ext uri="{FF2B5EF4-FFF2-40B4-BE49-F238E27FC236}">
                <a16:creationId xmlns:a16="http://schemas.microsoft.com/office/drawing/2014/main" xmlns="" id="{24472316-9911-42DC-9C7B-F2DE9DB53D5F}"/>
              </a:ext>
            </a:extLst>
          </p:cNvPr>
          <p:cNvSpPr/>
          <p:nvPr/>
        </p:nvSpPr>
        <p:spPr>
          <a:xfrm>
            <a:off x="7999266" y="2908439"/>
            <a:ext cx="721175" cy="9867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91" name="文本框 90">
            <a:extLst>
              <a:ext uri="{FF2B5EF4-FFF2-40B4-BE49-F238E27FC236}">
                <a16:creationId xmlns:a16="http://schemas.microsoft.com/office/drawing/2014/main" xmlns="" id="{42238F6F-AA21-4DC2-8913-A5AA4984476F}"/>
              </a:ext>
            </a:extLst>
          </p:cNvPr>
          <p:cNvSpPr txBox="1"/>
          <p:nvPr/>
        </p:nvSpPr>
        <p:spPr>
          <a:xfrm>
            <a:off x="7948745" y="3029343"/>
            <a:ext cx="822216" cy="646331"/>
          </a:xfrm>
          <a:prstGeom prst="rect">
            <a:avLst/>
          </a:prstGeom>
          <a:noFill/>
        </p:spPr>
        <p:txBody>
          <a:bodyPr wrap="square" rtlCol="0">
            <a:spAutoFit/>
          </a:bodyPr>
          <a:lstStyle/>
          <a:p>
            <a:pPr algn="ctr"/>
            <a:r>
              <a:rPr lang="zh-CN" altLang="en-US" b="1" dirty="0"/>
              <a:t>异构集成</a:t>
            </a:r>
          </a:p>
        </p:txBody>
      </p:sp>
      <p:sp>
        <p:nvSpPr>
          <p:cNvPr id="92" name="矩形 91">
            <a:extLst>
              <a:ext uri="{FF2B5EF4-FFF2-40B4-BE49-F238E27FC236}">
                <a16:creationId xmlns:a16="http://schemas.microsoft.com/office/drawing/2014/main" xmlns="" id="{9FD85A4A-4CE6-4317-B75E-A64F1C8AD4D6}"/>
              </a:ext>
            </a:extLst>
          </p:cNvPr>
          <p:cNvSpPr/>
          <p:nvPr/>
        </p:nvSpPr>
        <p:spPr>
          <a:xfrm>
            <a:off x="246426" y="2885326"/>
            <a:ext cx="721175" cy="9867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sp>
        <p:nvSpPr>
          <p:cNvPr id="93" name="文本框 92">
            <a:extLst>
              <a:ext uri="{FF2B5EF4-FFF2-40B4-BE49-F238E27FC236}">
                <a16:creationId xmlns:a16="http://schemas.microsoft.com/office/drawing/2014/main" xmlns="" id="{114EEF5E-69ED-4DA0-BF42-89416B5A0729}"/>
              </a:ext>
            </a:extLst>
          </p:cNvPr>
          <p:cNvSpPr txBox="1"/>
          <p:nvPr/>
        </p:nvSpPr>
        <p:spPr>
          <a:xfrm>
            <a:off x="280077" y="2998693"/>
            <a:ext cx="673890" cy="646331"/>
          </a:xfrm>
          <a:prstGeom prst="rect">
            <a:avLst/>
          </a:prstGeom>
          <a:noFill/>
        </p:spPr>
        <p:txBody>
          <a:bodyPr wrap="square" rtlCol="0">
            <a:spAutoFit/>
          </a:bodyPr>
          <a:lstStyle/>
          <a:p>
            <a:r>
              <a:rPr lang="zh-CN" altLang="en-US" b="1" dirty="0"/>
              <a:t>输入样本</a:t>
            </a:r>
          </a:p>
        </p:txBody>
      </p:sp>
      <p:sp>
        <p:nvSpPr>
          <p:cNvPr id="94" name="箭头: 右 93">
            <a:extLst>
              <a:ext uri="{FF2B5EF4-FFF2-40B4-BE49-F238E27FC236}">
                <a16:creationId xmlns:a16="http://schemas.microsoft.com/office/drawing/2014/main" xmlns="" id="{DCD62D23-763F-44C7-AE99-4E5E026A858C}"/>
              </a:ext>
            </a:extLst>
          </p:cNvPr>
          <p:cNvSpPr/>
          <p:nvPr/>
        </p:nvSpPr>
        <p:spPr>
          <a:xfrm>
            <a:off x="971600" y="3091874"/>
            <a:ext cx="309110" cy="333333"/>
          </a:xfrm>
          <a:prstGeom prst="rightArrow">
            <a:avLst/>
          </a:prstGeom>
          <a:solidFill>
            <a:srgbClr val="C0000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dirty="0"/>
          </a:p>
        </p:txBody>
      </p:sp>
      <p:sp>
        <p:nvSpPr>
          <p:cNvPr id="95" name="箭头: 右 94">
            <a:extLst>
              <a:ext uri="{FF2B5EF4-FFF2-40B4-BE49-F238E27FC236}">
                <a16:creationId xmlns:a16="http://schemas.microsoft.com/office/drawing/2014/main" xmlns="" id="{EBDAE4D1-4639-43E9-9AE1-37F08D74AA3E}"/>
              </a:ext>
            </a:extLst>
          </p:cNvPr>
          <p:cNvSpPr/>
          <p:nvPr/>
        </p:nvSpPr>
        <p:spPr>
          <a:xfrm>
            <a:off x="4499992" y="3091874"/>
            <a:ext cx="309110" cy="333333"/>
          </a:xfrm>
          <a:prstGeom prst="rightArrow">
            <a:avLst/>
          </a:prstGeom>
          <a:solidFill>
            <a:srgbClr val="C0000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dirty="0"/>
          </a:p>
        </p:txBody>
      </p:sp>
      <p:sp>
        <p:nvSpPr>
          <p:cNvPr id="96" name="箭头: 右 95">
            <a:extLst>
              <a:ext uri="{FF2B5EF4-FFF2-40B4-BE49-F238E27FC236}">
                <a16:creationId xmlns:a16="http://schemas.microsoft.com/office/drawing/2014/main" xmlns="" id="{9024A047-BF2F-446C-B391-76BD50F6AC7F}"/>
              </a:ext>
            </a:extLst>
          </p:cNvPr>
          <p:cNvSpPr/>
          <p:nvPr/>
        </p:nvSpPr>
        <p:spPr>
          <a:xfrm>
            <a:off x="7719274" y="3078027"/>
            <a:ext cx="309110" cy="333333"/>
          </a:xfrm>
          <a:prstGeom prst="rightArrow">
            <a:avLst/>
          </a:prstGeom>
          <a:solidFill>
            <a:srgbClr val="C0000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dirty="0"/>
          </a:p>
        </p:txBody>
      </p:sp>
    </p:spTree>
    <p:extLst>
      <p:ext uri="{BB962C8B-B14F-4D97-AF65-F5344CB8AC3E}">
        <p14:creationId xmlns:p14="http://schemas.microsoft.com/office/powerpoint/2010/main" val="30287351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0AB8D66-5E0D-40E5-BA72-F20B6E09AAE1}"/>
              </a:ext>
            </a:extLst>
          </p:cNvPr>
          <p:cNvSpPr>
            <a:spLocks noGrp="1"/>
          </p:cNvSpPr>
          <p:nvPr>
            <p:ph type="title"/>
          </p:nvPr>
        </p:nvSpPr>
        <p:spPr>
          <a:xfrm>
            <a:off x="914400" y="26741"/>
            <a:ext cx="8229600" cy="673453"/>
          </a:xfrm>
        </p:spPr>
        <p:txBody>
          <a:bodyPr>
            <a:normAutofit/>
          </a:bodyPr>
          <a:lstStyle/>
          <a:p>
            <a:r>
              <a:rPr lang="zh-CN" altLang="en-US" sz="2400" dirty="0">
                <a:solidFill>
                  <a:srgbClr val="FF0000"/>
                </a:solidFill>
              </a:rPr>
              <a:t>新属性计算</a:t>
            </a:r>
            <a:r>
              <a:rPr lang="en-US" altLang="zh-CN" sz="2400" dirty="0">
                <a:solidFill>
                  <a:srgbClr val="FF0000"/>
                </a:solidFill>
              </a:rPr>
              <a:t>---</a:t>
            </a:r>
            <a:r>
              <a:rPr lang="zh-CN" altLang="en-US" sz="2400" dirty="0">
                <a:solidFill>
                  <a:srgbClr val="FF0000"/>
                </a:solidFill>
              </a:rPr>
              <a:t>基于新属性的蠕变预测</a:t>
            </a:r>
            <a:endParaRPr lang="zh-CN" altLang="en-US" dirty="0"/>
          </a:p>
        </p:txBody>
      </p:sp>
      <p:graphicFrame>
        <p:nvGraphicFramePr>
          <p:cNvPr id="7" name="表格 6">
            <a:extLst>
              <a:ext uri="{FF2B5EF4-FFF2-40B4-BE49-F238E27FC236}">
                <a16:creationId xmlns:a16="http://schemas.microsoft.com/office/drawing/2014/main" xmlns="" id="{82B17029-76B1-49BB-B293-FF8B928B8CEC}"/>
              </a:ext>
            </a:extLst>
          </p:cNvPr>
          <p:cNvGraphicFramePr>
            <a:graphicFrameLocks noGrp="1"/>
          </p:cNvGraphicFramePr>
          <p:nvPr>
            <p:extLst/>
          </p:nvPr>
        </p:nvGraphicFramePr>
        <p:xfrm>
          <a:off x="449188" y="1100487"/>
          <a:ext cx="1409700" cy="1051560"/>
        </p:xfrm>
        <a:graphic>
          <a:graphicData uri="http://schemas.openxmlformats.org/drawingml/2006/table">
            <a:tbl>
              <a:tblPr>
                <a:tableStyleId>{21E4AEA4-8DFA-4A89-87EB-49C32662AFE0}</a:tableStyleId>
              </a:tblPr>
              <a:tblGrid>
                <a:gridCol w="800100">
                  <a:extLst>
                    <a:ext uri="{9D8B030D-6E8A-4147-A177-3AD203B41FA5}">
                      <a16:colId xmlns:a16="http://schemas.microsoft.com/office/drawing/2014/main" xmlns="" val="1534108306"/>
                    </a:ext>
                  </a:extLst>
                </a:gridCol>
                <a:gridCol w="609600">
                  <a:extLst>
                    <a:ext uri="{9D8B030D-6E8A-4147-A177-3AD203B41FA5}">
                      <a16:colId xmlns:a16="http://schemas.microsoft.com/office/drawing/2014/main" xmlns="" val="2171917429"/>
                    </a:ext>
                  </a:extLst>
                </a:gridCol>
              </a:tblGrid>
              <a:tr h="175260">
                <a:tc>
                  <a:txBody>
                    <a:bodyPr/>
                    <a:lstStyle/>
                    <a:p>
                      <a:pPr algn="l" fontAlgn="b"/>
                      <a:r>
                        <a:rPr lang="zh-CN" altLang="en-US" sz="1100" u="none" strike="noStrike" dirty="0">
                          <a:effectLst/>
                        </a:rPr>
                        <a:t>样本数量</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US" altLang="zh-CN" sz="1100" u="none" strike="noStrike" dirty="0">
                          <a:effectLst/>
                        </a:rPr>
                        <a:t>266</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xmlns="" val="2201135549"/>
                  </a:ext>
                </a:extLst>
              </a:tr>
              <a:tr h="175260">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14</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53678148"/>
                  </a:ext>
                </a:extLst>
              </a:tr>
              <a:tr h="175260">
                <a:tc>
                  <a:txBody>
                    <a:bodyPr/>
                    <a:lstStyle/>
                    <a:p>
                      <a:pPr algn="l" fontAlgn="b"/>
                      <a:r>
                        <a:rPr lang="zh-CN" altLang="en-US" sz="1100" u="none" strike="noStrike">
                          <a:effectLst/>
                        </a:rPr>
                        <a:t>热处理维度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6</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61295978"/>
                  </a:ext>
                </a:extLst>
              </a:tr>
              <a:tr h="175260">
                <a:tc>
                  <a:txBody>
                    <a:bodyPr/>
                    <a:lstStyle/>
                    <a:p>
                      <a:pPr algn="l" fontAlgn="b"/>
                      <a:r>
                        <a:rPr lang="zh-CN" altLang="en-US" sz="1100" b="0" i="0" u="none" strike="noStrike" dirty="0">
                          <a:solidFill>
                            <a:srgbClr val="000000"/>
                          </a:solidFill>
                          <a:effectLst/>
                          <a:latin typeface="宋体" panose="02010600030101010101" pitchFamily="2" charset="-122"/>
                          <a:ea typeface="宋体" panose="02010600030101010101" pitchFamily="2" charset="-122"/>
                        </a:rPr>
                        <a:t>计算新属性</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5</a:t>
                      </a:r>
                      <a:r>
                        <a:rPr lang="zh-CN" altLang="en-US" sz="1100" b="0" i="0" u="none" strike="noStrike" dirty="0">
                          <a:solidFill>
                            <a:srgbClr val="000000"/>
                          </a:solidFill>
                          <a:effectLst/>
                          <a:latin typeface="宋体" panose="02010600030101010101" pitchFamily="2" charset="-122"/>
                          <a:ea typeface="宋体" panose="02010600030101010101" pitchFamily="2" charset="-122"/>
                        </a:rPr>
                        <a:t>维</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xmlns="" val="4195761531"/>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78136561"/>
                  </a:ext>
                </a:extLst>
              </a:tr>
            </a:tbl>
          </a:graphicData>
        </a:graphic>
      </p:graphicFrame>
      <p:sp>
        <p:nvSpPr>
          <p:cNvPr id="13" name="矩形: 圆角 12">
            <a:extLst>
              <a:ext uri="{FF2B5EF4-FFF2-40B4-BE49-F238E27FC236}">
                <a16:creationId xmlns:a16="http://schemas.microsoft.com/office/drawing/2014/main" xmlns="" id="{9A5CEEA4-55D9-49F2-8852-98E083B88206}"/>
              </a:ext>
            </a:extLst>
          </p:cNvPr>
          <p:cNvSpPr/>
          <p:nvPr/>
        </p:nvSpPr>
        <p:spPr>
          <a:xfrm>
            <a:off x="323528" y="764704"/>
            <a:ext cx="1623593"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xmlns="" id="{C9C7274E-74D1-400E-BD61-8912AA529227}"/>
              </a:ext>
            </a:extLst>
          </p:cNvPr>
          <p:cNvSpPr txBox="1"/>
          <p:nvPr/>
        </p:nvSpPr>
        <p:spPr>
          <a:xfrm>
            <a:off x="395136" y="806135"/>
            <a:ext cx="1584176" cy="307777"/>
          </a:xfrm>
          <a:prstGeom prst="rect">
            <a:avLst/>
          </a:prstGeom>
          <a:noFill/>
        </p:spPr>
        <p:txBody>
          <a:bodyPr wrap="square" rtlCol="0">
            <a:spAutoFit/>
          </a:bodyPr>
          <a:lstStyle/>
          <a:p>
            <a:r>
              <a:rPr lang="zh-CN" altLang="en-US" sz="1400" dirty="0"/>
              <a:t>样本统计</a:t>
            </a:r>
          </a:p>
        </p:txBody>
      </p:sp>
      <p:pic>
        <p:nvPicPr>
          <p:cNvPr id="20" name="Picture 4" descr="http://s1.knowsky.com/20170221/ngnvdubua2w25.png">
            <a:extLst>
              <a:ext uri="{FF2B5EF4-FFF2-40B4-BE49-F238E27FC236}">
                <a16:creationId xmlns:a16="http://schemas.microsoft.com/office/drawing/2014/main" xmlns="" id="{6E9F53E1-7ED3-47A0-A35D-E919259836E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40214" y="1597883"/>
            <a:ext cx="920004" cy="911173"/>
          </a:xfrm>
          <a:prstGeom prst="rect">
            <a:avLst/>
          </a:prstGeom>
          <a:noFill/>
          <a:extLst>
            <a:ext uri="{909E8E84-426E-40DD-AFC4-6F175D3DCCD1}">
              <a14:hiddenFill xmlns:a14="http://schemas.microsoft.com/office/drawing/2010/main">
                <a:solidFill>
                  <a:srgbClr val="FFFFFF"/>
                </a:solidFill>
              </a14:hiddenFill>
            </a:ext>
          </a:extLst>
        </p:spPr>
      </p:pic>
      <p:pic>
        <p:nvPicPr>
          <p:cNvPr id="21" name="图片 20">
            <a:extLst>
              <a:ext uri="{FF2B5EF4-FFF2-40B4-BE49-F238E27FC236}">
                <a16:creationId xmlns:a16="http://schemas.microsoft.com/office/drawing/2014/main" xmlns="" id="{E545F8CC-4C77-4000-82A5-2FBD826B1CFD}"/>
              </a:ext>
            </a:extLst>
          </p:cNvPr>
          <p:cNvPicPr>
            <a:picLocks noChangeAspect="1"/>
          </p:cNvPicPr>
          <p:nvPr/>
        </p:nvPicPr>
        <p:blipFill>
          <a:blip r:embed="rId3"/>
          <a:stretch>
            <a:fillRect/>
          </a:stretch>
        </p:blipFill>
        <p:spPr>
          <a:xfrm>
            <a:off x="3613103" y="1668741"/>
            <a:ext cx="1021150" cy="807622"/>
          </a:xfrm>
          <a:prstGeom prst="rect">
            <a:avLst/>
          </a:prstGeom>
          <a:noFill/>
        </p:spPr>
      </p:pic>
      <p:pic>
        <p:nvPicPr>
          <p:cNvPr id="23" name="图片 22">
            <a:extLst>
              <a:ext uri="{FF2B5EF4-FFF2-40B4-BE49-F238E27FC236}">
                <a16:creationId xmlns:a16="http://schemas.microsoft.com/office/drawing/2014/main" xmlns="" id="{9741AB62-6F42-4E35-8A48-4B121256DD77}"/>
              </a:ext>
            </a:extLst>
          </p:cNvPr>
          <p:cNvPicPr>
            <a:picLocks noChangeAspect="1"/>
          </p:cNvPicPr>
          <p:nvPr/>
        </p:nvPicPr>
        <p:blipFill rotWithShape="1">
          <a:blip r:embed="rId4"/>
          <a:srcRect r="32110"/>
          <a:stretch/>
        </p:blipFill>
        <p:spPr>
          <a:xfrm>
            <a:off x="4628938" y="1729285"/>
            <a:ext cx="920004" cy="713234"/>
          </a:xfrm>
          <a:prstGeom prst="rect">
            <a:avLst/>
          </a:prstGeom>
        </p:spPr>
      </p:pic>
      <p:sp>
        <p:nvSpPr>
          <p:cNvPr id="24" name="矩形: 圆角 23">
            <a:extLst>
              <a:ext uri="{FF2B5EF4-FFF2-40B4-BE49-F238E27FC236}">
                <a16:creationId xmlns:a16="http://schemas.microsoft.com/office/drawing/2014/main" xmlns="" id="{7783E1C9-AAFB-48E6-B1ED-57756AD7B207}"/>
              </a:ext>
            </a:extLst>
          </p:cNvPr>
          <p:cNvSpPr/>
          <p:nvPr/>
        </p:nvSpPr>
        <p:spPr>
          <a:xfrm>
            <a:off x="2424813" y="795809"/>
            <a:ext cx="3180185"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xmlns="" id="{B47992F8-9E56-4DBF-94E3-A46AEB502636}"/>
              </a:ext>
            </a:extLst>
          </p:cNvPr>
          <p:cNvSpPr txBox="1"/>
          <p:nvPr/>
        </p:nvSpPr>
        <p:spPr>
          <a:xfrm>
            <a:off x="2740213" y="912470"/>
            <a:ext cx="2805109" cy="307777"/>
          </a:xfrm>
          <a:prstGeom prst="rect">
            <a:avLst/>
          </a:prstGeom>
          <a:noFill/>
        </p:spPr>
        <p:txBody>
          <a:bodyPr wrap="square" rtlCol="0">
            <a:spAutoFit/>
          </a:bodyPr>
          <a:lstStyle/>
          <a:p>
            <a:r>
              <a:rPr lang="zh-CN" altLang="en-US" sz="1400" dirty="0"/>
              <a:t>基于聚类的最优回归集成学习</a:t>
            </a:r>
          </a:p>
        </p:txBody>
      </p:sp>
      <p:sp>
        <p:nvSpPr>
          <p:cNvPr id="26" name="矩形: 圆角 25">
            <a:extLst>
              <a:ext uri="{FF2B5EF4-FFF2-40B4-BE49-F238E27FC236}">
                <a16:creationId xmlns:a16="http://schemas.microsoft.com/office/drawing/2014/main" xmlns="" id="{6A433363-562A-4ED3-91DF-D8CC7C4C3205}"/>
              </a:ext>
            </a:extLst>
          </p:cNvPr>
          <p:cNvSpPr/>
          <p:nvPr/>
        </p:nvSpPr>
        <p:spPr>
          <a:xfrm>
            <a:off x="455004" y="2953897"/>
            <a:ext cx="5043515" cy="3877362"/>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3" name="矩形: 圆角 32">
            <a:extLst>
              <a:ext uri="{FF2B5EF4-FFF2-40B4-BE49-F238E27FC236}">
                <a16:creationId xmlns:a16="http://schemas.microsoft.com/office/drawing/2014/main" xmlns="" id="{40844E59-1454-42CF-918C-922AF3E81E4F}"/>
              </a:ext>
            </a:extLst>
          </p:cNvPr>
          <p:cNvSpPr/>
          <p:nvPr/>
        </p:nvSpPr>
        <p:spPr>
          <a:xfrm>
            <a:off x="6023015" y="912470"/>
            <a:ext cx="2886852" cy="5828898"/>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xmlns="" id="{124AACDC-D1C6-43FD-9B75-74250B6585AD}"/>
              </a:ext>
            </a:extLst>
          </p:cNvPr>
          <p:cNvSpPr txBox="1"/>
          <p:nvPr/>
        </p:nvSpPr>
        <p:spPr>
          <a:xfrm>
            <a:off x="6218698" y="1131050"/>
            <a:ext cx="2097717" cy="307777"/>
          </a:xfrm>
          <a:prstGeom prst="rect">
            <a:avLst/>
          </a:prstGeom>
          <a:noFill/>
        </p:spPr>
        <p:txBody>
          <a:bodyPr wrap="square" rtlCol="0">
            <a:spAutoFit/>
          </a:bodyPr>
          <a:lstStyle/>
          <a:p>
            <a:r>
              <a:rPr lang="zh-CN" altLang="en-US" sz="1400" b="1" dirty="0">
                <a:solidFill>
                  <a:srgbClr val="FF0000"/>
                </a:solidFill>
              </a:rPr>
              <a:t>部分预测结果对比</a:t>
            </a:r>
          </a:p>
        </p:txBody>
      </p:sp>
      <p:sp>
        <p:nvSpPr>
          <p:cNvPr id="38" name="箭头: 右 37">
            <a:extLst>
              <a:ext uri="{FF2B5EF4-FFF2-40B4-BE49-F238E27FC236}">
                <a16:creationId xmlns:a16="http://schemas.microsoft.com/office/drawing/2014/main" xmlns="" id="{2EB79248-1698-430C-9D2D-7A66C99045D0}"/>
              </a:ext>
            </a:extLst>
          </p:cNvPr>
          <p:cNvSpPr/>
          <p:nvPr/>
        </p:nvSpPr>
        <p:spPr>
          <a:xfrm>
            <a:off x="1991802" y="1526688"/>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41" name="箭头: 右 40">
            <a:extLst>
              <a:ext uri="{FF2B5EF4-FFF2-40B4-BE49-F238E27FC236}">
                <a16:creationId xmlns:a16="http://schemas.microsoft.com/office/drawing/2014/main" xmlns="" id="{4F397AFD-E60E-4F94-89B3-B195E20CA2D3}"/>
              </a:ext>
            </a:extLst>
          </p:cNvPr>
          <p:cNvSpPr/>
          <p:nvPr/>
        </p:nvSpPr>
        <p:spPr>
          <a:xfrm>
            <a:off x="5596304" y="4309088"/>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42" name="箭头: 右 41">
            <a:extLst>
              <a:ext uri="{FF2B5EF4-FFF2-40B4-BE49-F238E27FC236}">
                <a16:creationId xmlns:a16="http://schemas.microsoft.com/office/drawing/2014/main" xmlns="" id="{7FA4764F-8F60-4C63-B6EB-3B4F23E5DE38}"/>
              </a:ext>
            </a:extLst>
          </p:cNvPr>
          <p:cNvSpPr/>
          <p:nvPr/>
        </p:nvSpPr>
        <p:spPr>
          <a:xfrm rot="5400000">
            <a:off x="3732075" y="2693465"/>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pic>
        <p:nvPicPr>
          <p:cNvPr id="3" name="图片 2">
            <a:extLst>
              <a:ext uri="{FF2B5EF4-FFF2-40B4-BE49-F238E27FC236}">
                <a16:creationId xmlns:a16="http://schemas.microsoft.com/office/drawing/2014/main" xmlns="" id="{72DBD41A-2693-4EAD-8C49-7E5E3ADEF34D}"/>
              </a:ext>
            </a:extLst>
          </p:cNvPr>
          <p:cNvPicPr>
            <a:picLocks noChangeAspect="1"/>
          </p:cNvPicPr>
          <p:nvPr/>
        </p:nvPicPr>
        <p:blipFill>
          <a:blip r:embed="rId5"/>
          <a:stretch>
            <a:fillRect/>
          </a:stretch>
        </p:blipFill>
        <p:spPr>
          <a:xfrm>
            <a:off x="2547526" y="1248572"/>
            <a:ext cx="3027042" cy="1258269"/>
          </a:xfrm>
          <a:prstGeom prst="rect">
            <a:avLst/>
          </a:prstGeom>
        </p:spPr>
      </p:pic>
      <p:pic>
        <p:nvPicPr>
          <p:cNvPr id="8" name="图片 7">
            <a:extLst>
              <a:ext uri="{FF2B5EF4-FFF2-40B4-BE49-F238E27FC236}">
                <a16:creationId xmlns:a16="http://schemas.microsoft.com/office/drawing/2014/main" xmlns="" id="{31DD1BFB-4E51-4314-BF5D-28DF4AAF4BC7}"/>
              </a:ext>
            </a:extLst>
          </p:cNvPr>
          <p:cNvPicPr>
            <a:picLocks noChangeAspect="1"/>
          </p:cNvPicPr>
          <p:nvPr/>
        </p:nvPicPr>
        <p:blipFill>
          <a:blip r:embed="rId6"/>
          <a:stretch>
            <a:fillRect/>
          </a:stretch>
        </p:blipFill>
        <p:spPr>
          <a:xfrm>
            <a:off x="825268" y="3118135"/>
            <a:ext cx="4302985" cy="2589813"/>
          </a:xfrm>
          <a:prstGeom prst="rect">
            <a:avLst/>
          </a:prstGeom>
        </p:spPr>
      </p:pic>
      <p:graphicFrame>
        <p:nvGraphicFramePr>
          <p:cNvPr id="6" name="表格 5">
            <a:extLst>
              <a:ext uri="{FF2B5EF4-FFF2-40B4-BE49-F238E27FC236}">
                <a16:creationId xmlns:a16="http://schemas.microsoft.com/office/drawing/2014/main" xmlns="" id="{630F2415-D415-4CB3-94D2-24BF39EE33C4}"/>
              </a:ext>
            </a:extLst>
          </p:cNvPr>
          <p:cNvGraphicFramePr>
            <a:graphicFrameLocks noGrp="1"/>
          </p:cNvGraphicFramePr>
          <p:nvPr>
            <p:extLst/>
          </p:nvPr>
        </p:nvGraphicFramePr>
        <p:xfrm>
          <a:off x="852878" y="5801008"/>
          <a:ext cx="4302984" cy="940360"/>
        </p:xfrm>
        <a:graphic>
          <a:graphicData uri="http://schemas.openxmlformats.org/drawingml/2006/table">
            <a:tbl>
              <a:tblPr>
                <a:tableStyleId>{5940675A-B579-460E-94D1-54222C63F5DA}</a:tableStyleId>
              </a:tblPr>
              <a:tblGrid>
                <a:gridCol w="1075746">
                  <a:extLst>
                    <a:ext uri="{9D8B030D-6E8A-4147-A177-3AD203B41FA5}">
                      <a16:colId xmlns:a16="http://schemas.microsoft.com/office/drawing/2014/main" xmlns="" val="3422434433"/>
                    </a:ext>
                  </a:extLst>
                </a:gridCol>
                <a:gridCol w="1075746">
                  <a:extLst>
                    <a:ext uri="{9D8B030D-6E8A-4147-A177-3AD203B41FA5}">
                      <a16:colId xmlns:a16="http://schemas.microsoft.com/office/drawing/2014/main" xmlns="" val="561786411"/>
                    </a:ext>
                  </a:extLst>
                </a:gridCol>
                <a:gridCol w="1075746">
                  <a:extLst>
                    <a:ext uri="{9D8B030D-6E8A-4147-A177-3AD203B41FA5}">
                      <a16:colId xmlns:a16="http://schemas.microsoft.com/office/drawing/2014/main" xmlns="" val="1912280019"/>
                    </a:ext>
                  </a:extLst>
                </a:gridCol>
                <a:gridCol w="1075746">
                  <a:extLst>
                    <a:ext uri="{9D8B030D-6E8A-4147-A177-3AD203B41FA5}">
                      <a16:colId xmlns:a16="http://schemas.microsoft.com/office/drawing/2014/main" xmlns="" val="3925015352"/>
                    </a:ext>
                  </a:extLst>
                </a:gridCol>
              </a:tblGrid>
              <a:tr h="188072">
                <a:tc>
                  <a:txBody>
                    <a:bodyPr/>
                    <a:lstStyle/>
                    <a:p>
                      <a:pPr algn="l" fontAlgn="b"/>
                      <a:r>
                        <a:rPr lang="zh-CN" altLang="en-US" sz="1100" u="none" strike="noStrike">
                          <a:effectLst/>
                        </a:rPr>
                        <a:t>　</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zh-CN" altLang="en-US" sz="1100" u="none" strike="noStrike" dirty="0">
                          <a:effectLst/>
                        </a:rPr>
                        <a:t>多尺度</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zh-CN" altLang="en-US" sz="1100" u="none" strike="noStrike" dirty="0">
                          <a:effectLst/>
                        </a:rPr>
                        <a:t>宏观尺度</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zh-CN" altLang="en-US" sz="1100" u="none" strike="noStrike" dirty="0">
                          <a:effectLst/>
                        </a:rPr>
                        <a:t>微观尺度</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extLst>
                  <a:ext uri="{0D108BD9-81ED-4DB2-BD59-A6C34878D82A}">
                    <a16:rowId xmlns:a16="http://schemas.microsoft.com/office/drawing/2014/main" xmlns="" val="2335310055"/>
                  </a:ext>
                </a:extLst>
              </a:tr>
              <a:tr h="188072">
                <a:tc>
                  <a:txBody>
                    <a:bodyPr/>
                    <a:lstStyle/>
                    <a:p>
                      <a:pPr algn="ctr" fontAlgn="b"/>
                      <a:r>
                        <a:rPr lang="en-US" sz="1100" u="none" strike="noStrike" dirty="0">
                          <a:effectLst/>
                        </a:rPr>
                        <a:t>CORE</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0.0599</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0.0621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0.1081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extLst>
                  <a:ext uri="{0D108BD9-81ED-4DB2-BD59-A6C34878D82A}">
                    <a16:rowId xmlns:a16="http://schemas.microsoft.com/office/drawing/2014/main" xmlns="" val="2693989834"/>
                  </a:ext>
                </a:extLst>
              </a:tr>
              <a:tr h="188072">
                <a:tc>
                  <a:txBody>
                    <a:bodyPr/>
                    <a:lstStyle/>
                    <a:p>
                      <a:pPr algn="ctr" fontAlgn="b"/>
                      <a:r>
                        <a:rPr lang="en-US" sz="1100" u="none" strike="noStrike" dirty="0">
                          <a:effectLst/>
                        </a:rPr>
                        <a:t>RF</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0.0722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0.0720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0.1115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extLst>
                  <a:ext uri="{0D108BD9-81ED-4DB2-BD59-A6C34878D82A}">
                    <a16:rowId xmlns:a16="http://schemas.microsoft.com/office/drawing/2014/main" xmlns="" val="1730577594"/>
                  </a:ext>
                </a:extLst>
              </a:tr>
              <a:tr h="188072">
                <a:tc>
                  <a:txBody>
                    <a:bodyPr/>
                    <a:lstStyle/>
                    <a:p>
                      <a:pPr algn="ctr" fontAlgn="b"/>
                      <a:r>
                        <a:rPr lang="en-US" sz="1100" u="none" strike="noStrike" dirty="0">
                          <a:effectLst/>
                        </a:rPr>
                        <a:t>SVR</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0.0729</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0.0714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0.1651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extLst>
                  <a:ext uri="{0D108BD9-81ED-4DB2-BD59-A6C34878D82A}">
                    <a16:rowId xmlns:a16="http://schemas.microsoft.com/office/drawing/2014/main" xmlns="" val="2246120629"/>
                  </a:ext>
                </a:extLst>
              </a:tr>
              <a:tr h="188072">
                <a:tc>
                  <a:txBody>
                    <a:bodyPr/>
                    <a:lstStyle/>
                    <a:p>
                      <a:pPr algn="ctr" fontAlgn="b"/>
                      <a:r>
                        <a:rPr lang="en-US" sz="1100" u="none" strike="noStrike" dirty="0">
                          <a:effectLst/>
                        </a:rPr>
                        <a:t>GPR</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0.0751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0.0708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0.0982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extLst>
                  <a:ext uri="{0D108BD9-81ED-4DB2-BD59-A6C34878D82A}">
                    <a16:rowId xmlns:a16="http://schemas.microsoft.com/office/drawing/2014/main" xmlns="" val="3496609782"/>
                  </a:ext>
                </a:extLst>
              </a:tr>
            </a:tbl>
          </a:graphicData>
        </a:graphic>
      </p:graphicFrame>
      <p:sp>
        <p:nvSpPr>
          <p:cNvPr id="10" name="文本框 9">
            <a:extLst>
              <a:ext uri="{FF2B5EF4-FFF2-40B4-BE49-F238E27FC236}">
                <a16:creationId xmlns:a16="http://schemas.microsoft.com/office/drawing/2014/main" xmlns="" id="{AF12E857-29BE-4A0D-8D87-FC607082ABFD}"/>
              </a:ext>
            </a:extLst>
          </p:cNvPr>
          <p:cNvSpPr txBox="1"/>
          <p:nvPr/>
        </p:nvSpPr>
        <p:spPr>
          <a:xfrm>
            <a:off x="885329" y="3868891"/>
            <a:ext cx="4238082" cy="147732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zh-CN" altLang="en-US" b="1" dirty="0"/>
              <a:t>结论</a:t>
            </a:r>
            <a:r>
              <a:rPr lang="en-US" altLang="zh-CN" b="1" dirty="0"/>
              <a:t>:</a:t>
            </a:r>
            <a:r>
              <a:rPr lang="zh-CN" altLang="en-US" dirty="0"/>
              <a:t>和常用的回归算法相比较，基于聚类的</a:t>
            </a:r>
            <a:r>
              <a:rPr lang="zh-CN" altLang="en-US" b="1" dirty="0">
                <a:solidFill>
                  <a:srgbClr val="FF0000"/>
                </a:solidFill>
              </a:rPr>
              <a:t>最优回归集成学习方法表现效果最好</a:t>
            </a:r>
            <a:r>
              <a:rPr lang="zh-CN" altLang="en-US" dirty="0"/>
              <a:t>；和只有宏观属性或微观属性的数据集相比，</a:t>
            </a:r>
            <a:r>
              <a:rPr lang="zh-CN" altLang="en-US" b="1" dirty="0">
                <a:solidFill>
                  <a:srgbClr val="FF0000"/>
                </a:solidFill>
              </a:rPr>
              <a:t>多尺度属性的数据集能更好的描述蠕变断裂寿命</a:t>
            </a:r>
          </a:p>
        </p:txBody>
      </p:sp>
      <p:graphicFrame>
        <p:nvGraphicFramePr>
          <p:cNvPr id="5" name="表格 4">
            <a:extLst>
              <a:ext uri="{FF2B5EF4-FFF2-40B4-BE49-F238E27FC236}">
                <a16:creationId xmlns:a16="http://schemas.microsoft.com/office/drawing/2014/main" xmlns="" id="{47AE1620-B91E-4FB4-8369-0B1BC1686450}"/>
              </a:ext>
            </a:extLst>
          </p:cNvPr>
          <p:cNvGraphicFramePr>
            <a:graphicFrameLocks noGrp="1"/>
          </p:cNvGraphicFramePr>
          <p:nvPr>
            <p:extLst/>
          </p:nvPr>
        </p:nvGraphicFramePr>
        <p:xfrm>
          <a:off x="6248069" y="1597883"/>
          <a:ext cx="2421920" cy="4527109"/>
        </p:xfrm>
        <a:graphic>
          <a:graphicData uri="http://schemas.openxmlformats.org/drawingml/2006/table">
            <a:tbl>
              <a:tblPr/>
              <a:tblGrid>
                <a:gridCol w="605480">
                  <a:extLst>
                    <a:ext uri="{9D8B030D-6E8A-4147-A177-3AD203B41FA5}">
                      <a16:colId xmlns:a16="http://schemas.microsoft.com/office/drawing/2014/main" xmlns="" val="3890066456"/>
                    </a:ext>
                  </a:extLst>
                </a:gridCol>
                <a:gridCol w="605480">
                  <a:extLst>
                    <a:ext uri="{9D8B030D-6E8A-4147-A177-3AD203B41FA5}">
                      <a16:colId xmlns:a16="http://schemas.microsoft.com/office/drawing/2014/main" xmlns="" val="1802426667"/>
                    </a:ext>
                  </a:extLst>
                </a:gridCol>
                <a:gridCol w="605480">
                  <a:extLst>
                    <a:ext uri="{9D8B030D-6E8A-4147-A177-3AD203B41FA5}">
                      <a16:colId xmlns:a16="http://schemas.microsoft.com/office/drawing/2014/main" xmlns="" val="2320415746"/>
                    </a:ext>
                  </a:extLst>
                </a:gridCol>
                <a:gridCol w="605480">
                  <a:extLst>
                    <a:ext uri="{9D8B030D-6E8A-4147-A177-3AD203B41FA5}">
                      <a16:colId xmlns:a16="http://schemas.microsoft.com/office/drawing/2014/main" xmlns="" val="783268492"/>
                    </a:ext>
                  </a:extLst>
                </a:gridCol>
              </a:tblGrid>
              <a:tr h="174076">
                <a:tc>
                  <a:txBody>
                    <a:bodyPr/>
                    <a:lstStyle/>
                    <a:p>
                      <a:pPr algn="ctr" fontAlgn="ctr"/>
                      <a:r>
                        <a:rPr lang="en-US" sz="1100" b="0" i="0" u="none" strike="noStrike">
                          <a:solidFill>
                            <a:srgbClr val="000000"/>
                          </a:solidFill>
                          <a:effectLst/>
                          <a:latin typeface="Times New Roman" panose="02020603050405020304" pitchFamily="18" charset="0"/>
                          <a:ea typeface="等线" panose="02010600030101010101" pitchFamily="2" charset="-122"/>
                        </a:rPr>
                        <a:t>real life</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ea typeface="等线" panose="02010600030101010101" pitchFamily="2" charset="-122"/>
                        </a:rPr>
                        <a:t>ai</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ea typeface="等线" panose="02010600030101010101" pitchFamily="2" charset="-122"/>
                        </a:rPr>
                        <a:t>macro</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ea typeface="等线" panose="02010600030101010101" pitchFamily="2" charset="-122"/>
                        </a:rPr>
                        <a:t>micro</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323640093"/>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5.940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5.918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5.828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6.156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50180026"/>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5.958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6.167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196315943"/>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5.963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5.879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6.244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53659169"/>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5.991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6.063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4.987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709963329"/>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5.429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5.372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4.757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727281464"/>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6.029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6.146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6.123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003931519"/>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6.031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6.003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6.971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33177901"/>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6.064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6.054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6.123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560187658"/>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6.072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5.974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921742386"/>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6.192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6.130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6.455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241218626"/>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6.079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6.117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5.727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437911705"/>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6.087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5.456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5.708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6.995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606257624"/>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6.109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6.169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6.098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290808172"/>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6.119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77784206"/>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6.133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6.162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4.722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442923935"/>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6.148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6.544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5.712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6.999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074570750"/>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6.159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6.246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6.314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6.950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008931046"/>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6.169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5.978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6.017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031746292"/>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6.184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6.303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6.784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7.007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029945095"/>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6.188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6.287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6.412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5.342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767233916"/>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6.211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6.378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6.532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7.066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122951751"/>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6.219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5.779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6.144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5.332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425002801"/>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6.229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6.368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6.353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6.297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161481301"/>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6.232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6.230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6.106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486273645"/>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6.234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6.346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dirty="0">
                          <a:solidFill>
                            <a:srgbClr val="000000"/>
                          </a:solidFill>
                          <a:effectLst/>
                          <a:latin typeface="Arial" panose="020B0604020202020204" pitchFamily="34" charset="0"/>
                          <a:ea typeface="等线" panose="02010600030101010101" pitchFamily="2" charset="-122"/>
                        </a:rPr>
                        <a:t>6.135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726388148"/>
                  </a:ext>
                </a:extLst>
              </a:tr>
            </a:tbl>
          </a:graphicData>
        </a:graphic>
      </p:graphicFrame>
    </p:spTree>
    <p:extLst>
      <p:ext uri="{BB962C8B-B14F-4D97-AF65-F5344CB8AC3E}">
        <p14:creationId xmlns:p14="http://schemas.microsoft.com/office/powerpoint/2010/main" val="378727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工作四</a:t>
              </a:r>
            </a:p>
          </p:txBody>
        </p:sp>
      </p:grpSp>
    </p:spTree>
    <p:extLst>
      <p:ext uri="{BB962C8B-B14F-4D97-AF65-F5344CB8AC3E}">
        <p14:creationId xmlns:p14="http://schemas.microsoft.com/office/powerpoint/2010/main" val="40949250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1718" y="455731"/>
            <a:ext cx="8229600" cy="687846"/>
          </a:xfrm>
        </p:spPr>
        <p:txBody>
          <a:bodyPr>
            <a:normAutofit fontScale="90000"/>
          </a:bodyPr>
          <a:lstStyle/>
          <a:p>
            <a:pPr lvl="0"/>
            <a:r>
              <a:rPr lang="zh-CN" altLang="en-US" sz="2700" dirty="0">
                <a:solidFill>
                  <a:srgbClr val="FF0000"/>
                </a:solidFill>
              </a:rPr>
              <a:t>基于主动学习的多层级交互式特征分析方法</a:t>
            </a:r>
            <a:r>
              <a:rPr lang="zh-CN" altLang="en-US" dirty="0"/>
              <a:t/>
            </a:r>
            <a:br>
              <a:rPr lang="zh-CN" altLang="en-US" dirty="0"/>
            </a:br>
            <a:r>
              <a:rPr lang="zh-CN" altLang="en-US" dirty="0"/>
              <a:t/>
            </a:r>
            <a:br>
              <a:rPr lang="zh-CN" altLang="en-US" dirty="0"/>
            </a:br>
            <a:endParaRPr lang="zh-CN" altLang="en-US" dirty="0"/>
          </a:p>
        </p:txBody>
      </p:sp>
      <p:grpSp>
        <p:nvGrpSpPr>
          <p:cNvPr id="4" name="组合 3"/>
          <p:cNvGrpSpPr/>
          <p:nvPr/>
        </p:nvGrpSpPr>
        <p:grpSpPr>
          <a:xfrm>
            <a:off x="179512" y="1948403"/>
            <a:ext cx="8784976" cy="4806530"/>
            <a:chOff x="-75357" y="794618"/>
            <a:chExt cx="9153049" cy="5702703"/>
          </a:xfrm>
        </p:grpSpPr>
        <p:pic>
          <p:nvPicPr>
            <p:cNvPr id="3" name="图片 2"/>
            <p:cNvPicPr>
              <a:picLocks noChangeAspect="1"/>
            </p:cNvPicPr>
            <p:nvPr/>
          </p:nvPicPr>
          <p:blipFill>
            <a:blip r:embed="rId3"/>
            <a:stretch>
              <a:fillRect/>
            </a:stretch>
          </p:blipFill>
          <p:spPr>
            <a:xfrm>
              <a:off x="3437074" y="2038668"/>
              <a:ext cx="3468268" cy="4147242"/>
            </a:xfrm>
            <a:prstGeom prst="rect">
              <a:avLst/>
            </a:prstGeom>
          </p:spPr>
        </p:pic>
        <p:grpSp>
          <p:nvGrpSpPr>
            <p:cNvPr id="21" name="组合 20"/>
            <p:cNvGrpSpPr/>
            <p:nvPr/>
          </p:nvGrpSpPr>
          <p:grpSpPr>
            <a:xfrm>
              <a:off x="-75357" y="794618"/>
              <a:ext cx="9054564" cy="5702703"/>
              <a:chOff x="-71713" y="1020143"/>
              <a:chExt cx="9138452" cy="5627604"/>
            </a:xfrm>
          </p:grpSpPr>
          <p:grpSp>
            <p:nvGrpSpPr>
              <p:cNvPr id="43" name="组合 42"/>
              <p:cNvGrpSpPr/>
              <p:nvPr/>
            </p:nvGrpSpPr>
            <p:grpSpPr>
              <a:xfrm>
                <a:off x="-35376" y="3985727"/>
                <a:ext cx="3098807" cy="2427831"/>
                <a:chOff x="578008" y="3771026"/>
                <a:chExt cx="3299591" cy="2572443"/>
              </a:xfrm>
            </p:grpSpPr>
            <p:sp>
              <p:nvSpPr>
                <p:cNvPr id="37" name="文本框 36"/>
                <p:cNvSpPr txBox="1"/>
                <p:nvPr/>
              </p:nvSpPr>
              <p:spPr>
                <a:xfrm>
                  <a:off x="578008" y="3771026"/>
                  <a:ext cx="570789" cy="2572443"/>
                </a:xfrm>
                <a:prstGeom prst="rect">
                  <a:avLst/>
                </a:prstGeom>
                <a:noFill/>
              </p:spPr>
              <p:txBody>
                <a:bodyPr vert="eaVert" wrap="square" rtlCol="0">
                  <a:spAutoFit/>
                </a:bodyPr>
                <a:lstStyle/>
                <a:p>
                  <a:pPr algn="ctr"/>
                  <a:r>
                    <a:rPr lang="zh-CN" altLang="en-US" b="1" dirty="0"/>
                    <a:t>机器学习模型验证</a:t>
                  </a:r>
                </a:p>
              </p:txBody>
            </p:sp>
            <p:pic>
              <p:nvPicPr>
                <p:cNvPr id="34" name="图片 33"/>
                <p:cNvPicPr>
                  <a:picLocks noChangeAspect="1"/>
                </p:cNvPicPr>
                <p:nvPr/>
              </p:nvPicPr>
              <p:blipFill>
                <a:blip r:embed="rId4"/>
                <a:stretch>
                  <a:fillRect/>
                </a:stretch>
              </p:blipFill>
              <p:spPr>
                <a:xfrm>
                  <a:off x="1069427" y="4390866"/>
                  <a:ext cx="2808172" cy="1918454"/>
                </a:xfrm>
                <a:prstGeom prst="rect">
                  <a:avLst/>
                </a:prstGeom>
              </p:spPr>
            </p:pic>
          </p:grpSp>
          <p:grpSp>
            <p:nvGrpSpPr>
              <p:cNvPr id="42" name="组合 41"/>
              <p:cNvGrpSpPr/>
              <p:nvPr/>
            </p:nvGrpSpPr>
            <p:grpSpPr>
              <a:xfrm>
                <a:off x="25581" y="1255573"/>
                <a:ext cx="2914302" cy="2532942"/>
                <a:chOff x="514451" y="1124162"/>
                <a:chExt cx="3210359" cy="2808312"/>
              </a:xfrm>
            </p:grpSpPr>
            <p:pic>
              <p:nvPicPr>
                <p:cNvPr id="31" name="图片 30"/>
                <p:cNvPicPr>
                  <a:picLocks noChangeAspect="1"/>
                </p:cNvPicPr>
                <p:nvPr/>
              </p:nvPicPr>
              <p:blipFill>
                <a:blip r:embed="rId5"/>
                <a:stretch>
                  <a:fillRect/>
                </a:stretch>
              </p:blipFill>
              <p:spPr>
                <a:xfrm>
                  <a:off x="1043147" y="1124162"/>
                  <a:ext cx="2681663" cy="2808312"/>
                </a:xfrm>
                <a:prstGeom prst="rect">
                  <a:avLst/>
                </a:prstGeom>
              </p:spPr>
            </p:pic>
            <p:sp>
              <p:nvSpPr>
                <p:cNvPr id="39" name="文本框 38"/>
                <p:cNvSpPr txBox="1"/>
                <p:nvPr/>
              </p:nvSpPr>
              <p:spPr>
                <a:xfrm>
                  <a:off x="514451" y="1962149"/>
                  <a:ext cx="396497" cy="1558161"/>
                </a:xfrm>
                <a:prstGeom prst="rect">
                  <a:avLst/>
                </a:prstGeom>
                <a:noFill/>
              </p:spPr>
              <p:txBody>
                <a:bodyPr wrap="square" rtlCol="0">
                  <a:spAutoFit/>
                </a:bodyPr>
                <a:lstStyle/>
                <a:p>
                  <a:r>
                    <a:rPr lang="zh-CN" altLang="en-US" b="1" dirty="0"/>
                    <a:t>专家经验</a:t>
                  </a:r>
                </a:p>
              </p:txBody>
            </p:sp>
          </p:grpSp>
          <p:sp>
            <p:nvSpPr>
              <p:cNvPr id="54" name="文本框 53"/>
              <p:cNvSpPr txBox="1"/>
              <p:nvPr/>
            </p:nvSpPr>
            <p:spPr>
              <a:xfrm>
                <a:off x="4270619" y="1124743"/>
                <a:ext cx="2023890" cy="432423"/>
              </a:xfrm>
              <a:prstGeom prst="rect">
                <a:avLst/>
              </a:prstGeom>
              <a:noFill/>
            </p:spPr>
            <p:txBody>
              <a:bodyPr wrap="square" rtlCol="0">
                <a:spAutoFit/>
              </a:bodyPr>
              <a:lstStyle/>
              <a:p>
                <a:pPr algn="ctr"/>
                <a:r>
                  <a:rPr lang="zh-CN" altLang="en-US" b="1" dirty="0"/>
                  <a:t>特征分析算法</a:t>
                </a:r>
              </a:p>
            </p:txBody>
          </p:sp>
          <p:grpSp>
            <p:nvGrpSpPr>
              <p:cNvPr id="8" name="组合 7"/>
              <p:cNvGrpSpPr/>
              <p:nvPr/>
            </p:nvGrpSpPr>
            <p:grpSpPr>
              <a:xfrm>
                <a:off x="7236296" y="3985725"/>
                <a:ext cx="1830443" cy="2395200"/>
                <a:chOff x="7281069" y="3616917"/>
                <a:chExt cx="2071615" cy="2395201"/>
              </a:xfrm>
            </p:grpSpPr>
            <p:graphicFrame>
              <p:nvGraphicFramePr>
                <p:cNvPr id="20" name="图示 19"/>
                <p:cNvGraphicFramePr/>
                <p:nvPr>
                  <p:extLst/>
                </p:nvPr>
              </p:nvGraphicFramePr>
              <p:xfrm>
                <a:off x="7281069" y="4126284"/>
                <a:ext cx="1909101" cy="188583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59" name="文本框 58"/>
                <p:cNvSpPr txBox="1"/>
                <p:nvPr/>
              </p:nvSpPr>
              <p:spPr>
                <a:xfrm>
                  <a:off x="7496196" y="3616917"/>
                  <a:ext cx="1856488" cy="637675"/>
                </a:xfrm>
                <a:prstGeom prst="rect">
                  <a:avLst/>
                </a:prstGeom>
                <a:noFill/>
              </p:spPr>
              <p:txBody>
                <a:bodyPr wrap="square" rtlCol="0">
                  <a:spAutoFit/>
                </a:bodyPr>
                <a:lstStyle/>
                <a:p>
                  <a:r>
                    <a:rPr lang="zh-CN" altLang="en-US" sz="1400" dirty="0">
                      <a:solidFill>
                        <a:srgbClr val="FF0000"/>
                      </a:solidFill>
                    </a:rPr>
                    <a:t>属性</a:t>
                  </a:r>
                  <a:r>
                    <a:rPr lang="zh-CN" altLang="en-US" sz="1400" dirty="0"/>
                    <a:t>与</a:t>
                  </a:r>
                  <a:r>
                    <a:rPr lang="zh-CN" altLang="en-US" sz="1400" dirty="0">
                      <a:solidFill>
                        <a:srgbClr val="FF0000"/>
                      </a:solidFill>
                    </a:rPr>
                    <a:t>性能</a:t>
                  </a:r>
                  <a:r>
                    <a:rPr lang="zh-CN" altLang="en-US" sz="1400" dirty="0"/>
                    <a:t>之间的</a:t>
                  </a:r>
                  <a:r>
                    <a:rPr lang="zh-CN" altLang="en-US" sz="1400" dirty="0">
                      <a:solidFill>
                        <a:srgbClr val="FF0000"/>
                      </a:solidFill>
                    </a:rPr>
                    <a:t>因果关系</a:t>
                  </a:r>
                </a:p>
              </p:txBody>
            </p:sp>
          </p:grpSp>
          <p:grpSp>
            <p:nvGrpSpPr>
              <p:cNvPr id="7" name="组合 6"/>
              <p:cNvGrpSpPr/>
              <p:nvPr/>
            </p:nvGrpSpPr>
            <p:grpSpPr>
              <a:xfrm>
                <a:off x="7178593" y="1590524"/>
                <a:ext cx="1886300" cy="1846232"/>
                <a:chOff x="7319332" y="1640989"/>
                <a:chExt cx="2039330" cy="1802474"/>
              </a:xfrm>
            </p:grpSpPr>
            <p:sp>
              <p:nvSpPr>
                <p:cNvPr id="58" name="文本框 57"/>
                <p:cNvSpPr txBox="1"/>
                <p:nvPr/>
              </p:nvSpPr>
              <p:spPr>
                <a:xfrm>
                  <a:off x="7465409" y="1640989"/>
                  <a:ext cx="1893253" cy="622561"/>
                </a:xfrm>
                <a:prstGeom prst="rect">
                  <a:avLst/>
                </a:prstGeom>
                <a:noFill/>
              </p:spPr>
              <p:txBody>
                <a:bodyPr wrap="square" rtlCol="0">
                  <a:spAutoFit/>
                </a:bodyPr>
                <a:lstStyle/>
                <a:p>
                  <a:pPr algn="ctr"/>
                  <a:r>
                    <a:rPr lang="zh-CN" altLang="en-US" sz="1400" dirty="0">
                      <a:solidFill>
                        <a:srgbClr val="FF0000"/>
                      </a:solidFill>
                    </a:rPr>
                    <a:t>属性</a:t>
                  </a:r>
                  <a:r>
                    <a:rPr lang="zh-CN" altLang="en-US" sz="1400" dirty="0"/>
                    <a:t>与</a:t>
                  </a:r>
                  <a:r>
                    <a:rPr lang="zh-CN" altLang="en-US" sz="1400" dirty="0">
                      <a:solidFill>
                        <a:srgbClr val="FF0000"/>
                      </a:solidFill>
                    </a:rPr>
                    <a:t>属性</a:t>
                  </a:r>
                  <a:r>
                    <a:rPr lang="zh-CN" altLang="en-US" sz="1400" dirty="0"/>
                    <a:t>之间的</a:t>
                  </a:r>
                  <a:r>
                    <a:rPr lang="zh-CN" altLang="en-US" sz="1400" dirty="0">
                      <a:solidFill>
                        <a:srgbClr val="FF0000"/>
                      </a:solidFill>
                    </a:rPr>
                    <a:t>关联关系</a:t>
                  </a:r>
                </a:p>
              </p:txBody>
            </p:sp>
            <p:pic>
              <p:nvPicPr>
                <p:cNvPr id="6" name="图片 5"/>
                <p:cNvPicPr>
                  <a:picLocks noChangeAspect="1"/>
                </p:cNvPicPr>
                <p:nvPr/>
              </p:nvPicPr>
              <p:blipFill>
                <a:blip r:embed="rId11"/>
                <a:stretch>
                  <a:fillRect/>
                </a:stretch>
              </p:blipFill>
              <p:spPr>
                <a:xfrm>
                  <a:off x="7319332" y="2247705"/>
                  <a:ext cx="2017192" cy="1195758"/>
                </a:xfrm>
                <a:prstGeom prst="rect">
                  <a:avLst/>
                </a:prstGeom>
              </p:spPr>
            </p:pic>
          </p:grpSp>
          <p:sp>
            <p:nvSpPr>
              <p:cNvPr id="10" name="圆角矩形 9"/>
              <p:cNvSpPr/>
              <p:nvPr/>
            </p:nvSpPr>
            <p:spPr>
              <a:xfrm>
                <a:off x="-71713" y="1031123"/>
                <a:ext cx="9117843" cy="5616624"/>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右箭头 34"/>
              <p:cNvSpPr/>
              <p:nvPr/>
            </p:nvSpPr>
            <p:spPr>
              <a:xfrm>
                <a:off x="6549159" y="2495284"/>
                <a:ext cx="687137" cy="369231"/>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右箭头 35"/>
              <p:cNvSpPr/>
              <p:nvPr/>
            </p:nvSpPr>
            <p:spPr>
              <a:xfrm>
                <a:off x="6533665" y="5221354"/>
                <a:ext cx="702631" cy="367886"/>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3372961" y="1020143"/>
                <a:ext cx="0" cy="5627604"/>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10" idx="1"/>
              </p:cNvCxnSpPr>
              <p:nvPr/>
            </p:nvCxnSpPr>
            <p:spPr>
              <a:xfrm flipV="1">
                <a:off x="-71713" y="3833945"/>
                <a:ext cx="3444674" cy="5490"/>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7092280" y="1040435"/>
                <a:ext cx="0" cy="5607312"/>
              </a:xfrm>
              <a:prstGeom prst="line">
                <a:avLst/>
              </a:prstGeom>
              <a:ln w="38100">
                <a:solidFill>
                  <a:schemeClr val="accent4">
                    <a:lumMod val="40000"/>
                    <a:lumOff val="6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直接连接符 47"/>
              <p:cNvCxnSpPr>
                <a:endCxn id="10" idx="3"/>
              </p:cNvCxnSpPr>
              <p:nvPr/>
            </p:nvCxnSpPr>
            <p:spPr>
              <a:xfrm>
                <a:off x="7092280" y="3839435"/>
                <a:ext cx="1953850" cy="0"/>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47" name="右箭头 46"/>
              <p:cNvSpPr/>
              <p:nvPr/>
            </p:nvSpPr>
            <p:spPr>
              <a:xfrm>
                <a:off x="2965901" y="2534692"/>
                <a:ext cx="558615" cy="367886"/>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右箭头 51"/>
              <p:cNvSpPr/>
              <p:nvPr/>
            </p:nvSpPr>
            <p:spPr>
              <a:xfrm>
                <a:off x="2995665" y="5198291"/>
                <a:ext cx="533209" cy="390948"/>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p:cNvCxnSpPr/>
            <p:nvPr/>
          </p:nvCxnSpPr>
          <p:spPr>
            <a:xfrm>
              <a:off x="3337696" y="1321978"/>
              <a:ext cx="5499234" cy="5805"/>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7003361" y="900613"/>
              <a:ext cx="2074331" cy="438194"/>
            </a:xfrm>
            <a:prstGeom prst="rect">
              <a:avLst/>
            </a:prstGeom>
            <a:noFill/>
          </p:spPr>
          <p:txBody>
            <a:bodyPr wrap="square" rtlCol="0">
              <a:spAutoFit/>
            </a:bodyPr>
            <a:lstStyle/>
            <a:p>
              <a:r>
                <a:rPr lang="zh-CN" altLang="en-US" b="1" dirty="0"/>
                <a:t>关联和因果分析</a:t>
              </a:r>
            </a:p>
          </p:txBody>
        </p:sp>
      </p:grpSp>
      <p:sp>
        <p:nvSpPr>
          <p:cNvPr id="5" name="文本框 4"/>
          <p:cNvSpPr txBox="1"/>
          <p:nvPr/>
        </p:nvSpPr>
        <p:spPr>
          <a:xfrm>
            <a:off x="268946" y="771180"/>
            <a:ext cx="8812372" cy="1200329"/>
          </a:xfrm>
          <a:prstGeom prst="rect">
            <a:avLst/>
          </a:prstGeom>
          <a:noFill/>
        </p:spPr>
        <p:txBody>
          <a:bodyPr wrap="square" rtlCol="0">
            <a:spAutoFit/>
          </a:bodyPr>
          <a:lstStyle/>
          <a:p>
            <a:r>
              <a:rPr lang="zh-CN" altLang="en-US" b="1" dirty="0">
                <a:solidFill>
                  <a:srgbClr val="FF0000"/>
                </a:solidFill>
              </a:rPr>
              <a:t>问题描述</a:t>
            </a:r>
            <a:r>
              <a:rPr lang="zh-CN" altLang="en-US" dirty="0">
                <a:solidFill>
                  <a:srgbClr val="FF0000"/>
                </a:solidFill>
              </a:rPr>
              <a:t>：</a:t>
            </a:r>
            <a:r>
              <a:rPr lang="zh-CN" altLang="en-US" dirty="0"/>
              <a:t>目前的特征选择算法选择特征时存在不稳定性，可能会剔除专家认为很关键的特征给剔除掉，这一方面可能会影响</a:t>
            </a:r>
            <a:r>
              <a:rPr lang="zh-CN" altLang="en-US" b="1" dirty="0">
                <a:solidFill>
                  <a:srgbClr val="FF0000"/>
                </a:solidFill>
              </a:rPr>
              <a:t>材料领域专家对新属性的计算</a:t>
            </a:r>
            <a:r>
              <a:rPr lang="zh-CN" altLang="en-US" dirty="0"/>
              <a:t>；另一方面也可能</a:t>
            </a:r>
            <a:r>
              <a:rPr lang="zh-CN" altLang="en-US" b="1" dirty="0">
                <a:solidFill>
                  <a:srgbClr val="FF0000"/>
                </a:solidFill>
              </a:rPr>
              <a:t>降低机器模型的预测精度</a:t>
            </a:r>
            <a:r>
              <a:rPr lang="zh-CN" altLang="en-US" dirty="0"/>
              <a:t>。因此在进行特征选择时，需要综合考虑</a:t>
            </a:r>
            <a:r>
              <a:rPr lang="zh-CN" altLang="en-US" b="1" dirty="0">
                <a:solidFill>
                  <a:srgbClr val="FF0000"/>
                </a:solidFill>
              </a:rPr>
              <a:t>领域专家经验、机器学习模型的预测精度</a:t>
            </a:r>
            <a:r>
              <a:rPr lang="zh-CN" altLang="en-US" dirty="0"/>
              <a:t>等因素，协同完成特征分析。</a:t>
            </a:r>
            <a:endParaRPr lang="zh-CN" altLang="en-US" sz="1600" dirty="0"/>
          </a:p>
        </p:txBody>
      </p:sp>
      <p:sp>
        <p:nvSpPr>
          <p:cNvPr id="33" name="文本框 32">
            <a:extLst>
              <a:ext uri="{FF2B5EF4-FFF2-40B4-BE49-F238E27FC236}">
                <a16:creationId xmlns:a16="http://schemas.microsoft.com/office/drawing/2014/main" xmlns="" id="{A2776E32-72F5-BE40-BBC2-E4498CF6BB79}"/>
              </a:ext>
            </a:extLst>
          </p:cNvPr>
          <p:cNvSpPr txBox="1"/>
          <p:nvPr/>
        </p:nvSpPr>
        <p:spPr>
          <a:xfrm>
            <a:off x="2087159" y="2073141"/>
            <a:ext cx="1346844" cy="923330"/>
          </a:xfrm>
          <a:prstGeom prst="rect">
            <a:avLst/>
          </a:prstGeom>
          <a:noFill/>
        </p:spPr>
        <p:txBody>
          <a:bodyPr wrap="none" rtlCol="0">
            <a:spAutoFit/>
          </a:bodyPr>
          <a:lstStyle>
            <a:defPPr>
              <a:defRPr lang="zh-CN"/>
            </a:defPPr>
            <a:lvl1pPr>
              <a:defRPr kumimoji="1" b="1">
                <a:solidFill>
                  <a:srgbClr val="C00000"/>
                </a:solidFill>
              </a:defRPr>
            </a:lvl1pPr>
          </a:lstStyle>
          <a:p>
            <a:r>
              <a:rPr lang="zh-Hans" altLang="en-US" dirty="0"/>
              <a:t>专家经验的</a:t>
            </a:r>
            <a:endParaRPr lang="en-US" altLang="zh-Hans" dirty="0"/>
          </a:p>
          <a:p>
            <a:r>
              <a:rPr lang="zh-Hans" altLang="en-US" dirty="0"/>
              <a:t>表示与</a:t>
            </a:r>
            <a:endParaRPr lang="en-US" altLang="zh-Hans" dirty="0"/>
          </a:p>
          <a:p>
            <a:r>
              <a:rPr lang="zh-Hans" altLang="en-US" dirty="0"/>
              <a:t>融入方法</a:t>
            </a:r>
            <a:endParaRPr lang="zh-CN" altLang="en-US" dirty="0"/>
          </a:p>
        </p:txBody>
      </p:sp>
      <p:sp>
        <p:nvSpPr>
          <p:cNvPr id="38" name="文本框 37">
            <a:extLst>
              <a:ext uri="{FF2B5EF4-FFF2-40B4-BE49-F238E27FC236}">
                <a16:creationId xmlns:a16="http://schemas.microsoft.com/office/drawing/2014/main" xmlns="" id="{499D610A-A65F-8B4A-BBC7-513A8B5D4A0B}"/>
              </a:ext>
            </a:extLst>
          </p:cNvPr>
          <p:cNvSpPr txBox="1"/>
          <p:nvPr/>
        </p:nvSpPr>
        <p:spPr>
          <a:xfrm>
            <a:off x="1094304" y="4379609"/>
            <a:ext cx="2276585" cy="646331"/>
          </a:xfrm>
          <a:prstGeom prst="rect">
            <a:avLst/>
          </a:prstGeom>
          <a:noFill/>
        </p:spPr>
        <p:txBody>
          <a:bodyPr wrap="none" rtlCol="0">
            <a:spAutoFit/>
          </a:bodyPr>
          <a:lstStyle/>
          <a:p>
            <a:r>
              <a:rPr kumimoji="1" lang="zh-Hans" altLang="en-US" b="1" dirty="0">
                <a:solidFill>
                  <a:srgbClr val="C00000"/>
                </a:solidFill>
              </a:rPr>
              <a:t>模型选择和</a:t>
            </a:r>
            <a:endParaRPr kumimoji="1" lang="en-US" altLang="zh-Hans" b="1" dirty="0">
              <a:solidFill>
                <a:srgbClr val="C00000"/>
              </a:solidFill>
            </a:endParaRPr>
          </a:p>
          <a:p>
            <a:r>
              <a:rPr kumimoji="1" lang="zh-Hans" altLang="en-US" b="1" dirty="0">
                <a:solidFill>
                  <a:srgbClr val="C00000"/>
                </a:solidFill>
              </a:rPr>
              <a:t>多目标评价函数确定</a:t>
            </a:r>
            <a:endParaRPr kumimoji="1" lang="zh-CN" altLang="en-US" b="1" dirty="0">
              <a:solidFill>
                <a:srgbClr val="C00000"/>
              </a:solidFill>
            </a:endParaRPr>
          </a:p>
        </p:txBody>
      </p:sp>
      <p:sp>
        <p:nvSpPr>
          <p:cNvPr id="40" name="文本框 39">
            <a:extLst>
              <a:ext uri="{FF2B5EF4-FFF2-40B4-BE49-F238E27FC236}">
                <a16:creationId xmlns:a16="http://schemas.microsoft.com/office/drawing/2014/main" xmlns="" id="{7667E40B-C58D-3242-9C75-480DEE1BA7D8}"/>
              </a:ext>
            </a:extLst>
          </p:cNvPr>
          <p:cNvSpPr txBox="1"/>
          <p:nvPr/>
        </p:nvSpPr>
        <p:spPr>
          <a:xfrm>
            <a:off x="3725422" y="2449830"/>
            <a:ext cx="2973891" cy="369332"/>
          </a:xfrm>
          <a:prstGeom prst="rect">
            <a:avLst/>
          </a:prstGeom>
          <a:noFill/>
        </p:spPr>
        <p:txBody>
          <a:bodyPr wrap="none" rtlCol="0">
            <a:spAutoFit/>
          </a:bodyPr>
          <a:lstStyle>
            <a:defPPr>
              <a:defRPr lang="zh-CN"/>
            </a:defPPr>
            <a:lvl1pPr>
              <a:defRPr kumimoji="1" b="1">
                <a:solidFill>
                  <a:srgbClr val="C00000"/>
                </a:solidFill>
              </a:defRPr>
            </a:lvl1pPr>
          </a:lstStyle>
          <a:p>
            <a:r>
              <a:rPr lang="zh-Hans" altLang="en-US" dirty="0"/>
              <a:t>阈值与筛选条件的自动学习</a:t>
            </a:r>
            <a:endParaRPr lang="zh-CN" altLang="en-US" dirty="0"/>
          </a:p>
        </p:txBody>
      </p:sp>
      <p:sp>
        <p:nvSpPr>
          <p:cNvPr id="41" name="文本框 40">
            <a:extLst>
              <a:ext uri="{FF2B5EF4-FFF2-40B4-BE49-F238E27FC236}">
                <a16:creationId xmlns:a16="http://schemas.microsoft.com/office/drawing/2014/main" xmlns="" id="{FE6E1FA6-99F7-624D-8E7E-B22940957AD9}"/>
              </a:ext>
            </a:extLst>
          </p:cNvPr>
          <p:cNvSpPr txBox="1"/>
          <p:nvPr/>
        </p:nvSpPr>
        <p:spPr>
          <a:xfrm>
            <a:off x="6919782" y="3330299"/>
            <a:ext cx="388608" cy="2585323"/>
          </a:xfrm>
          <a:prstGeom prst="rect">
            <a:avLst/>
          </a:prstGeom>
          <a:noFill/>
        </p:spPr>
        <p:txBody>
          <a:bodyPr wrap="square" rtlCol="0">
            <a:spAutoFit/>
          </a:bodyPr>
          <a:lstStyle/>
          <a:p>
            <a:r>
              <a:rPr kumimoji="1" lang="zh-Hans" altLang="en-US" b="1" dirty="0">
                <a:solidFill>
                  <a:srgbClr val="C00000"/>
                </a:solidFill>
              </a:rPr>
              <a:t>特征重要性集成学习</a:t>
            </a:r>
            <a:endParaRPr kumimoji="1" lang="zh-CN" altLang="en-US" b="1" dirty="0">
              <a:solidFill>
                <a:srgbClr val="C00000"/>
              </a:solidFill>
            </a:endParaRPr>
          </a:p>
        </p:txBody>
      </p:sp>
      <p:sp>
        <p:nvSpPr>
          <p:cNvPr id="32" name="圆角矩形 31"/>
          <p:cNvSpPr/>
          <p:nvPr/>
        </p:nvSpPr>
        <p:spPr>
          <a:xfrm>
            <a:off x="2467286" y="3009267"/>
            <a:ext cx="4451682" cy="1972421"/>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tx1"/>
                </a:solidFill>
              </a:rPr>
              <a:t>多层级交互式特征分析方法</a:t>
            </a:r>
            <a:r>
              <a:rPr lang="zh-CN" altLang="en-US" sz="1600" b="1" dirty="0">
                <a:solidFill>
                  <a:srgbClr val="FF0000"/>
                </a:solidFill>
              </a:rPr>
              <a:t>集成了多领域专家的知识和经验</a:t>
            </a:r>
            <a:r>
              <a:rPr lang="zh-CN" altLang="en-US" sz="1600" b="1" dirty="0">
                <a:solidFill>
                  <a:schemeClr val="tx1"/>
                </a:solidFill>
              </a:rPr>
              <a:t>，并对特征分析得到的结果采用</a:t>
            </a:r>
            <a:r>
              <a:rPr lang="zh-CN" altLang="en-US" sz="1600" b="1" dirty="0">
                <a:solidFill>
                  <a:srgbClr val="FF0000"/>
                </a:solidFill>
              </a:rPr>
              <a:t>机器学习模型进行验证</a:t>
            </a:r>
            <a:r>
              <a:rPr lang="zh-CN" altLang="en-US" sz="1600" b="1" dirty="0">
                <a:solidFill>
                  <a:schemeClr val="tx1"/>
                </a:solidFill>
              </a:rPr>
              <a:t>。</a:t>
            </a:r>
            <a:r>
              <a:rPr lang="zh-CN" altLang="en-US" sz="1600" b="1" dirty="0">
                <a:solidFill>
                  <a:srgbClr val="FF0000"/>
                </a:solidFill>
              </a:rPr>
              <a:t>算法、模型验证、领域专家经验</a:t>
            </a:r>
            <a:r>
              <a:rPr lang="zh-CN" altLang="en-US" sz="1600" b="1" dirty="0">
                <a:solidFill>
                  <a:schemeClr val="tx1"/>
                </a:solidFill>
              </a:rPr>
              <a:t>三者共同保证筛选特征子集的质量。该方法在获得最优特征子集的同时，也能有效的分析属性与属性之间的关联关系，属性与性能之间的因果关系。</a:t>
            </a:r>
          </a:p>
        </p:txBody>
      </p:sp>
    </p:spTree>
    <p:extLst>
      <p:ext uri="{BB962C8B-B14F-4D97-AF65-F5344CB8AC3E}">
        <p14:creationId xmlns:p14="http://schemas.microsoft.com/office/powerpoint/2010/main" val="190898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randombar(horizontal)">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文本框 222"/>
          <p:cNvSpPr txBox="1"/>
          <p:nvPr/>
        </p:nvSpPr>
        <p:spPr>
          <a:xfrm>
            <a:off x="538934" y="830310"/>
            <a:ext cx="4849899" cy="1300666"/>
          </a:xfrm>
          <a:prstGeom prst="rect">
            <a:avLst/>
          </a:prstGeom>
          <a:noFill/>
          <a:ln w="19050">
            <a:solidFill>
              <a:schemeClr val="accent5">
                <a:lumMod val="75000"/>
              </a:schemeClr>
            </a:solidFill>
            <a:prstDash val="dash"/>
          </a:ln>
        </p:spPr>
        <p:txBody>
          <a:bodyPr wrap="square" rtlCol="0">
            <a:spAutoFit/>
          </a:bodyPr>
          <a:lstStyle/>
          <a:p>
            <a:endParaRPr lang="zh-CN" altLang="en-US" dirty="0"/>
          </a:p>
        </p:txBody>
      </p:sp>
      <p:sp>
        <p:nvSpPr>
          <p:cNvPr id="224" name="文本框 223"/>
          <p:cNvSpPr txBox="1"/>
          <p:nvPr/>
        </p:nvSpPr>
        <p:spPr>
          <a:xfrm>
            <a:off x="538935" y="4806536"/>
            <a:ext cx="4867930" cy="1142743"/>
          </a:xfrm>
          <a:prstGeom prst="rect">
            <a:avLst/>
          </a:prstGeom>
          <a:noFill/>
          <a:ln w="19050">
            <a:solidFill>
              <a:schemeClr val="accent2">
                <a:lumMod val="75000"/>
              </a:schemeClr>
            </a:solidFill>
            <a:prstDash val="dash"/>
          </a:ln>
        </p:spPr>
        <p:txBody>
          <a:bodyPr wrap="square" rtlCol="0">
            <a:spAutoFit/>
          </a:bodyPr>
          <a:lstStyle/>
          <a:p>
            <a:endParaRPr lang="zh-CN" altLang="en-US" dirty="0"/>
          </a:p>
        </p:txBody>
      </p:sp>
      <p:sp>
        <p:nvSpPr>
          <p:cNvPr id="225" name="文本框 224"/>
          <p:cNvSpPr txBox="1"/>
          <p:nvPr/>
        </p:nvSpPr>
        <p:spPr>
          <a:xfrm>
            <a:off x="538935" y="3462523"/>
            <a:ext cx="4880514" cy="1086598"/>
          </a:xfrm>
          <a:prstGeom prst="rect">
            <a:avLst/>
          </a:prstGeom>
          <a:noFill/>
          <a:ln w="19050">
            <a:solidFill>
              <a:schemeClr val="accent4">
                <a:lumMod val="75000"/>
              </a:schemeClr>
            </a:solidFill>
            <a:prstDash val="dash"/>
          </a:ln>
        </p:spPr>
        <p:txBody>
          <a:bodyPr wrap="square" rtlCol="0">
            <a:spAutoFit/>
          </a:bodyPr>
          <a:lstStyle/>
          <a:p>
            <a:endParaRPr lang="zh-CN" altLang="en-US" dirty="0"/>
          </a:p>
        </p:txBody>
      </p:sp>
      <p:sp>
        <p:nvSpPr>
          <p:cNvPr id="222" name="文本框 221"/>
          <p:cNvSpPr txBox="1"/>
          <p:nvPr/>
        </p:nvSpPr>
        <p:spPr>
          <a:xfrm>
            <a:off x="538935" y="2199169"/>
            <a:ext cx="4889125" cy="1095442"/>
          </a:xfrm>
          <a:prstGeom prst="rect">
            <a:avLst/>
          </a:prstGeom>
          <a:noFill/>
          <a:ln w="19050">
            <a:solidFill>
              <a:schemeClr val="accent6">
                <a:lumMod val="60000"/>
                <a:lumOff val="40000"/>
              </a:schemeClr>
            </a:solidFill>
            <a:prstDash val="dash"/>
          </a:ln>
        </p:spPr>
        <p:txBody>
          <a:bodyPr wrap="square" rtlCol="0">
            <a:spAutoFit/>
          </a:bodyPr>
          <a:lstStyle/>
          <a:p>
            <a:endParaRPr lang="zh-CN" altLang="en-US" dirty="0"/>
          </a:p>
        </p:txBody>
      </p:sp>
      <p:sp>
        <p:nvSpPr>
          <p:cNvPr id="2" name="标题 1"/>
          <p:cNvSpPr>
            <a:spLocks noGrp="1"/>
          </p:cNvSpPr>
          <p:nvPr>
            <p:ph type="title"/>
          </p:nvPr>
        </p:nvSpPr>
        <p:spPr>
          <a:xfrm>
            <a:off x="755576" y="44624"/>
            <a:ext cx="8229600" cy="687846"/>
          </a:xfrm>
        </p:spPr>
        <p:txBody>
          <a:bodyPr>
            <a:normAutofit/>
          </a:bodyPr>
          <a:lstStyle/>
          <a:p>
            <a:pPr lvl="0"/>
            <a:r>
              <a:rPr lang="zh-CN" altLang="en-US" sz="2000" dirty="0">
                <a:solidFill>
                  <a:srgbClr val="FF0000"/>
                </a:solidFill>
              </a:rPr>
              <a:t>多层级特征分析方法在蠕变性能数据中的应用</a:t>
            </a:r>
          </a:p>
        </p:txBody>
      </p:sp>
      <p:grpSp>
        <p:nvGrpSpPr>
          <p:cNvPr id="27" name="组合 26"/>
          <p:cNvGrpSpPr/>
          <p:nvPr/>
        </p:nvGrpSpPr>
        <p:grpSpPr>
          <a:xfrm>
            <a:off x="538935" y="1059279"/>
            <a:ext cx="4796558" cy="5573083"/>
            <a:chOff x="1259632" y="188640"/>
            <a:chExt cx="4982557" cy="6048672"/>
          </a:xfrm>
        </p:grpSpPr>
        <p:grpSp>
          <p:nvGrpSpPr>
            <p:cNvPr id="25" name="组合 24"/>
            <p:cNvGrpSpPr/>
            <p:nvPr/>
          </p:nvGrpSpPr>
          <p:grpSpPr>
            <a:xfrm>
              <a:off x="1259632" y="188640"/>
              <a:ext cx="4982557" cy="5149154"/>
              <a:chOff x="1331640" y="908720"/>
              <a:chExt cx="4982557" cy="5149154"/>
            </a:xfrm>
          </p:grpSpPr>
          <p:grpSp>
            <p:nvGrpSpPr>
              <p:cNvPr id="24" name="组合 23"/>
              <p:cNvGrpSpPr/>
              <p:nvPr/>
            </p:nvGrpSpPr>
            <p:grpSpPr>
              <a:xfrm>
                <a:off x="1331640" y="908720"/>
                <a:ext cx="4982557" cy="5149154"/>
                <a:chOff x="1610293" y="1160166"/>
                <a:chExt cx="4982557" cy="5149154"/>
              </a:xfrm>
            </p:grpSpPr>
            <p:sp>
              <p:nvSpPr>
                <p:cNvPr id="80" name="椭圆 79"/>
                <p:cNvSpPr/>
                <p:nvPr/>
              </p:nvSpPr>
              <p:spPr>
                <a:xfrm>
                  <a:off x="3642036" y="2810853"/>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4459399" y="2804011"/>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4219587" y="2850808"/>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3982828" y="2911577"/>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 name="图示 4"/>
                <p:cNvGraphicFramePr/>
                <p:nvPr>
                  <p:extLst/>
                </p:nvPr>
              </p:nvGraphicFramePr>
              <p:xfrm>
                <a:off x="1878709" y="3306530"/>
                <a:ext cx="4632176" cy="2162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5" name="组合 14"/>
                <p:cNvGrpSpPr/>
                <p:nvPr/>
              </p:nvGrpSpPr>
              <p:grpSpPr>
                <a:xfrm>
                  <a:off x="3172111" y="1160166"/>
                  <a:ext cx="1931740" cy="5114308"/>
                  <a:chOff x="2222748" y="1502302"/>
                  <a:chExt cx="1931740" cy="5114308"/>
                </a:xfrm>
              </p:grpSpPr>
              <p:sp>
                <p:nvSpPr>
                  <p:cNvPr id="65" name="椭圆 64"/>
                  <p:cNvSpPr/>
                  <p:nvPr/>
                </p:nvSpPr>
                <p:spPr>
                  <a:xfrm>
                    <a:off x="2764681" y="1910536"/>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3033465" y="2008059"/>
                    <a:ext cx="144016" cy="1662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3275074" y="2012959"/>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3555838" y="2008059"/>
                    <a:ext cx="144016" cy="16622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形状 37"/>
                  <p:cNvSpPr/>
                  <p:nvPr/>
                </p:nvSpPr>
                <p:spPr>
                  <a:xfrm>
                    <a:off x="2245022" y="1502302"/>
                    <a:ext cx="1909466" cy="992685"/>
                  </a:xfrm>
                  <a:prstGeom prst="funnel">
                    <a:avLst/>
                  </a:prstGeom>
                  <a:solidFill>
                    <a:schemeClr val="accent1">
                      <a:lumMod val="40000"/>
                      <a:lumOff val="6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44" name="形状 43"/>
                  <p:cNvSpPr/>
                  <p:nvPr/>
                </p:nvSpPr>
                <p:spPr>
                  <a:xfrm>
                    <a:off x="2222748" y="5623925"/>
                    <a:ext cx="1909466" cy="992685"/>
                  </a:xfrm>
                  <a:prstGeom prst="funnel">
                    <a:avLst/>
                  </a:prstGeom>
                  <a:solidFill>
                    <a:schemeClr val="accent2">
                      <a:lumMod val="60000"/>
                      <a:lumOff val="4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46" name="形状 45"/>
                  <p:cNvSpPr/>
                  <p:nvPr/>
                </p:nvSpPr>
                <p:spPr>
                  <a:xfrm>
                    <a:off x="2222748" y="4232252"/>
                    <a:ext cx="1909466" cy="992685"/>
                  </a:xfrm>
                  <a:prstGeom prst="funnel">
                    <a:avLst/>
                  </a:prstGeom>
                  <a:solidFill>
                    <a:schemeClr val="accent4">
                      <a:lumMod val="60000"/>
                      <a:lumOff val="4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11" name="下箭头 10"/>
                  <p:cNvSpPr/>
                  <p:nvPr/>
                </p:nvSpPr>
                <p:spPr>
                  <a:xfrm>
                    <a:off x="3042241" y="3855362"/>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下箭头 48"/>
                  <p:cNvSpPr/>
                  <p:nvPr/>
                </p:nvSpPr>
                <p:spPr>
                  <a:xfrm>
                    <a:off x="3042779" y="5313795"/>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形状 49"/>
                  <p:cNvSpPr/>
                  <p:nvPr/>
                </p:nvSpPr>
                <p:spPr>
                  <a:xfrm>
                    <a:off x="2222748" y="2814194"/>
                    <a:ext cx="1909466" cy="992685"/>
                  </a:xfrm>
                  <a:prstGeom prst="funnel">
                    <a:avLst/>
                  </a:prstGeom>
                  <a:solidFill>
                    <a:schemeClr val="accent6">
                      <a:lumMod val="60000"/>
                      <a:lumOff val="4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51" name="下箭头 50"/>
                  <p:cNvSpPr/>
                  <p:nvPr/>
                </p:nvSpPr>
                <p:spPr>
                  <a:xfrm>
                    <a:off x="3065053" y="2543155"/>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2764681" y="1644083"/>
                    <a:ext cx="144016" cy="1662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3304105" y="1700177"/>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3052830" y="1719782"/>
                    <a:ext cx="150083" cy="17226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3523849" y="1667557"/>
                    <a:ext cx="144016" cy="1662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627311" y="3299134"/>
                    <a:ext cx="1295525" cy="276999"/>
                  </a:xfrm>
                  <a:prstGeom prst="rect">
                    <a:avLst/>
                  </a:prstGeom>
                  <a:noFill/>
                </p:spPr>
                <p:txBody>
                  <a:bodyPr wrap="square" rtlCol="0">
                    <a:spAutoFit/>
                  </a:bodyPr>
                  <a:lstStyle/>
                  <a:p>
                    <a:r>
                      <a:rPr lang="zh-CN" altLang="en-US" sz="1200" b="1" dirty="0"/>
                      <a:t>稀疏属性分析</a:t>
                    </a:r>
                  </a:p>
                </p:txBody>
              </p:sp>
              <p:sp>
                <p:nvSpPr>
                  <p:cNvPr id="72" name="文本框 71"/>
                  <p:cNvSpPr txBox="1"/>
                  <p:nvPr/>
                </p:nvSpPr>
                <p:spPr>
                  <a:xfrm>
                    <a:off x="2665447" y="4723950"/>
                    <a:ext cx="1195074" cy="300637"/>
                  </a:xfrm>
                  <a:prstGeom prst="rect">
                    <a:avLst/>
                  </a:prstGeom>
                  <a:noFill/>
                </p:spPr>
                <p:txBody>
                  <a:bodyPr wrap="square" rtlCol="0">
                    <a:spAutoFit/>
                  </a:bodyPr>
                  <a:lstStyle/>
                  <a:p>
                    <a:r>
                      <a:rPr lang="zh-CN" altLang="en-US" sz="1200" b="1" dirty="0"/>
                      <a:t>相关属性分析</a:t>
                    </a:r>
                  </a:p>
                </p:txBody>
              </p:sp>
              <p:sp>
                <p:nvSpPr>
                  <p:cNvPr id="73" name="文本框 72"/>
                  <p:cNvSpPr txBox="1"/>
                  <p:nvPr/>
                </p:nvSpPr>
                <p:spPr>
                  <a:xfrm>
                    <a:off x="2648745" y="6146652"/>
                    <a:ext cx="1151737" cy="289057"/>
                  </a:xfrm>
                  <a:prstGeom prst="rect">
                    <a:avLst/>
                  </a:prstGeom>
                  <a:noFill/>
                </p:spPr>
                <p:txBody>
                  <a:bodyPr wrap="square" rtlCol="0">
                    <a:spAutoFit/>
                  </a:bodyPr>
                  <a:lstStyle/>
                  <a:p>
                    <a:r>
                      <a:rPr lang="zh-CN" altLang="en-US" sz="1200" b="1" dirty="0"/>
                      <a:t>冗余属性分析</a:t>
                    </a:r>
                  </a:p>
                </p:txBody>
              </p:sp>
            </p:grpSp>
            <p:sp>
              <p:nvSpPr>
                <p:cNvPr id="16" name="右箭头 15"/>
                <p:cNvSpPr/>
                <p:nvPr/>
              </p:nvSpPr>
              <p:spPr>
                <a:xfrm>
                  <a:off x="4901832" y="2973411"/>
                  <a:ext cx="432048" cy="297785"/>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3598108" y="1688514"/>
                  <a:ext cx="1194107" cy="282214"/>
                </a:xfrm>
                <a:prstGeom prst="rect">
                  <a:avLst/>
                </a:prstGeom>
                <a:noFill/>
              </p:spPr>
              <p:txBody>
                <a:bodyPr wrap="square" rtlCol="0">
                  <a:spAutoFit/>
                </a:bodyPr>
                <a:lstStyle/>
                <a:p>
                  <a:r>
                    <a:rPr lang="zh-CN" altLang="en-US" sz="1200" b="1" dirty="0"/>
                    <a:t>蠕变性能数据</a:t>
                  </a:r>
                </a:p>
              </p:txBody>
            </p:sp>
            <p:sp>
              <p:nvSpPr>
                <p:cNvPr id="74" name="右箭头 73"/>
                <p:cNvSpPr/>
                <p:nvPr/>
              </p:nvSpPr>
              <p:spPr>
                <a:xfrm flipH="1">
                  <a:off x="2866193" y="2973411"/>
                  <a:ext cx="432048" cy="297785"/>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3684134" y="2622882"/>
                  <a:ext cx="144016" cy="1662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3982828" y="2675480"/>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4209514" y="2637791"/>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4425050" y="2613227"/>
                  <a:ext cx="152159" cy="15379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5442948" y="2720901"/>
                  <a:ext cx="1145276" cy="732608"/>
                </a:xfrm>
                <a:prstGeom prst="ellipse">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右箭头 85"/>
                <p:cNvSpPr/>
                <p:nvPr/>
              </p:nvSpPr>
              <p:spPr>
                <a:xfrm>
                  <a:off x="4882685" y="4419550"/>
                  <a:ext cx="432048" cy="297785"/>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右箭头 86"/>
                <p:cNvSpPr/>
                <p:nvPr/>
              </p:nvSpPr>
              <p:spPr>
                <a:xfrm flipH="1">
                  <a:off x="2866193" y="4419550"/>
                  <a:ext cx="432048" cy="297785"/>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右箭头 89"/>
                <p:cNvSpPr/>
                <p:nvPr/>
              </p:nvSpPr>
              <p:spPr>
                <a:xfrm>
                  <a:off x="4841178" y="5814601"/>
                  <a:ext cx="432048" cy="297785"/>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1" name="右箭头 90"/>
                <p:cNvSpPr/>
                <p:nvPr/>
              </p:nvSpPr>
              <p:spPr>
                <a:xfrm flipH="1">
                  <a:off x="2836559" y="5756514"/>
                  <a:ext cx="432048" cy="297785"/>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椭圆 93"/>
                <p:cNvSpPr/>
                <p:nvPr/>
              </p:nvSpPr>
              <p:spPr>
                <a:xfrm>
                  <a:off x="3682673" y="4105747"/>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3977367" y="4177752"/>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3909928" y="3987448"/>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4219674" y="4142641"/>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4330822" y="3973666"/>
                  <a:ext cx="142390" cy="1513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a:off x="5724223" y="3122643"/>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6012207" y="3126008"/>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5598975" y="2808532"/>
                  <a:ext cx="876815" cy="276999"/>
                </a:xfrm>
                <a:prstGeom prst="rect">
                  <a:avLst/>
                </a:prstGeom>
                <a:noFill/>
              </p:spPr>
              <p:txBody>
                <a:bodyPr wrap="square" rtlCol="0">
                  <a:spAutoFit/>
                </a:bodyPr>
                <a:lstStyle/>
                <a:p>
                  <a:r>
                    <a:rPr lang="zh-CN" altLang="en-US" sz="1200" b="1" dirty="0">
                      <a:solidFill>
                        <a:srgbClr val="FF0000"/>
                      </a:solidFill>
                    </a:rPr>
                    <a:t>稀疏属性</a:t>
                  </a:r>
                </a:p>
              </p:txBody>
            </p:sp>
            <p:sp>
              <p:nvSpPr>
                <p:cNvPr id="102" name="椭圆 101"/>
                <p:cNvSpPr/>
                <p:nvPr/>
              </p:nvSpPr>
              <p:spPr>
                <a:xfrm>
                  <a:off x="1660158" y="2720901"/>
                  <a:ext cx="1145276" cy="732608"/>
                </a:xfrm>
                <a:prstGeom prst="ellipse">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02"/>
                <p:cNvSpPr txBox="1"/>
                <p:nvPr/>
              </p:nvSpPr>
              <p:spPr>
                <a:xfrm>
                  <a:off x="1817382" y="2758590"/>
                  <a:ext cx="876815" cy="276999"/>
                </a:xfrm>
                <a:prstGeom prst="rect">
                  <a:avLst/>
                </a:prstGeom>
                <a:noFill/>
              </p:spPr>
              <p:txBody>
                <a:bodyPr wrap="square" rtlCol="0">
                  <a:spAutoFit/>
                </a:bodyPr>
                <a:lstStyle/>
                <a:p>
                  <a:r>
                    <a:rPr lang="zh-CN" altLang="en-US" sz="1200" b="1" dirty="0">
                      <a:solidFill>
                        <a:srgbClr val="FF0000"/>
                      </a:solidFill>
                    </a:rPr>
                    <a:t>稀疏属性</a:t>
                  </a:r>
                </a:p>
              </p:txBody>
            </p:sp>
            <p:sp>
              <p:nvSpPr>
                <p:cNvPr id="104" name="椭圆 103"/>
                <p:cNvSpPr/>
                <p:nvPr/>
              </p:nvSpPr>
              <p:spPr>
                <a:xfrm>
                  <a:off x="2111773" y="3104044"/>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a:off x="4665868" y="1381716"/>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p:nvPr/>
              </p:nvSpPr>
              <p:spPr>
                <a:xfrm>
                  <a:off x="4648199" y="2674394"/>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a:off x="4439356" y="4150193"/>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nvSpPr>
              <p:spPr>
                <a:xfrm>
                  <a:off x="4116990" y="3958754"/>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a:off x="5447574" y="4168793"/>
                  <a:ext cx="1145276" cy="732608"/>
                </a:xfrm>
                <a:prstGeom prst="ellipse">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a:off x="1655666" y="4177752"/>
                  <a:ext cx="1145276" cy="732608"/>
                </a:xfrm>
                <a:prstGeom prst="ellipse">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p:nvPr/>
              </p:nvSpPr>
              <p:spPr>
                <a:xfrm>
                  <a:off x="5406522" y="5576712"/>
                  <a:ext cx="1145276" cy="732608"/>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p:cNvSpPr/>
                <p:nvPr/>
              </p:nvSpPr>
              <p:spPr>
                <a:xfrm>
                  <a:off x="1610293" y="5482972"/>
                  <a:ext cx="1145276" cy="732608"/>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nvSpPr>
              <p:spPr>
                <a:xfrm>
                  <a:off x="2120274" y="4634225"/>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框 132"/>
                <p:cNvSpPr txBox="1"/>
                <p:nvPr/>
              </p:nvSpPr>
              <p:spPr>
                <a:xfrm>
                  <a:off x="1766226" y="4260862"/>
                  <a:ext cx="1019034" cy="276999"/>
                </a:xfrm>
                <a:prstGeom prst="rect">
                  <a:avLst/>
                </a:prstGeom>
                <a:noFill/>
              </p:spPr>
              <p:txBody>
                <a:bodyPr wrap="square" rtlCol="0">
                  <a:spAutoFit/>
                </a:bodyPr>
                <a:lstStyle/>
                <a:p>
                  <a:r>
                    <a:rPr lang="zh-CN" altLang="en-US" sz="1200" b="1" dirty="0">
                      <a:solidFill>
                        <a:srgbClr val="FF0000"/>
                      </a:solidFill>
                    </a:rPr>
                    <a:t>不相关属性</a:t>
                  </a:r>
                </a:p>
              </p:txBody>
            </p:sp>
            <p:sp>
              <p:nvSpPr>
                <p:cNvPr id="134" name="文本框 133"/>
                <p:cNvSpPr txBox="1"/>
                <p:nvPr/>
              </p:nvSpPr>
              <p:spPr>
                <a:xfrm>
                  <a:off x="5540997" y="4255580"/>
                  <a:ext cx="1019034" cy="276999"/>
                </a:xfrm>
                <a:prstGeom prst="rect">
                  <a:avLst/>
                </a:prstGeom>
                <a:noFill/>
              </p:spPr>
              <p:txBody>
                <a:bodyPr wrap="square" rtlCol="0">
                  <a:spAutoFit/>
                </a:bodyPr>
                <a:lstStyle/>
                <a:p>
                  <a:r>
                    <a:rPr lang="zh-CN" altLang="en-US" sz="1200" b="1" dirty="0">
                      <a:solidFill>
                        <a:srgbClr val="FF0000"/>
                      </a:solidFill>
                    </a:rPr>
                    <a:t>不相关属性</a:t>
                  </a:r>
                </a:p>
              </p:txBody>
            </p:sp>
            <p:sp>
              <p:nvSpPr>
                <p:cNvPr id="135" name="椭圆 134"/>
                <p:cNvSpPr/>
                <p:nvPr/>
              </p:nvSpPr>
              <p:spPr>
                <a:xfrm>
                  <a:off x="5940199" y="4621711"/>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6" name="椭圆 135"/>
              <p:cNvSpPr/>
              <p:nvPr/>
            </p:nvSpPr>
            <p:spPr>
              <a:xfrm>
                <a:off x="3475965" y="5197551"/>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p:cNvSpPr/>
              <p:nvPr/>
            </p:nvSpPr>
            <p:spPr>
              <a:xfrm>
                <a:off x="3940934" y="5230593"/>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p:cNvSpPr/>
              <p:nvPr/>
            </p:nvSpPr>
            <p:spPr>
              <a:xfrm>
                <a:off x="4173964" y="5205078"/>
                <a:ext cx="134029" cy="16840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p:cNvSpPr/>
              <p:nvPr/>
            </p:nvSpPr>
            <p:spPr>
              <a:xfrm>
                <a:off x="3762944" y="5090530"/>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文本框 140"/>
              <p:cNvSpPr txBox="1"/>
              <p:nvPr/>
            </p:nvSpPr>
            <p:spPr>
              <a:xfrm>
                <a:off x="1508508" y="5300334"/>
                <a:ext cx="871892" cy="276999"/>
              </a:xfrm>
              <a:prstGeom prst="rect">
                <a:avLst/>
              </a:prstGeom>
              <a:noFill/>
            </p:spPr>
            <p:txBody>
              <a:bodyPr wrap="square" rtlCol="0">
                <a:spAutoFit/>
              </a:bodyPr>
              <a:lstStyle/>
              <a:p>
                <a:r>
                  <a:rPr lang="zh-CN" altLang="en-US" sz="1200" b="1" dirty="0">
                    <a:solidFill>
                      <a:srgbClr val="FF0000"/>
                    </a:solidFill>
                  </a:rPr>
                  <a:t>冗余属性</a:t>
                </a:r>
              </a:p>
            </p:txBody>
          </p:sp>
          <p:sp>
            <p:nvSpPr>
              <p:cNvPr id="142" name="文本框 141"/>
              <p:cNvSpPr txBox="1"/>
              <p:nvPr/>
            </p:nvSpPr>
            <p:spPr>
              <a:xfrm>
                <a:off x="5328981" y="5360031"/>
                <a:ext cx="871892" cy="276999"/>
              </a:xfrm>
              <a:prstGeom prst="rect">
                <a:avLst/>
              </a:prstGeom>
              <a:noFill/>
            </p:spPr>
            <p:txBody>
              <a:bodyPr wrap="square" rtlCol="0">
                <a:spAutoFit/>
              </a:bodyPr>
              <a:lstStyle/>
              <a:p>
                <a:r>
                  <a:rPr lang="zh-CN" altLang="en-US" sz="1200" b="1" dirty="0">
                    <a:solidFill>
                      <a:srgbClr val="FF0000"/>
                    </a:solidFill>
                  </a:rPr>
                  <a:t>冗余属性</a:t>
                </a:r>
              </a:p>
            </p:txBody>
          </p:sp>
          <p:sp>
            <p:nvSpPr>
              <p:cNvPr id="143" name="椭圆 142"/>
              <p:cNvSpPr/>
              <p:nvPr/>
            </p:nvSpPr>
            <p:spPr>
              <a:xfrm>
                <a:off x="3677790" y="5276921"/>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p:nvPr/>
            </p:nvSpPr>
            <p:spPr>
              <a:xfrm>
                <a:off x="1800438" y="5628937"/>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p:cNvSpPr/>
              <p:nvPr/>
            </p:nvSpPr>
            <p:spPr>
              <a:xfrm>
                <a:off x="5633578" y="5672024"/>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6" name="下箭头 215"/>
            <p:cNvSpPr/>
            <p:nvPr/>
          </p:nvSpPr>
          <p:spPr>
            <a:xfrm>
              <a:off x="3605782" y="5362645"/>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843724" y="5662346"/>
              <a:ext cx="1800284" cy="57496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FF0000"/>
                  </a:solidFill>
                </a:rPr>
                <a:t>最优蠕变性能</a:t>
              </a:r>
              <a:endParaRPr lang="en-US" altLang="zh-CN" sz="1200" b="1" dirty="0">
                <a:solidFill>
                  <a:srgbClr val="FF0000"/>
                </a:solidFill>
              </a:endParaRPr>
            </a:p>
            <a:p>
              <a:pPr algn="ctr"/>
              <a:r>
                <a:rPr lang="zh-CN" altLang="en-US" sz="1200" b="1" dirty="0">
                  <a:solidFill>
                    <a:srgbClr val="FF0000"/>
                  </a:solidFill>
                </a:rPr>
                <a:t>数据子集</a:t>
              </a:r>
              <a:endParaRPr lang="en-US" altLang="zh-CN" sz="1200" b="1" dirty="0">
                <a:solidFill>
                  <a:srgbClr val="FF0000"/>
                </a:solidFill>
              </a:endParaRPr>
            </a:p>
            <a:p>
              <a:pPr algn="ctr"/>
              <a:endParaRPr lang="zh-CN" altLang="en-US" sz="1400" b="1" dirty="0">
                <a:solidFill>
                  <a:schemeClr val="tx1"/>
                </a:solidFill>
              </a:endParaRPr>
            </a:p>
          </p:txBody>
        </p:sp>
        <p:sp>
          <p:nvSpPr>
            <p:cNvPr id="217" name="椭圆 216"/>
            <p:cNvSpPr/>
            <p:nvPr/>
          </p:nvSpPr>
          <p:spPr>
            <a:xfrm>
              <a:off x="3363383" y="6018752"/>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p:cNvSpPr/>
            <p:nvPr/>
          </p:nvSpPr>
          <p:spPr>
            <a:xfrm>
              <a:off x="3663511" y="6053522"/>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椭圆 218"/>
            <p:cNvSpPr/>
            <p:nvPr/>
          </p:nvSpPr>
          <p:spPr>
            <a:xfrm>
              <a:off x="3945927" y="6016568"/>
              <a:ext cx="134029" cy="16840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7" name="左箭头 226"/>
          <p:cNvSpPr/>
          <p:nvPr/>
        </p:nvSpPr>
        <p:spPr>
          <a:xfrm>
            <a:off x="5436096" y="1375884"/>
            <a:ext cx="567841" cy="356238"/>
          </a:xfrm>
          <a:prstGeom prst="lef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左箭头 229"/>
          <p:cNvSpPr/>
          <p:nvPr/>
        </p:nvSpPr>
        <p:spPr>
          <a:xfrm flipH="1">
            <a:off x="5480456" y="2607599"/>
            <a:ext cx="575877" cy="365386"/>
          </a:xfrm>
          <a:prstGeom prst="lef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左箭头 230"/>
          <p:cNvSpPr/>
          <p:nvPr/>
        </p:nvSpPr>
        <p:spPr>
          <a:xfrm flipH="1">
            <a:off x="5502746" y="3911310"/>
            <a:ext cx="575877" cy="365386"/>
          </a:xfrm>
          <a:prstGeom prst="lef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左箭头 231"/>
          <p:cNvSpPr/>
          <p:nvPr/>
        </p:nvSpPr>
        <p:spPr>
          <a:xfrm flipH="1">
            <a:off x="5482663" y="5276348"/>
            <a:ext cx="575877" cy="365386"/>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文本框 237"/>
          <p:cNvSpPr txBox="1"/>
          <p:nvPr/>
        </p:nvSpPr>
        <p:spPr>
          <a:xfrm>
            <a:off x="-1238" y="1678420"/>
            <a:ext cx="461665" cy="3482175"/>
          </a:xfrm>
          <a:prstGeom prst="rect">
            <a:avLst/>
          </a:prstGeom>
          <a:noFill/>
        </p:spPr>
        <p:txBody>
          <a:bodyPr vert="eaVert" wrap="square" rtlCol="0">
            <a:spAutoFit/>
          </a:bodyPr>
          <a:lstStyle/>
          <a:p>
            <a:pPr algn="ctr"/>
            <a:r>
              <a:rPr lang="zh-CN" altLang="en-US" b="1" dirty="0">
                <a:solidFill>
                  <a:srgbClr val="FF0000"/>
                </a:solidFill>
              </a:rPr>
              <a:t>多层级特征分析方法过程</a:t>
            </a:r>
          </a:p>
        </p:txBody>
      </p:sp>
      <p:sp>
        <p:nvSpPr>
          <p:cNvPr id="239" name="矩形 238"/>
          <p:cNvSpPr/>
          <p:nvPr/>
        </p:nvSpPr>
        <p:spPr>
          <a:xfrm>
            <a:off x="5601815" y="2199169"/>
            <a:ext cx="3472151" cy="4384968"/>
          </a:xfrm>
          <a:prstGeom prst="rect">
            <a:avLst/>
          </a:prstGeom>
          <a:noFill/>
          <a:ln>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1" name="直接连接符 240"/>
          <p:cNvCxnSpPr/>
          <p:nvPr/>
        </p:nvCxnSpPr>
        <p:spPr>
          <a:xfrm flipV="1">
            <a:off x="5601815" y="3772541"/>
            <a:ext cx="3472151" cy="717"/>
          </a:xfrm>
          <a:prstGeom prst="line">
            <a:avLst/>
          </a:prstGeom>
          <a:ln w="19050">
            <a:solidFill>
              <a:schemeClr val="accent2">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43" name="直接连接符 242"/>
          <p:cNvCxnSpPr/>
          <p:nvPr/>
        </p:nvCxnSpPr>
        <p:spPr>
          <a:xfrm>
            <a:off x="5601815" y="5105593"/>
            <a:ext cx="3472151" cy="22972"/>
          </a:xfrm>
          <a:prstGeom prst="line">
            <a:avLst/>
          </a:prstGeom>
          <a:ln w="19050">
            <a:solidFill>
              <a:schemeClr val="accent2">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pic>
        <p:nvPicPr>
          <p:cNvPr id="246" name="图片 245"/>
          <p:cNvPicPr>
            <a:picLocks noChangeAspect="1"/>
          </p:cNvPicPr>
          <p:nvPr/>
        </p:nvPicPr>
        <p:blipFill>
          <a:blip r:embed="rId8"/>
          <a:stretch>
            <a:fillRect/>
          </a:stretch>
        </p:blipFill>
        <p:spPr>
          <a:xfrm>
            <a:off x="7556049" y="3814209"/>
            <a:ext cx="1469625" cy="1225780"/>
          </a:xfrm>
          <a:prstGeom prst="rect">
            <a:avLst/>
          </a:prstGeom>
        </p:spPr>
      </p:pic>
      <p:sp>
        <p:nvSpPr>
          <p:cNvPr id="247" name="文本框 246"/>
          <p:cNvSpPr txBox="1"/>
          <p:nvPr/>
        </p:nvSpPr>
        <p:spPr>
          <a:xfrm>
            <a:off x="5910363" y="3803374"/>
            <a:ext cx="400110" cy="1166332"/>
          </a:xfrm>
          <a:prstGeom prst="rect">
            <a:avLst/>
          </a:prstGeom>
          <a:noFill/>
        </p:spPr>
        <p:txBody>
          <a:bodyPr vert="eaVert" wrap="square" rtlCol="0">
            <a:spAutoFit/>
          </a:bodyPr>
          <a:lstStyle/>
          <a:p>
            <a:r>
              <a:rPr lang="zh-CN" altLang="en-US" sz="1400" b="1" dirty="0"/>
              <a:t>相关性分析图</a:t>
            </a:r>
          </a:p>
        </p:txBody>
      </p:sp>
      <p:sp>
        <p:nvSpPr>
          <p:cNvPr id="248" name="文本框 247"/>
          <p:cNvSpPr txBox="1"/>
          <p:nvPr/>
        </p:nvSpPr>
        <p:spPr>
          <a:xfrm>
            <a:off x="6490227" y="2199169"/>
            <a:ext cx="2486062" cy="338554"/>
          </a:xfrm>
          <a:prstGeom prst="rect">
            <a:avLst/>
          </a:prstGeom>
          <a:noFill/>
        </p:spPr>
        <p:txBody>
          <a:bodyPr wrap="square" rtlCol="0">
            <a:spAutoFit/>
          </a:bodyPr>
          <a:lstStyle/>
          <a:p>
            <a:r>
              <a:rPr lang="zh-CN" altLang="en-US" sz="1600" b="1" dirty="0">
                <a:solidFill>
                  <a:srgbClr val="FF0000"/>
                </a:solidFill>
              </a:rPr>
              <a:t>特征分析结果可视化</a:t>
            </a:r>
          </a:p>
        </p:txBody>
      </p:sp>
      <p:sp>
        <p:nvSpPr>
          <p:cNvPr id="249" name="文本框 248"/>
          <p:cNvSpPr txBox="1"/>
          <p:nvPr/>
        </p:nvSpPr>
        <p:spPr>
          <a:xfrm>
            <a:off x="5895268" y="2333747"/>
            <a:ext cx="400110" cy="1166332"/>
          </a:xfrm>
          <a:prstGeom prst="rect">
            <a:avLst/>
          </a:prstGeom>
          <a:noFill/>
        </p:spPr>
        <p:txBody>
          <a:bodyPr vert="eaVert" wrap="square" rtlCol="0">
            <a:spAutoFit/>
          </a:bodyPr>
          <a:lstStyle/>
          <a:p>
            <a:r>
              <a:rPr lang="zh-CN" altLang="en-US" sz="1400" b="1" dirty="0"/>
              <a:t>稀疏性分析图</a:t>
            </a:r>
          </a:p>
        </p:txBody>
      </p:sp>
      <p:sp>
        <p:nvSpPr>
          <p:cNvPr id="251" name="文本框 250"/>
          <p:cNvSpPr txBox="1"/>
          <p:nvPr/>
        </p:nvSpPr>
        <p:spPr>
          <a:xfrm>
            <a:off x="5895268" y="5181826"/>
            <a:ext cx="400110" cy="1166332"/>
          </a:xfrm>
          <a:prstGeom prst="rect">
            <a:avLst/>
          </a:prstGeom>
          <a:noFill/>
        </p:spPr>
        <p:txBody>
          <a:bodyPr vert="eaVert" wrap="square" rtlCol="0">
            <a:spAutoFit/>
          </a:bodyPr>
          <a:lstStyle/>
          <a:p>
            <a:r>
              <a:rPr lang="zh-CN" altLang="en-US" sz="1400" b="1" dirty="0"/>
              <a:t>冗余性分析图</a:t>
            </a:r>
          </a:p>
        </p:txBody>
      </p:sp>
      <p:pic>
        <p:nvPicPr>
          <p:cNvPr id="253" name="图片 252"/>
          <p:cNvPicPr>
            <a:picLocks noChangeAspect="1"/>
          </p:cNvPicPr>
          <p:nvPr/>
        </p:nvPicPr>
        <p:blipFill>
          <a:blip r:embed="rId9"/>
          <a:stretch>
            <a:fillRect/>
          </a:stretch>
        </p:blipFill>
        <p:spPr>
          <a:xfrm>
            <a:off x="6136070" y="2569128"/>
            <a:ext cx="1684466" cy="1178102"/>
          </a:xfrm>
          <a:prstGeom prst="rect">
            <a:avLst/>
          </a:prstGeom>
        </p:spPr>
      </p:pic>
      <p:pic>
        <p:nvPicPr>
          <p:cNvPr id="254" name="图片 253"/>
          <p:cNvPicPr>
            <a:picLocks noChangeAspect="1"/>
          </p:cNvPicPr>
          <p:nvPr/>
        </p:nvPicPr>
        <p:blipFill>
          <a:blip r:embed="rId10"/>
          <a:stretch>
            <a:fillRect/>
          </a:stretch>
        </p:blipFill>
        <p:spPr>
          <a:xfrm>
            <a:off x="7525742" y="2578038"/>
            <a:ext cx="1696189" cy="1173291"/>
          </a:xfrm>
          <a:prstGeom prst="rect">
            <a:avLst/>
          </a:prstGeom>
        </p:spPr>
      </p:pic>
      <p:sp>
        <p:nvSpPr>
          <p:cNvPr id="256" name="文本框 255"/>
          <p:cNvSpPr txBox="1"/>
          <p:nvPr/>
        </p:nvSpPr>
        <p:spPr>
          <a:xfrm>
            <a:off x="6512534" y="2463102"/>
            <a:ext cx="1129906" cy="307777"/>
          </a:xfrm>
          <a:prstGeom prst="rect">
            <a:avLst/>
          </a:prstGeom>
          <a:noFill/>
        </p:spPr>
        <p:txBody>
          <a:bodyPr wrap="square" rtlCol="0">
            <a:spAutoFit/>
          </a:bodyPr>
          <a:lstStyle/>
          <a:p>
            <a:r>
              <a:rPr lang="zh-CN" altLang="en-US" sz="1400" b="1" dirty="0">
                <a:solidFill>
                  <a:srgbClr val="FF0000"/>
                </a:solidFill>
              </a:rPr>
              <a:t>属性稀疏值</a:t>
            </a:r>
          </a:p>
        </p:txBody>
      </p:sp>
      <p:sp>
        <p:nvSpPr>
          <p:cNvPr id="257" name="文本框 256"/>
          <p:cNvSpPr txBox="1"/>
          <p:nvPr/>
        </p:nvSpPr>
        <p:spPr>
          <a:xfrm>
            <a:off x="7922115" y="2440443"/>
            <a:ext cx="1076352" cy="316432"/>
          </a:xfrm>
          <a:prstGeom prst="rect">
            <a:avLst/>
          </a:prstGeom>
          <a:noFill/>
        </p:spPr>
        <p:txBody>
          <a:bodyPr wrap="square" rtlCol="0">
            <a:spAutoFit/>
          </a:bodyPr>
          <a:lstStyle/>
          <a:p>
            <a:r>
              <a:rPr lang="zh-CN" altLang="en-US" sz="1400" b="1" dirty="0">
                <a:solidFill>
                  <a:srgbClr val="FF0000"/>
                </a:solidFill>
              </a:rPr>
              <a:t>属性方差值</a:t>
            </a:r>
          </a:p>
        </p:txBody>
      </p:sp>
      <p:pic>
        <p:nvPicPr>
          <p:cNvPr id="260" name="图片 259"/>
          <p:cNvPicPr>
            <a:picLocks noChangeAspect="1"/>
          </p:cNvPicPr>
          <p:nvPr/>
        </p:nvPicPr>
        <p:blipFill>
          <a:blip r:embed="rId11"/>
          <a:stretch>
            <a:fillRect/>
          </a:stretch>
        </p:blipFill>
        <p:spPr>
          <a:xfrm>
            <a:off x="6052963" y="3774081"/>
            <a:ext cx="1911452" cy="1465100"/>
          </a:xfrm>
          <a:prstGeom prst="rect">
            <a:avLst/>
          </a:prstGeom>
        </p:spPr>
      </p:pic>
      <p:sp>
        <p:nvSpPr>
          <p:cNvPr id="261" name="文本框 260"/>
          <p:cNvSpPr txBox="1"/>
          <p:nvPr/>
        </p:nvSpPr>
        <p:spPr>
          <a:xfrm>
            <a:off x="6260989" y="3791423"/>
            <a:ext cx="1551723" cy="276999"/>
          </a:xfrm>
          <a:prstGeom prst="rect">
            <a:avLst/>
          </a:prstGeom>
          <a:noFill/>
        </p:spPr>
        <p:txBody>
          <a:bodyPr wrap="square" rtlCol="0">
            <a:spAutoFit/>
          </a:bodyPr>
          <a:lstStyle/>
          <a:p>
            <a:r>
              <a:rPr lang="zh-CN" altLang="en-US" sz="1200" b="1" dirty="0">
                <a:solidFill>
                  <a:srgbClr val="FF0000"/>
                </a:solidFill>
              </a:rPr>
              <a:t>条件属性相关系数</a:t>
            </a:r>
          </a:p>
        </p:txBody>
      </p:sp>
      <p:graphicFrame>
        <p:nvGraphicFramePr>
          <p:cNvPr id="263" name="表格 262">
            <a:extLst>
              <a:ext uri="{FF2B5EF4-FFF2-40B4-BE49-F238E27FC236}">
                <a16:creationId xmlns:a16="http://schemas.microsoft.com/office/drawing/2014/main" xmlns="" id="{82B17029-76B1-49BB-B293-FF8B928B8CEC}"/>
              </a:ext>
            </a:extLst>
          </p:cNvPr>
          <p:cNvGraphicFramePr>
            <a:graphicFrameLocks noGrp="1"/>
          </p:cNvGraphicFramePr>
          <p:nvPr>
            <p:extLst>
              <p:ext uri="{D42A27DB-BD31-4B8C-83A1-F6EECF244321}">
                <p14:modId xmlns:p14="http://schemas.microsoft.com/office/powerpoint/2010/main" val="2147984771"/>
              </p:ext>
            </p:extLst>
          </p:nvPr>
        </p:nvGraphicFramePr>
        <p:xfrm>
          <a:off x="3889544" y="979697"/>
          <a:ext cx="1378582" cy="1051560"/>
        </p:xfrm>
        <a:graphic>
          <a:graphicData uri="http://schemas.openxmlformats.org/drawingml/2006/table">
            <a:tbl>
              <a:tblPr>
                <a:tableStyleId>{7DF18680-E054-41AD-8BC1-D1AEF772440D}</a:tableStyleId>
              </a:tblPr>
              <a:tblGrid>
                <a:gridCol w="782438">
                  <a:extLst>
                    <a:ext uri="{9D8B030D-6E8A-4147-A177-3AD203B41FA5}">
                      <a16:colId xmlns:a16="http://schemas.microsoft.com/office/drawing/2014/main" xmlns="" val="1534108306"/>
                    </a:ext>
                  </a:extLst>
                </a:gridCol>
                <a:gridCol w="596144">
                  <a:extLst>
                    <a:ext uri="{9D8B030D-6E8A-4147-A177-3AD203B41FA5}">
                      <a16:colId xmlns:a16="http://schemas.microsoft.com/office/drawing/2014/main" xmlns="" val="2171917429"/>
                    </a:ext>
                  </a:extLst>
                </a:gridCol>
              </a:tblGrid>
              <a:tr h="153303">
                <a:tc>
                  <a:txBody>
                    <a:bodyPr/>
                    <a:lstStyle/>
                    <a:p>
                      <a:pPr algn="l" fontAlgn="b"/>
                      <a:r>
                        <a:rPr lang="zh-CN" altLang="en-US" sz="1100" u="none" strike="noStrike" dirty="0">
                          <a:effectLst/>
                        </a:rPr>
                        <a:t>样本数量</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266</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201135549"/>
                  </a:ext>
                </a:extLst>
              </a:tr>
              <a:tr h="153303">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14</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753678148"/>
                  </a:ext>
                </a:extLst>
              </a:tr>
              <a:tr h="153303">
                <a:tc>
                  <a:txBody>
                    <a:bodyPr/>
                    <a:lstStyle/>
                    <a:p>
                      <a:pPr algn="l" fontAlgn="b"/>
                      <a:r>
                        <a:rPr lang="zh-CN" altLang="en-US" sz="1100" u="none" strike="noStrike">
                          <a:effectLst/>
                        </a:rPr>
                        <a:t>热处理维度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a:effectLst/>
                        </a:rPr>
                        <a:t>6</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37059762"/>
                  </a:ext>
                </a:extLst>
              </a:tr>
              <a:tr h="153303">
                <a:tc>
                  <a:txBody>
                    <a:bodyPr/>
                    <a:lstStyle/>
                    <a:p>
                      <a:pPr algn="l" fontAlgn="b"/>
                      <a:r>
                        <a:rPr lang="zh-CN" altLang="en-US" sz="1100" u="none" strike="noStrike" dirty="0">
                          <a:effectLst/>
                        </a:rPr>
                        <a:t>条件维度</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461295978"/>
                  </a:ext>
                </a:extLst>
              </a:tr>
              <a:tr h="153303">
                <a:tc>
                  <a:txBody>
                    <a:bodyPr/>
                    <a:lstStyle/>
                    <a:p>
                      <a:pPr algn="l" fontAlgn="b"/>
                      <a:r>
                        <a:rPr lang="zh-CN" altLang="en-US" sz="1100" u="none" strike="noStrike" dirty="0">
                          <a:effectLst/>
                        </a:rPr>
                        <a:t>计算新属性</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5</a:t>
                      </a:r>
                      <a:r>
                        <a:rPr lang="zh-CN" altLang="en-US" sz="1100" u="none" strike="noStrike" dirty="0">
                          <a:effectLst/>
                        </a:rPr>
                        <a:t>维</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4195761531"/>
                  </a:ext>
                </a:extLst>
              </a:tr>
              <a:tr h="153303">
                <a:tc>
                  <a:txBody>
                    <a:bodyPr/>
                    <a:lstStyle/>
                    <a:p>
                      <a:pPr algn="l" fontAlgn="b"/>
                      <a:r>
                        <a:rPr lang="zh-CN" altLang="en-US" sz="1100" u="none" strike="noStrike" dirty="0">
                          <a:effectLst/>
                        </a:rPr>
                        <a:t>决策属性</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78136561"/>
                  </a:ext>
                </a:extLst>
              </a:tr>
            </a:tbl>
          </a:graphicData>
        </a:graphic>
      </p:graphicFrame>
      <p:pic>
        <p:nvPicPr>
          <p:cNvPr id="265" name="图片 264"/>
          <p:cNvPicPr>
            <a:picLocks noChangeAspect="1"/>
          </p:cNvPicPr>
          <p:nvPr/>
        </p:nvPicPr>
        <p:blipFill>
          <a:blip r:embed="rId12"/>
          <a:stretch>
            <a:fillRect/>
          </a:stretch>
        </p:blipFill>
        <p:spPr>
          <a:xfrm>
            <a:off x="6057664" y="826992"/>
            <a:ext cx="2442645" cy="1344874"/>
          </a:xfrm>
          <a:prstGeom prst="rect">
            <a:avLst/>
          </a:prstGeom>
        </p:spPr>
      </p:pic>
      <p:sp>
        <p:nvSpPr>
          <p:cNvPr id="266" name="文本框 265"/>
          <p:cNvSpPr txBox="1"/>
          <p:nvPr/>
        </p:nvSpPr>
        <p:spPr>
          <a:xfrm>
            <a:off x="8460291" y="905883"/>
            <a:ext cx="400110" cy="1212213"/>
          </a:xfrm>
          <a:prstGeom prst="rect">
            <a:avLst/>
          </a:prstGeom>
          <a:noFill/>
        </p:spPr>
        <p:txBody>
          <a:bodyPr vert="eaVert" wrap="square" rtlCol="0">
            <a:spAutoFit/>
          </a:bodyPr>
          <a:lstStyle/>
          <a:p>
            <a:r>
              <a:rPr lang="zh-CN" altLang="en-US" sz="1400" b="1" dirty="0">
                <a:solidFill>
                  <a:srgbClr val="FF0000"/>
                </a:solidFill>
              </a:rPr>
              <a:t>蠕变性能数据</a:t>
            </a:r>
          </a:p>
        </p:txBody>
      </p:sp>
      <p:pic>
        <p:nvPicPr>
          <p:cNvPr id="267" name="图片 266"/>
          <p:cNvPicPr>
            <a:picLocks noChangeAspect="1"/>
          </p:cNvPicPr>
          <p:nvPr/>
        </p:nvPicPr>
        <p:blipFill>
          <a:blip r:embed="rId13"/>
          <a:stretch>
            <a:fillRect/>
          </a:stretch>
        </p:blipFill>
        <p:spPr>
          <a:xfrm>
            <a:off x="7318556" y="5239957"/>
            <a:ext cx="1669574" cy="1314993"/>
          </a:xfrm>
          <a:prstGeom prst="rect">
            <a:avLst/>
          </a:prstGeom>
        </p:spPr>
      </p:pic>
      <p:pic>
        <p:nvPicPr>
          <p:cNvPr id="269" name="图片 268"/>
          <p:cNvPicPr>
            <a:picLocks noChangeAspect="1"/>
          </p:cNvPicPr>
          <p:nvPr/>
        </p:nvPicPr>
        <p:blipFill>
          <a:blip r:embed="rId14"/>
          <a:stretch>
            <a:fillRect/>
          </a:stretch>
        </p:blipFill>
        <p:spPr>
          <a:xfrm>
            <a:off x="6532322" y="5212127"/>
            <a:ext cx="625075" cy="1260397"/>
          </a:xfrm>
          <a:prstGeom prst="rect">
            <a:avLst/>
          </a:prstGeom>
        </p:spPr>
      </p:pic>
      <p:sp>
        <p:nvSpPr>
          <p:cNvPr id="270" name="文本框 269"/>
          <p:cNvSpPr txBox="1"/>
          <p:nvPr/>
        </p:nvSpPr>
        <p:spPr>
          <a:xfrm>
            <a:off x="6250843" y="5341014"/>
            <a:ext cx="400110" cy="1025694"/>
          </a:xfrm>
          <a:prstGeom prst="rect">
            <a:avLst/>
          </a:prstGeom>
          <a:noFill/>
        </p:spPr>
        <p:txBody>
          <a:bodyPr vert="eaVert" wrap="square" rtlCol="0">
            <a:spAutoFit/>
          </a:bodyPr>
          <a:lstStyle/>
          <a:p>
            <a:r>
              <a:rPr lang="zh-CN" altLang="en-US" sz="1400" b="1" dirty="0">
                <a:solidFill>
                  <a:srgbClr val="FF0000"/>
                </a:solidFill>
              </a:rPr>
              <a:t>特征重要度</a:t>
            </a:r>
          </a:p>
        </p:txBody>
      </p:sp>
      <p:sp>
        <p:nvSpPr>
          <p:cNvPr id="109" name="文本框 108">
            <a:extLst>
              <a:ext uri="{FF2B5EF4-FFF2-40B4-BE49-F238E27FC236}">
                <a16:creationId xmlns:a16="http://schemas.microsoft.com/office/drawing/2014/main" xmlns="" id="{866CF783-44DE-4327-B6A3-6B61F43ABAF2}"/>
              </a:ext>
            </a:extLst>
          </p:cNvPr>
          <p:cNvSpPr txBox="1"/>
          <p:nvPr/>
        </p:nvSpPr>
        <p:spPr>
          <a:xfrm>
            <a:off x="507251" y="838478"/>
            <a:ext cx="1592063" cy="1338828"/>
          </a:xfrm>
          <a:prstGeom prst="rect">
            <a:avLst/>
          </a:prstGeom>
          <a:noFill/>
        </p:spPr>
        <p:txBody>
          <a:bodyPr wrap="square" rtlCol="0">
            <a:spAutoFit/>
          </a:bodyPr>
          <a:lstStyle/>
          <a:p>
            <a:r>
              <a:rPr lang="zh-CN" altLang="en-US" sz="900" dirty="0">
                <a:solidFill>
                  <a:srgbClr val="FF0000"/>
                </a:solidFill>
              </a:rPr>
              <a:t>成分</a:t>
            </a:r>
            <a:r>
              <a:rPr lang="en-US" altLang="zh-CN" sz="900" dirty="0">
                <a:solidFill>
                  <a:srgbClr val="FF0000"/>
                </a:solidFill>
              </a:rPr>
              <a:t>:</a:t>
            </a:r>
            <a:r>
              <a:rPr lang="en-US" altLang="zh-CN" sz="900" dirty="0"/>
              <a:t>Ni, Re, Co, Al, </a:t>
            </a:r>
            <a:r>
              <a:rPr lang="en-US" altLang="zh-CN" sz="900" dirty="0" err="1"/>
              <a:t>Ti</a:t>
            </a:r>
            <a:r>
              <a:rPr lang="en-US" altLang="zh-CN" sz="900" dirty="0"/>
              <a:t>, W, Mo, Cr, Ta, C, B,  Y,  </a:t>
            </a:r>
            <a:r>
              <a:rPr lang="en-US" altLang="zh-CN" sz="900" dirty="0" err="1"/>
              <a:t>Nb</a:t>
            </a:r>
            <a:r>
              <a:rPr lang="en-US" altLang="zh-CN" sz="900" dirty="0"/>
              <a:t>, </a:t>
            </a:r>
            <a:r>
              <a:rPr lang="en-US" altLang="zh-CN" sz="900" dirty="0" err="1"/>
              <a:t>Hf</a:t>
            </a:r>
            <a:endParaRPr lang="en-US" altLang="zh-CN" sz="900" dirty="0"/>
          </a:p>
          <a:p>
            <a:r>
              <a:rPr lang="zh-CN" altLang="en-US" sz="900" dirty="0">
                <a:solidFill>
                  <a:srgbClr val="FF0000"/>
                </a:solidFill>
              </a:rPr>
              <a:t>热处理</a:t>
            </a:r>
            <a:r>
              <a:rPr lang="en-US" altLang="zh-CN" sz="900" dirty="0">
                <a:solidFill>
                  <a:srgbClr val="FF0000"/>
                </a:solidFill>
              </a:rPr>
              <a:t>: </a:t>
            </a:r>
            <a:r>
              <a:rPr lang="zh-CN" altLang="en-US" sz="900" dirty="0"/>
              <a:t>固溶温度</a:t>
            </a:r>
            <a:r>
              <a:rPr lang="en-US" altLang="zh-CN" sz="900" dirty="0"/>
              <a:t>, </a:t>
            </a:r>
            <a:r>
              <a:rPr lang="zh-CN" altLang="en-US" sz="900" dirty="0"/>
              <a:t>固溶时间</a:t>
            </a:r>
            <a:r>
              <a:rPr lang="en-US" altLang="zh-CN" sz="900" dirty="0"/>
              <a:t>, </a:t>
            </a:r>
            <a:r>
              <a:rPr lang="zh-CN" altLang="en-US" sz="900" dirty="0"/>
              <a:t>时效</a:t>
            </a:r>
            <a:r>
              <a:rPr lang="en-US" altLang="zh-CN" sz="900" dirty="0"/>
              <a:t>1 2</a:t>
            </a:r>
            <a:r>
              <a:rPr lang="zh-CN" altLang="en-US" sz="900" dirty="0"/>
              <a:t>温度</a:t>
            </a:r>
            <a:r>
              <a:rPr lang="en-US" altLang="zh-CN" sz="900" dirty="0"/>
              <a:t>, </a:t>
            </a:r>
            <a:r>
              <a:rPr lang="zh-CN" altLang="en-US" sz="900" dirty="0"/>
              <a:t>时效</a:t>
            </a:r>
            <a:r>
              <a:rPr lang="en-US" altLang="zh-CN" sz="900" dirty="0"/>
              <a:t>1 2</a:t>
            </a:r>
            <a:r>
              <a:rPr lang="zh-CN" altLang="en-US" sz="900" dirty="0"/>
              <a:t>时间</a:t>
            </a:r>
            <a:endParaRPr lang="en-US" altLang="zh-CN" sz="900" dirty="0"/>
          </a:p>
          <a:p>
            <a:r>
              <a:rPr lang="zh-CN" altLang="en-US" sz="900" dirty="0">
                <a:solidFill>
                  <a:srgbClr val="FF0000"/>
                </a:solidFill>
              </a:rPr>
              <a:t>条件</a:t>
            </a:r>
            <a:r>
              <a:rPr lang="en-US" altLang="zh-CN" sz="900" dirty="0">
                <a:solidFill>
                  <a:srgbClr val="FF0000"/>
                </a:solidFill>
              </a:rPr>
              <a:t>: </a:t>
            </a:r>
            <a:r>
              <a:rPr lang="zh-CN" altLang="en-US" sz="900" dirty="0"/>
              <a:t>外部温度</a:t>
            </a:r>
            <a:r>
              <a:rPr lang="en-US" altLang="zh-CN" sz="900" dirty="0"/>
              <a:t>, </a:t>
            </a:r>
            <a:r>
              <a:rPr lang="zh-CN" altLang="en-US" sz="900" dirty="0"/>
              <a:t>外部应力</a:t>
            </a:r>
            <a:endParaRPr lang="en-US" altLang="zh-CN" sz="900" dirty="0"/>
          </a:p>
          <a:p>
            <a:r>
              <a:rPr lang="zh-CN" altLang="en-US" sz="900" dirty="0">
                <a:solidFill>
                  <a:srgbClr val="FF0000"/>
                </a:solidFill>
              </a:rPr>
              <a:t>计算新属性</a:t>
            </a:r>
            <a:r>
              <a:rPr lang="en-US" altLang="zh-CN" sz="900" dirty="0">
                <a:solidFill>
                  <a:srgbClr val="FF0000"/>
                </a:solidFill>
              </a:rPr>
              <a:t>:</a:t>
            </a:r>
            <a:r>
              <a:rPr lang="zh-CN" altLang="en-US" sz="900" dirty="0"/>
              <a:t>相摩尔分数</a:t>
            </a:r>
            <a:r>
              <a:rPr lang="en-US" altLang="zh-CN" sz="900" dirty="0"/>
              <a:t>, </a:t>
            </a:r>
            <a:r>
              <a:rPr lang="zh-CN" altLang="en-US" sz="900" dirty="0"/>
              <a:t>层错能</a:t>
            </a:r>
            <a:r>
              <a:rPr lang="en-US" altLang="zh-CN" sz="900" dirty="0"/>
              <a:t>, </a:t>
            </a:r>
            <a:r>
              <a:rPr lang="zh-CN" altLang="en-US" sz="900" dirty="0"/>
              <a:t>晶格常数</a:t>
            </a:r>
            <a:r>
              <a:rPr lang="en-US" altLang="zh-CN" sz="900" dirty="0"/>
              <a:t>, </a:t>
            </a:r>
            <a:r>
              <a:rPr lang="zh-CN" altLang="en-US" sz="900" dirty="0"/>
              <a:t>剪切模量</a:t>
            </a:r>
            <a:r>
              <a:rPr lang="en-US" altLang="zh-CN" sz="900" dirty="0"/>
              <a:t>, </a:t>
            </a:r>
            <a:r>
              <a:rPr lang="zh-CN" altLang="en-US" sz="900" dirty="0"/>
              <a:t>扩散系数</a:t>
            </a:r>
            <a:endParaRPr lang="en-US" altLang="zh-CN" sz="900" dirty="0"/>
          </a:p>
          <a:p>
            <a:r>
              <a:rPr lang="zh-CN" altLang="en-US" sz="900" dirty="0">
                <a:solidFill>
                  <a:srgbClr val="FF0000"/>
                </a:solidFill>
              </a:rPr>
              <a:t>目标属性</a:t>
            </a:r>
            <a:r>
              <a:rPr lang="en-US" altLang="zh-CN" sz="900" dirty="0">
                <a:solidFill>
                  <a:srgbClr val="FF0000"/>
                </a:solidFill>
              </a:rPr>
              <a:t>:</a:t>
            </a:r>
            <a:r>
              <a:rPr lang="zh-CN" altLang="en-US" sz="900" dirty="0"/>
              <a:t>蠕变断裂寿命</a:t>
            </a:r>
            <a:endParaRPr lang="en-US" altLang="zh-CN" sz="900" dirty="0"/>
          </a:p>
        </p:txBody>
      </p:sp>
      <p:pic>
        <p:nvPicPr>
          <p:cNvPr id="110" name="图片 109">
            <a:hlinkClick r:id="rId15" action="ppaction://hlinksldjump"/>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971666" y="1271645"/>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图片 110">
            <a:extLst>
              <a:ext uri="{FF2B5EF4-FFF2-40B4-BE49-F238E27FC236}">
                <a16:creationId xmlns:a16="http://schemas.microsoft.com/office/drawing/2014/main" xmlns="" id="{55E5E810-B581-4918-8203-D0DBAE39134C}"/>
              </a:ext>
            </a:extLst>
          </p:cNvPr>
          <p:cNvPicPr>
            <a:picLocks noChangeAspect="1"/>
          </p:cNvPicPr>
          <p:nvPr/>
        </p:nvPicPr>
        <p:blipFill>
          <a:blip r:embed="rId17"/>
          <a:stretch>
            <a:fillRect/>
          </a:stretch>
        </p:blipFill>
        <p:spPr>
          <a:xfrm>
            <a:off x="582486" y="1241596"/>
            <a:ext cx="8436548" cy="5119349"/>
          </a:xfrm>
          <a:prstGeom prst="rect">
            <a:avLst/>
          </a:prstGeom>
        </p:spPr>
      </p:pic>
    </p:spTree>
    <p:extLst>
      <p:ext uri="{BB962C8B-B14F-4D97-AF65-F5344CB8AC3E}">
        <p14:creationId xmlns:p14="http://schemas.microsoft.com/office/powerpoint/2010/main" val="77886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110"/>
                                        </p:tgtEl>
                                      </p:cBhvr>
                                      <p:by x="150000" y="150000"/>
                                    </p:animScale>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11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4" presetClass="exit" presetSubtype="10" fill="hold" nodeType="clickEffect">
                                  <p:stCondLst>
                                    <p:cond delay="0"/>
                                  </p:stCondLst>
                                  <p:childTnLst>
                                    <p:animEffect transition="out" filter="randombar(horizontal)">
                                      <p:cBhvr>
                                        <p:cTn id="13" dur="500"/>
                                        <p:tgtEl>
                                          <p:spTgt spid="111"/>
                                        </p:tgtEl>
                                      </p:cBhvr>
                                    </p:animEffect>
                                    <p:set>
                                      <p:cBhvr>
                                        <p:cTn id="14" dur="1" fill="hold">
                                          <p:stCondLst>
                                            <p:cond delay="499"/>
                                          </p:stCondLst>
                                        </p:cTn>
                                        <p:tgtEl>
                                          <p:spTgt spid="1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1" y="2065197"/>
            <a:ext cx="4571999" cy="3197622"/>
          </a:xfrm>
          <a:prstGeom prst="rect">
            <a:avLst/>
          </a:prstGeom>
        </p:spPr>
      </p:pic>
      <p:sp>
        <p:nvSpPr>
          <p:cNvPr id="25" name="文本框 24"/>
          <p:cNvSpPr txBox="1"/>
          <p:nvPr/>
        </p:nvSpPr>
        <p:spPr>
          <a:xfrm>
            <a:off x="289621" y="5130731"/>
            <a:ext cx="8614321" cy="1815882"/>
          </a:xfrm>
          <a:prstGeom prst="rect">
            <a:avLst/>
          </a:prstGeom>
          <a:noFill/>
        </p:spPr>
        <p:txBody>
          <a:bodyPr wrap="square" rtlCol="0">
            <a:spAutoFit/>
          </a:bodyPr>
          <a:lstStyle/>
          <a:p>
            <a:r>
              <a:rPr lang="zh-CN" altLang="en-US" sz="1600" b="1" dirty="0"/>
              <a:t>稀</a:t>
            </a:r>
            <a:r>
              <a:rPr lang="zh-CN" altLang="en-US" sz="1600" b="1" dirty="0" smtClean="0"/>
              <a:t>疏属性分析结</a:t>
            </a:r>
            <a:r>
              <a:rPr lang="zh-CN" altLang="en-US" sz="1600" b="1" dirty="0"/>
              <a:t>论：</a:t>
            </a:r>
            <a:endParaRPr lang="en-US" altLang="zh-CN" sz="1600" b="1" dirty="0"/>
          </a:p>
          <a:p>
            <a:r>
              <a:rPr lang="zh-CN" altLang="en-US" sz="1600" b="1" dirty="0"/>
              <a:t>（</a:t>
            </a:r>
            <a:r>
              <a:rPr lang="en-US" altLang="zh-CN" sz="1600" b="1" dirty="0"/>
              <a:t>1</a:t>
            </a:r>
            <a:r>
              <a:rPr lang="zh-CN" altLang="en-US" sz="1600" b="1" dirty="0"/>
              <a:t>）根据专家经验，稀疏值阈值设定为</a:t>
            </a:r>
            <a:r>
              <a:rPr lang="en-US" altLang="zh-CN" sz="1600" b="1" dirty="0"/>
              <a:t>95</a:t>
            </a:r>
            <a:r>
              <a:rPr lang="zh-CN" altLang="en-US" sz="1600" b="1" dirty="0"/>
              <a:t>，从左图可以看出</a:t>
            </a:r>
            <a:r>
              <a:rPr lang="en-US" altLang="zh-CN" sz="1600" b="1" dirty="0">
                <a:solidFill>
                  <a:srgbClr val="FF0000"/>
                </a:solidFill>
              </a:rPr>
              <a:t>1satt</a:t>
            </a:r>
            <a:r>
              <a:rPr lang="zh-CN" altLang="en-US" sz="1600" b="1" dirty="0">
                <a:solidFill>
                  <a:srgbClr val="FF0000"/>
                </a:solidFill>
              </a:rPr>
              <a:t>（第一阶段时效处理时间）</a:t>
            </a:r>
            <a:r>
              <a:rPr lang="zh-CN" altLang="en-US" sz="1600" b="1" dirty="0"/>
              <a:t>这个离散属性的稀疏值大于</a:t>
            </a:r>
            <a:r>
              <a:rPr lang="en-US" altLang="zh-CN" sz="1600" b="1" dirty="0" smtClean="0"/>
              <a:t>95</a:t>
            </a:r>
            <a:r>
              <a:rPr lang="zh-CN" altLang="en-US" sz="1600" b="1" dirty="0" smtClean="0"/>
              <a:t>（其中离散值</a:t>
            </a:r>
            <a:r>
              <a:rPr lang="zh-CN" altLang="en-US" sz="1600" b="1" dirty="0" smtClean="0"/>
              <a:t>‘</a:t>
            </a:r>
            <a:r>
              <a:rPr lang="en-US" altLang="zh-CN" sz="1600" b="1" dirty="0" smtClean="0"/>
              <a:t>4</a:t>
            </a:r>
            <a:r>
              <a:rPr lang="zh-CN" altLang="en-US" sz="1600" b="1" dirty="0" smtClean="0"/>
              <a:t>’的数目占样本总数的</a:t>
            </a:r>
            <a:r>
              <a:rPr lang="en-US" altLang="zh-CN" sz="1600" b="1" dirty="0" smtClean="0"/>
              <a:t>98.49%</a:t>
            </a:r>
            <a:r>
              <a:rPr lang="zh-CN" altLang="en-US" sz="1600" b="1" dirty="0" smtClean="0"/>
              <a:t>，超过</a:t>
            </a:r>
            <a:r>
              <a:rPr lang="en-US" altLang="zh-CN" sz="1600" b="1" dirty="0" smtClean="0"/>
              <a:t>95%</a:t>
            </a:r>
            <a:r>
              <a:rPr lang="zh-CN" altLang="en-US" sz="1600" b="1" dirty="0" smtClean="0"/>
              <a:t>），</a:t>
            </a:r>
            <a:r>
              <a:rPr lang="zh-CN" altLang="en-US" sz="1600" b="1" dirty="0">
                <a:solidFill>
                  <a:srgbClr val="FF0000"/>
                </a:solidFill>
              </a:rPr>
              <a:t>因</a:t>
            </a:r>
            <a:r>
              <a:rPr lang="zh-CN" altLang="en-US" sz="1600" b="1" dirty="0" smtClean="0">
                <a:solidFill>
                  <a:srgbClr val="FF0000"/>
                </a:solidFill>
              </a:rPr>
              <a:t>此它是稀</a:t>
            </a:r>
            <a:r>
              <a:rPr lang="zh-CN" altLang="en-US" sz="1600" b="1" dirty="0">
                <a:solidFill>
                  <a:srgbClr val="FF0000"/>
                </a:solidFill>
              </a:rPr>
              <a:t>疏属</a:t>
            </a:r>
            <a:r>
              <a:rPr lang="zh-CN" altLang="en-US" sz="1600" b="1" dirty="0" smtClean="0">
                <a:solidFill>
                  <a:srgbClr val="FF0000"/>
                </a:solidFill>
              </a:rPr>
              <a:t>性。</a:t>
            </a:r>
            <a:endParaRPr lang="en-US" altLang="zh-CN" sz="1600" b="1" dirty="0">
              <a:solidFill>
                <a:srgbClr val="FF0000"/>
              </a:solidFill>
            </a:endParaRPr>
          </a:p>
          <a:p>
            <a:r>
              <a:rPr lang="zh-CN" altLang="en-US" sz="1600" b="1" dirty="0"/>
              <a:t>（</a:t>
            </a:r>
            <a:r>
              <a:rPr lang="en-US" altLang="zh-CN" sz="1600" b="1" dirty="0"/>
              <a:t>2</a:t>
            </a:r>
            <a:r>
              <a:rPr lang="zh-CN" altLang="en-US" sz="1600" b="1" dirty="0"/>
              <a:t>）依据专家经验，属性方差阈值设定为</a:t>
            </a:r>
            <a:r>
              <a:rPr lang="en-US" altLang="zh-CN" sz="1600" b="1" dirty="0"/>
              <a:t>0.01</a:t>
            </a:r>
            <a:r>
              <a:rPr lang="zh-CN" altLang="en-US" sz="1600" b="1" dirty="0"/>
              <a:t>，从右图中可看出</a:t>
            </a:r>
            <a:r>
              <a:rPr lang="zh-CN" altLang="en-US" sz="1600" b="1" dirty="0">
                <a:solidFill>
                  <a:srgbClr val="FF0000"/>
                </a:solidFill>
              </a:rPr>
              <a:t>所有连续属性方差都大于</a:t>
            </a:r>
            <a:r>
              <a:rPr lang="en-US" altLang="zh-CN" sz="1600" b="1" dirty="0" smtClean="0">
                <a:solidFill>
                  <a:srgbClr val="FF0000"/>
                </a:solidFill>
              </a:rPr>
              <a:t>0.01</a:t>
            </a:r>
            <a:r>
              <a:rPr lang="zh-CN" altLang="en-US" sz="1600" b="1" dirty="0" smtClean="0">
                <a:solidFill>
                  <a:srgbClr val="FF0000"/>
                </a:solidFill>
              </a:rPr>
              <a:t>因此在</a:t>
            </a:r>
            <a:r>
              <a:rPr lang="zh-CN" altLang="en-US" sz="1600" b="1" dirty="0" smtClean="0">
                <a:solidFill>
                  <a:srgbClr val="FF0000"/>
                </a:solidFill>
              </a:rPr>
              <a:t>连续属性中不存在稀疏性</a:t>
            </a:r>
            <a:r>
              <a:rPr lang="zh-CN" altLang="en-US" sz="1600" b="1" dirty="0" smtClean="0"/>
              <a:t>。</a:t>
            </a:r>
            <a:endParaRPr lang="en-US" altLang="zh-CN" sz="1600" b="1" dirty="0" smtClean="0"/>
          </a:p>
          <a:p>
            <a:endParaRPr lang="zh-CN" altLang="en-US" sz="1600" b="1" dirty="0"/>
          </a:p>
        </p:txBody>
      </p:sp>
      <p:sp>
        <p:nvSpPr>
          <p:cNvPr id="2" name="标题 1"/>
          <p:cNvSpPr>
            <a:spLocks noGrp="1"/>
          </p:cNvSpPr>
          <p:nvPr>
            <p:ph type="title"/>
          </p:nvPr>
        </p:nvSpPr>
        <p:spPr>
          <a:xfrm>
            <a:off x="863953" y="79342"/>
            <a:ext cx="8229600" cy="687846"/>
          </a:xfrm>
        </p:spPr>
        <p:txBody>
          <a:bodyPr>
            <a:noAutofit/>
          </a:bodyPr>
          <a:lstStyle/>
          <a:p>
            <a:pPr lvl="0"/>
            <a:r>
              <a:rPr lang="zh-CN" altLang="en-US" sz="2400" dirty="0"/>
              <a:t>稀疏属性分析</a:t>
            </a:r>
            <a:r>
              <a:rPr lang="en-US" altLang="zh-CN" sz="2400" dirty="0"/>
              <a:t>——</a:t>
            </a:r>
            <a:r>
              <a:rPr lang="zh-CN" altLang="en-US" sz="2400" dirty="0">
                <a:solidFill>
                  <a:srgbClr val="FF0000"/>
                </a:solidFill>
              </a:rPr>
              <a:t>蠕变性能数据</a:t>
            </a:r>
          </a:p>
        </p:txBody>
      </p:sp>
      <p:sp>
        <p:nvSpPr>
          <p:cNvPr id="7" name="文本框 4"/>
          <p:cNvSpPr txBox="1">
            <a:spLocks noChangeArrowheads="1"/>
          </p:cNvSpPr>
          <p:nvPr/>
        </p:nvSpPr>
        <p:spPr bwMode="auto">
          <a:xfrm>
            <a:off x="14215" y="737088"/>
            <a:ext cx="887571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defTabSz="0" latinLnBrk="1">
              <a:spcBef>
                <a:spcPct val="20000"/>
              </a:spcBef>
              <a:buBlip>
                <a:blip r:embed="rId4"/>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b="1" dirty="0"/>
              <a:t>目的：</a:t>
            </a:r>
            <a:r>
              <a:rPr lang="zh-CN" altLang="en-US" sz="1800" dirty="0">
                <a:latin typeface="Calibri" panose="020F0502020204030204" pitchFamily="34" charset="0"/>
                <a:ea typeface="宋体" panose="02010600030101010101" pitchFamily="2" charset="-122"/>
              </a:rPr>
              <a:t>可以过滤一些稀疏属性，使得各个属性值的分布尽可能均匀，从而为后续的数据分析提供良好质量的数据，提高机器学习的预测精度。</a:t>
            </a:r>
            <a:endParaRPr lang="en-US" altLang="zh-CN" sz="1800" dirty="0">
              <a:latin typeface="Calibri" panose="020F0502020204030204" pitchFamily="34" charset="0"/>
              <a:ea typeface="宋体" panose="02010600030101010101" pitchFamily="2" charset="-122"/>
            </a:endParaRPr>
          </a:p>
          <a:p>
            <a:pPr>
              <a:spcBef>
                <a:spcPct val="0"/>
              </a:spcBef>
              <a:buNone/>
            </a:pPr>
            <a:r>
              <a:rPr lang="zh-CN" altLang="en-US" sz="1800" b="1" dirty="0"/>
              <a:t>方法：</a:t>
            </a:r>
            <a:r>
              <a:rPr lang="zh-CN" altLang="en-US" sz="1800" dirty="0">
                <a:latin typeface="Calibri" panose="020F0502020204030204" pitchFamily="34" charset="0"/>
                <a:ea typeface="宋体" panose="02010600030101010101" pitchFamily="2" charset="-122"/>
              </a:rPr>
              <a:t>对</a:t>
            </a:r>
            <a:r>
              <a:rPr lang="zh-CN" altLang="en-US" sz="1800" dirty="0">
                <a:solidFill>
                  <a:srgbClr val="FF0000"/>
                </a:solidFill>
                <a:latin typeface="Calibri" panose="020F0502020204030204" pitchFamily="34" charset="0"/>
                <a:ea typeface="宋体" panose="02010600030101010101" pitchFamily="2" charset="-122"/>
              </a:rPr>
              <a:t>样本数量为</a:t>
            </a:r>
            <a:r>
              <a:rPr lang="en-US" altLang="zh-CN" sz="1800" dirty="0">
                <a:solidFill>
                  <a:srgbClr val="FF0000"/>
                </a:solidFill>
                <a:latin typeface="Calibri" panose="020F0502020204030204" pitchFamily="34" charset="0"/>
                <a:ea typeface="宋体" panose="02010600030101010101" pitchFamily="2" charset="-122"/>
              </a:rPr>
              <a:t>266</a:t>
            </a:r>
            <a:r>
              <a:rPr lang="zh-CN" altLang="en-US" sz="1800" dirty="0">
                <a:solidFill>
                  <a:srgbClr val="FF0000"/>
                </a:solidFill>
                <a:latin typeface="Calibri" panose="020F0502020204030204" pitchFamily="34" charset="0"/>
                <a:ea typeface="宋体" panose="02010600030101010101" pitchFamily="2" charset="-122"/>
              </a:rPr>
              <a:t>条，描述因子个数为</a:t>
            </a:r>
            <a:r>
              <a:rPr lang="en-US" altLang="zh-CN" sz="1800" dirty="0">
                <a:solidFill>
                  <a:srgbClr val="FF0000"/>
                </a:solidFill>
                <a:latin typeface="Calibri" panose="020F0502020204030204" pitchFamily="34" charset="0"/>
                <a:ea typeface="宋体" panose="02010600030101010101" pitchFamily="2" charset="-122"/>
              </a:rPr>
              <a:t>27</a:t>
            </a:r>
            <a:r>
              <a:rPr lang="zh-CN" altLang="en-US" sz="1800" dirty="0">
                <a:solidFill>
                  <a:srgbClr val="FF0000"/>
                </a:solidFill>
                <a:latin typeface="Calibri" panose="020F0502020204030204" pitchFamily="34" charset="0"/>
                <a:ea typeface="宋体" panose="02010600030101010101" pitchFamily="2" charset="-122"/>
              </a:rPr>
              <a:t>个</a:t>
            </a:r>
            <a:r>
              <a:rPr lang="zh-CN" altLang="en-US" sz="1800" dirty="0">
                <a:latin typeface="Calibri" panose="020F0502020204030204" pitchFamily="34" charset="0"/>
                <a:ea typeface="宋体" panose="02010600030101010101" pitchFamily="2" charset="-122"/>
              </a:rPr>
              <a:t>的蠕变性能数据进行了稀疏属性分析。稀疏属性指的是当属性值为离散值时比如</a:t>
            </a:r>
            <a:r>
              <a:rPr lang="en-US" altLang="zh-CN" sz="1800" dirty="0">
                <a:latin typeface="Calibri" panose="020F0502020204030204" pitchFamily="34" charset="0"/>
                <a:ea typeface="宋体" panose="02010600030101010101" pitchFamily="2" charset="-122"/>
              </a:rPr>
              <a:t>0,1</a:t>
            </a:r>
            <a:r>
              <a:rPr lang="zh-CN" altLang="en-US" sz="1800" dirty="0">
                <a:latin typeface="Calibri" panose="020F0502020204030204" pitchFamily="34" charset="0"/>
                <a:ea typeface="宋体" panose="02010600030101010101" pitchFamily="2" charset="-122"/>
              </a:rPr>
              <a:t>，如果其中某个离散值的数量超过总数量的</a:t>
            </a:r>
            <a:r>
              <a:rPr lang="en-US" altLang="zh-CN" sz="1800" dirty="0">
                <a:latin typeface="Calibri" panose="020F0502020204030204" pitchFamily="34" charset="0"/>
                <a:ea typeface="宋体" panose="02010600030101010101" pitchFamily="2" charset="-122"/>
              </a:rPr>
              <a:t>95%</a:t>
            </a:r>
            <a:r>
              <a:rPr lang="zh-CN" altLang="en-US" sz="1800" dirty="0">
                <a:latin typeface="Calibri" panose="020F0502020204030204" pitchFamily="34" charset="0"/>
                <a:ea typeface="宋体" panose="02010600030101010101" pitchFamily="2" charset="-122"/>
              </a:rPr>
              <a:t>，说明该离散值对应的属性为稀疏属性；当属性值为连续值时，如果属性值的方差小于给定阈值时，也说明该属性为稀疏属性。</a:t>
            </a:r>
          </a:p>
        </p:txBody>
      </p:sp>
      <p:cxnSp>
        <p:nvCxnSpPr>
          <p:cNvPr id="6" name="直接连接符 5"/>
          <p:cNvCxnSpPr/>
          <p:nvPr/>
        </p:nvCxnSpPr>
        <p:spPr>
          <a:xfrm flipH="1">
            <a:off x="3563888" y="2420888"/>
            <a:ext cx="6942" cy="2654661"/>
          </a:xfrm>
          <a:prstGeom prst="line">
            <a:avLst/>
          </a:prstGeom>
          <a:ln w="28575">
            <a:solidFill>
              <a:schemeClr val="bg2">
                <a:lumMod val="40000"/>
                <a:lumOff val="60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729174" y="3401046"/>
            <a:ext cx="400110" cy="849516"/>
          </a:xfrm>
          <a:prstGeom prst="rect">
            <a:avLst/>
          </a:prstGeom>
          <a:noFill/>
        </p:spPr>
        <p:txBody>
          <a:bodyPr vert="eaVert" wrap="square" rtlCol="0">
            <a:spAutoFit/>
          </a:bodyPr>
          <a:lstStyle/>
          <a:p>
            <a:pPr algn="ctr"/>
            <a:r>
              <a:rPr lang="zh-CN" altLang="en-US" sz="1400" b="1" dirty="0">
                <a:solidFill>
                  <a:srgbClr val="FF0000"/>
                </a:solidFill>
              </a:rPr>
              <a:t>阈值</a:t>
            </a:r>
            <a:r>
              <a:rPr lang="en-US" altLang="zh-CN" sz="1400" b="1" dirty="0">
                <a:solidFill>
                  <a:srgbClr val="FF0000"/>
                </a:solidFill>
              </a:rPr>
              <a:t>=95</a:t>
            </a:r>
            <a:endParaRPr lang="zh-CN" altLang="en-US" sz="1400" b="1" dirty="0">
              <a:solidFill>
                <a:srgbClr val="FF0000"/>
              </a:solidFill>
            </a:endParaRPr>
          </a:p>
        </p:txBody>
      </p:sp>
      <p:sp>
        <p:nvSpPr>
          <p:cNvPr id="24" name="矩形 23"/>
          <p:cNvSpPr/>
          <p:nvPr/>
        </p:nvSpPr>
        <p:spPr>
          <a:xfrm>
            <a:off x="144910" y="5168309"/>
            <a:ext cx="8759032" cy="1551574"/>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a:blip r:embed="rId5"/>
          <a:stretch>
            <a:fillRect/>
          </a:stretch>
        </p:blipFill>
        <p:spPr>
          <a:xfrm>
            <a:off x="4292397" y="2152333"/>
            <a:ext cx="4466834" cy="3124071"/>
          </a:xfrm>
          <a:prstGeom prst="rect">
            <a:avLst/>
          </a:prstGeom>
        </p:spPr>
      </p:pic>
      <p:cxnSp>
        <p:nvCxnSpPr>
          <p:cNvPr id="18" name="直接连接符 17"/>
          <p:cNvCxnSpPr/>
          <p:nvPr/>
        </p:nvCxnSpPr>
        <p:spPr>
          <a:xfrm>
            <a:off x="5220072" y="2420888"/>
            <a:ext cx="0" cy="2665778"/>
          </a:xfrm>
          <a:prstGeom prst="line">
            <a:avLst/>
          </a:prstGeom>
          <a:ln w="28575">
            <a:solidFill>
              <a:schemeClr val="accent6">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524437" y="3362044"/>
            <a:ext cx="400110" cy="888518"/>
          </a:xfrm>
          <a:prstGeom prst="rect">
            <a:avLst/>
          </a:prstGeom>
          <a:noFill/>
        </p:spPr>
        <p:txBody>
          <a:bodyPr vert="eaVert" wrap="square" rtlCol="0">
            <a:spAutoFit/>
          </a:bodyPr>
          <a:lstStyle/>
          <a:p>
            <a:pPr algn="ctr"/>
            <a:r>
              <a:rPr lang="zh-CN" altLang="en-US" sz="1400" b="1" dirty="0">
                <a:solidFill>
                  <a:srgbClr val="FF0000"/>
                </a:solidFill>
              </a:rPr>
              <a:t>阈值</a:t>
            </a:r>
            <a:r>
              <a:rPr lang="en-US" altLang="zh-CN" sz="1400" b="1" dirty="0">
                <a:solidFill>
                  <a:srgbClr val="FF0000"/>
                </a:solidFill>
              </a:rPr>
              <a:t>=0.01</a:t>
            </a:r>
            <a:endParaRPr lang="zh-CN" altLang="en-US" sz="1400" b="1" dirty="0">
              <a:solidFill>
                <a:srgbClr val="FF0000"/>
              </a:solidFill>
            </a:endParaRPr>
          </a:p>
        </p:txBody>
      </p:sp>
    </p:spTree>
    <p:extLst>
      <p:ext uri="{BB962C8B-B14F-4D97-AF65-F5344CB8AC3E}">
        <p14:creationId xmlns:p14="http://schemas.microsoft.com/office/powerpoint/2010/main" val="21585450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541683" y="2097340"/>
            <a:ext cx="4691133" cy="3280944"/>
          </a:xfrm>
          <a:prstGeom prst="rect">
            <a:avLst/>
          </a:prstGeom>
        </p:spPr>
      </p:pic>
      <p:sp>
        <p:nvSpPr>
          <p:cNvPr id="7" name="文本框 4"/>
          <p:cNvSpPr txBox="1">
            <a:spLocks noChangeArrowheads="1"/>
          </p:cNvSpPr>
          <p:nvPr/>
        </p:nvSpPr>
        <p:spPr bwMode="auto">
          <a:xfrm>
            <a:off x="0" y="767188"/>
            <a:ext cx="8875712"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defTabSz="0" latinLnBrk="1">
              <a:spcBef>
                <a:spcPct val="20000"/>
              </a:spcBef>
              <a:buBlip>
                <a:blip r:embed="rId4"/>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b="1" dirty="0"/>
              <a:t>目的：</a:t>
            </a:r>
            <a:r>
              <a:rPr lang="zh-CN" altLang="en-US" sz="1800" dirty="0">
                <a:latin typeface="Calibri" panose="020F0502020204030204" pitchFamily="34" charset="0"/>
                <a:ea typeface="宋体" panose="02010600030101010101" pitchFamily="2" charset="-122"/>
              </a:rPr>
              <a:t>可以过滤无关相关的属性，保留最相关的属性，使得条件属性与决策属性之间的相关性较强，从而为后续的数据分析提供良好质量的数据，提高机器学习的预测精度。</a:t>
            </a:r>
            <a:endParaRPr lang="en-US" altLang="zh-CN" sz="1800" dirty="0">
              <a:latin typeface="Calibri" panose="020F0502020204030204" pitchFamily="34" charset="0"/>
              <a:ea typeface="宋体" panose="02010600030101010101" pitchFamily="2" charset="-122"/>
            </a:endParaRPr>
          </a:p>
          <a:p>
            <a:pPr eaLnBrk="1" hangingPunct="1">
              <a:spcBef>
                <a:spcPct val="0"/>
              </a:spcBef>
              <a:buNone/>
            </a:pPr>
            <a:r>
              <a:rPr lang="zh-CN" altLang="en-US" sz="1800" b="1" dirty="0"/>
              <a:t>方法：</a:t>
            </a:r>
            <a:r>
              <a:rPr lang="zh-CN" altLang="en-US" sz="1800" dirty="0">
                <a:latin typeface="Calibri" panose="020F0502020204030204" pitchFamily="34" charset="0"/>
                <a:ea typeface="宋体" panose="02010600030101010101" pitchFamily="2" charset="-122"/>
              </a:rPr>
              <a:t>对样本数量为</a:t>
            </a:r>
            <a:r>
              <a:rPr lang="en-US" altLang="zh-CN" sz="1800" dirty="0">
                <a:latin typeface="Calibri" panose="020F0502020204030204" pitchFamily="34" charset="0"/>
                <a:ea typeface="宋体" panose="02010600030101010101" pitchFamily="2" charset="-122"/>
              </a:rPr>
              <a:t>266</a:t>
            </a:r>
            <a:r>
              <a:rPr lang="zh-CN" altLang="en-US" sz="1800" dirty="0">
                <a:latin typeface="Calibri" panose="020F0502020204030204" pitchFamily="34" charset="0"/>
                <a:ea typeface="宋体" panose="02010600030101010101" pitchFamily="2" charset="-122"/>
              </a:rPr>
              <a:t>条，描述因子个数为</a:t>
            </a:r>
            <a:r>
              <a:rPr lang="en-US" altLang="zh-CN" sz="1800" dirty="0">
                <a:latin typeface="Calibri" panose="020F0502020204030204" pitchFamily="34" charset="0"/>
                <a:ea typeface="宋体" panose="02010600030101010101" pitchFamily="2" charset="-122"/>
              </a:rPr>
              <a:t>26</a:t>
            </a:r>
            <a:r>
              <a:rPr lang="zh-CN" altLang="en-US" sz="1800" dirty="0">
                <a:latin typeface="Calibri" panose="020F0502020204030204" pitchFamily="34" charset="0"/>
                <a:ea typeface="宋体" panose="02010600030101010101" pitchFamily="2" charset="-122"/>
              </a:rPr>
              <a:t>个的蠕变性能数据进行了相关性分析。其中，红色表示</a:t>
            </a:r>
            <a:r>
              <a:rPr lang="zh-CN" altLang="en-US" sz="1800" dirty="0">
                <a:solidFill>
                  <a:srgbClr val="FF0000"/>
                </a:solidFill>
                <a:latin typeface="Calibri" panose="020F0502020204030204" pitchFamily="34" charset="0"/>
                <a:ea typeface="宋体" panose="02010600030101010101" pitchFamily="2" charset="-122"/>
              </a:rPr>
              <a:t>负相关</a:t>
            </a:r>
            <a:r>
              <a:rPr lang="zh-CN" altLang="en-US" sz="1800" dirty="0">
                <a:solidFill>
                  <a:srgbClr val="0070C0"/>
                </a:solidFill>
                <a:latin typeface="Calibri" panose="020F0502020204030204" pitchFamily="34" charset="0"/>
                <a:ea typeface="宋体" panose="02010600030101010101" pitchFamily="2" charset="-122"/>
              </a:rPr>
              <a:t>，</a:t>
            </a:r>
            <a:r>
              <a:rPr lang="zh-CN" altLang="en-US" sz="1800" dirty="0">
                <a:latin typeface="Calibri" panose="020F0502020204030204" pitchFamily="34" charset="0"/>
                <a:ea typeface="宋体" panose="02010600030101010101" pitchFamily="2" charset="-122"/>
              </a:rPr>
              <a:t>蓝色表示</a:t>
            </a:r>
            <a:r>
              <a:rPr lang="zh-CN" altLang="en-US" sz="1800" dirty="0">
                <a:solidFill>
                  <a:srgbClr val="0033CC"/>
                </a:solidFill>
                <a:latin typeface="Calibri" panose="020F0502020204030204" pitchFamily="34" charset="0"/>
                <a:ea typeface="宋体" panose="02010600030101010101" pitchFamily="2" charset="-122"/>
              </a:rPr>
              <a:t>正相关</a:t>
            </a:r>
            <a:r>
              <a:rPr lang="zh-CN" altLang="en-US" sz="1800" dirty="0">
                <a:latin typeface="Calibri" panose="020F0502020204030204" pitchFamily="34" charset="0"/>
                <a:ea typeface="宋体" panose="02010600030101010101" pitchFamily="2" charset="-122"/>
              </a:rPr>
              <a:t>，颜色越深，相关性越强。</a:t>
            </a:r>
          </a:p>
        </p:txBody>
      </p:sp>
      <p:sp>
        <p:nvSpPr>
          <p:cNvPr id="2" name="标题 1"/>
          <p:cNvSpPr>
            <a:spLocks noGrp="1"/>
          </p:cNvSpPr>
          <p:nvPr>
            <p:ph type="title"/>
          </p:nvPr>
        </p:nvSpPr>
        <p:spPr>
          <a:xfrm>
            <a:off x="863953" y="79342"/>
            <a:ext cx="8229600" cy="687846"/>
          </a:xfrm>
        </p:spPr>
        <p:txBody>
          <a:bodyPr>
            <a:noAutofit/>
          </a:bodyPr>
          <a:lstStyle/>
          <a:p>
            <a:pPr lvl="0"/>
            <a:r>
              <a:rPr lang="zh-CN" altLang="en-US" sz="2400" dirty="0"/>
              <a:t>相关属性分析</a:t>
            </a:r>
            <a:r>
              <a:rPr lang="en-US" altLang="zh-CN" sz="2400" dirty="0"/>
              <a:t>——</a:t>
            </a:r>
            <a:r>
              <a:rPr lang="zh-CN" altLang="en-US" sz="2400" dirty="0">
                <a:solidFill>
                  <a:srgbClr val="FF0000"/>
                </a:solidFill>
              </a:rPr>
              <a:t>蠕变性能数据</a:t>
            </a:r>
          </a:p>
        </p:txBody>
      </p:sp>
      <p:sp>
        <p:nvSpPr>
          <p:cNvPr id="9" name="文本框 8"/>
          <p:cNvSpPr txBox="1"/>
          <p:nvPr/>
        </p:nvSpPr>
        <p:spPr>
          <a:xfrm>
            <a:off x="4404767" y="2087811"/>
            <a:ext cx="830997" cy="3039510"/>
          </a:xfrm>
          <a:prstGeom prst="rect">
            <a:avLst/>
          </a:prstGeom>
          <a:noFill/>
        </p:spPr>
        <p:txBody>
          <a:bodyPr vert="eaVert" wrap="square" rtlCol="0">
            <a:spAutoFit/>
          </a:bodyPr>
          <a:lstStyle/>
          <a:p>
            <a:pPr algn="ctr"/>
            <a:r>
              <a:rPr lang="zh-CN" altLang="en-US" sz="1400" b="1" dirty="0">
                <a:solidFill>
                  <a:srgbClr val="FF0000"/>
                </a:solidFill>
              </a:rPr>
              <a:t>属性与属性之间的相关系数、属性与蠕变寿命之间的相关系数分析图</a:t>
            </a:r>
          </a:p>
          <a:p>
            <a:pPr algn="ctr"/>
            <a:endParaRPr lang="zh-CN" altLang="en-US" sz="1400" dirty="0"/>
          </a:p>
        </p:txBody>
      </p:sp>
      <p:sp>
        <p:nvSpPr>
          <p:cNvPr id="10" name="文本框 9"/>
          <p:cNvSpPr txBox="1"/>
          <p:nvPr/>
        </p:nvSpPr>
        <p:spPr>
          <a:xfrm>
            <a:off x="-92154" y="2206033"/>
            <a:ext cx="615553" cy="2935058"/>
          </a:xfrm>
          <a:prstGeom prst="rect">
            <a:avLst/>
          </a:prstGeom>
          <a:noFill/>
        </p:spPr>
        <p:txBody>
          <a:bodyPr vert="eaVert" wrap="square" rtlCol="0">
            <a:spAutoFit/>
          </a:bodyPr>
          <a:lstStyle/>
          <a:p>
            <a:r>
              <a:rPr lang="zh-CN" altLang="en-US" sz="1400" b="1" dirty="0">
                <a:solidFill>
                  <a:srgbClr val="FF0000"/>
                </a:solidFill>
              </a:rPr>
              <a:t>条件属性与决策属性之间的相关系数</a:t>
            </a:r>
          </a:p>
          <a:p>
            <a:endParaRPr lang="zh-CN" altLang="en-US" sz="1400" dirty="0"/>
          </a:p>
        </p:txBody>
      </p:sp>
      <p:grpSp>
        <p:nvGrpSpPr>
          <p:cNvPr id="12" name="组合 11"/>
          <p:cNvGrpSpPr/>
          <p:nvPr/>
        </p:nvGrpSpPr>
        <p:grpSpPr>
          <a:xfrm>
            <a:off x="16177" y="5186837"/>
            <a:ext cx="9077376" cy="1569660"/>
            <a:chOff x="271417" y="5531594"/>
            <a:chExt cx="8868166" cy="1211279"/>
          </a:xfrm>
        </p:grpSpPr>
        <p:sp>
          <p:nvSpPr>
            <p:cNvPr id="8" name="矩形 7"/>
            <p:cNvSpPr/>
            <p:nvPr/>
          </p:nvSpPr>
          <p:spPr>
            <a:xfrm>
              <a:off x="271417" y="5531597"/>
              <a:ext cx="8817720" cy="118996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62743" y="5531594"/>
              <a:ext cx="8776840" cy="1211279"/>
            </a:xfrm>
            <a:prstGeom prst="rect">
              <a:avLst/>
            </a:prstGeom>
            <a:noFill/>
          </p:spPr>
          <p:txBody>
            <a:bodyPr wrap="square" rtlCol="0">
              <a:spAutoFit/>
            </a:bodyPr>
            <a:lstStyle/>
            <a:p>
              <a:r>
                <a:rPr lang="zh-CN" altLang="en-US" sz="1600" b="1" dirty="0"/>
                <a:t>相关属性分析结论：</a:t>
              </a:r>
              <a:endParaRPr lang="en-US" altLang="zh-CN" sz="1600" b="1" dirty="0"/>
            </a:p>
            <a:p>
              <a:r>
                <a:rPr lang="zh-CN" altLang="en-US" sz="1600" b="1" dirty="0" smtClean="0"/>
                <a:t>         依</a:t>
              </a:r>
              <a:r>
                <a:rPr lang="zh-CN" altLang="en-US" sz="1600" b="1" dirty="0"/>
                <a:t>据专家经验，相关系数阈值设定为</a:t>
              </a:r>
              <a:r>
                <a:rPr lang="en-US" altLang="zh-CN" sz="1600" b="1" dirty="0">
                  <a:solidFill>
                    <a:srgbClr val="FF0000"/>
                  </a:solidFill>
                </a:rPr>
                <a:t>0.3</a:t>
              </a:r>
              <a:r>
                <a:rPr lang="zh-CN" altLang="en-US" sz="1600" b="1" dirty="0"/>
                <a:t>，从左图可以看出，所有的蠕变属性</a:t>
              </a:r>
              <a:r>
                <a:rPr lang="zh-CN" altLang="en-US" sz="1600" b="1" dirty="0">
                  <a:solidFill>
                    <a:srgbClr val="FF0000"/>
                  </a:solidFill>
                </a:rPr>
                <a:t>（</a:t>
              </a:r>
              <a:r>
                <a:rPr lang="en-US" altLang="zh-CN" sz="1600" b="1" dirty="0">
                  <a:solidFill>
                    <a:srgbClr val="FF0000"/>
                  </a:solidFill>
                </a:rPr>
                <a:t>26</a:t>
              </a:r>
              <a:r>
                <a:rPr lang="zh-CN" altLang="en-US" sz="1600" b="1" dirty="0">
                  <a:solidFill>
                    <a:srgbClr val="FF0000"/>
                  </a:solidFill>
                </a:rPr>
                <a:t>个</a:t>
              </a:r>
              <a:r>
                <a:rPr lang="zh-CN" altLang="en-US" sz="1600" b="1" dirty="0"/>
                <a:t>）与决策属性（蠕变断裂寿命）之间的相关系数都大于</a:t>
              </a:r>
              <a:r>
                <a:rPr lang="en-US" altLang="zh-CN" sz="1600" b="1" dirty="0">
                  <a:solidFill>
                    <a:srgbClr val="FF0000"/>
                  </a:solidFill>
                </a:rPr>
                <a:t>0.3</a:t>
              </a:r>
              <a:r>
                <a:rPr lang="zh-CN" altLang="en-US" sz="1600" b="1" dirty="0" smtClean="0"/>
                <a:t>，表明所有的属性与蠕变断裂寿命的相关性都较强。</a:t>
              </a:r>
              <a:r>
                <a:rPr lang="zh-CN" altLang="en-US" sz="1600" b="1" dirty="0"/>
                <a:t>其</a:t>
              </a:r>
              <a:r>
                <a:rPr lang="zh-CN" altLang="en-US" sz="1600" b="1" dirty="0" smtClean="0"/>
                <a:t>中，对于</a:t>
              </a:r>
              <a:r>
                <a:rPr lang="zh-CN" altLang="en-US" sz="1600" b="1" dirty="0" smtClean="0">
                  <a:solidFill>
                    <a:srgbClr val="FF0000"/>
                  </a:solidFill>
                </a:rPr>
                <a:t>合金化金属元素</a:t>
              </a:r>
              <a:r>
                <a:rPr lang="zh-CN" altLang="en-US" sz="1600" b="1" dirty="0" smtClean="0"/>
                <a:t>，</a:t>
              </a:r>
              <a:r>
                <a:rPr lang="en-US" altLang="zh-CN" sz="1600" b="1" dirty="0" smtClean="0">
                  <a:solidFill>
                    <a:srgbClr val="FF0000"/>
                  </a:solidFill>
                </a:rPr>
                <a:t>Ni</a:t>
              </a:r>
              <a:r>
                <a:rPr lang="zh-CN" altLang="en-US" sz="1600" b="1" dirty="0" smtClean="0">
                  <a:solidFill>
                    <a:srgbClr val="FF0000"/>
                  </a:solidFill>
                </a:rPr>
                <a:t>、</a:t>
              </a:r>
              <a:r>
                <a:rPr lang="en-US" altLang="zh-CN" sz="1600" b="1" dirty="0" smtClean="0">
                  <a:solidFill>
                    <a:srgbClr val="FF0000"/>
                  </a:solidFill>
                </a:rPr>
                <a:t>W</a:t>
              </a:r>
              <a:r>
                <a:rPr lang="zh-CN" altLang="en-US" sz="1600" b="1" dirty="0" smtClean="0">
                  <a:solidFill>
                    <a:srgbClr val="FF0000"/>
                  </a:solidFill>
                </a:rPr>
                <a:t>、</a:t>
              </a:r>
              <a:r>
                <a:rPr lang="en-US" altLang="zh-CN" sz="1600" b="1" dirty="0" smtClean="0">
                  <a:solidFill>
                    <a:srgbClr val="FF0000"/>
                  </a:solidFill>
                </a:rPr>
                <a:t>Ta</a:t>
              </a:r>
              <a:r>
                <a:rPr lang="zh-CN" altLang="en-US" sz="1600" b="1" dirty="0" smtClean="0">
                  <a:solidFill>
                    <a:srgbClr val="FF0000"/>
                  </a:solidFill>
                </a:rPr>
                <a:t>、</a:t>
              </a:r>
              <a:r>
                <a:rPr lang="en-US" altLang="zh-CN" sz="1600" b="1" dirty="0" smtClean="0">
                  <a:solidFill>
                    <a:srgbClr val="FF0000"/>
                  </a:solidFill>
                </a:rPr>
                <a:t>Al</a:t>
              </a:r>
              <a:r>
                <a:rPr lang="zh-CN" altLang="en-US" sz="1600" b="1" dirty="0" smtClean="0">
                  <a:solidFill>
                    <a:srgbClr val="FF0000"/>
                  </a:solidFill>
                </a:rPr>
                <a:t>、</a:t>
              </a:r>
              <a:r>
                <a:rPr lang="en-US" altLang="zh-CN" sz="1600" b="1" dirty="0" smtClean="0">
                  <a:solidFill>
                    <a:srgbClr val="FF0000"/>
                  </a:solidFill>
                </a:rPr>
                <a:t>Cr</a:t>
              </a:r>
              <a:r>
                <a:rPr lang="zh-CN" altLang="en-US" sz="1600" b="1" dirty="0" smtClean="0">
                  <a:solidFill>
                    <a:srgbClr val="FF0000"/>
                  </a:solidFill>
                </a:rPr>
                <a:t>、</a:t>
              </a:r>
              <a:r>
                <a:rPr lang="en-US" altLang="zh-CN" sz="1600" b="1" dirty="0" smtClean="0">
                  <a:solidFill>
                    <a:srgbClr val="FF0000"/>
                  </a:solidFill>
                </a:rPr>
                <a:t>Co</a:t>
              </a:r>
              <a:r>
                <a:rPr lang="zh-CN" altLang="en-US" sz="1600" b="1" dirty="0"/>
                <a:t>元</a:t>
              </a:r>
              <a:r>
                <a:rPr lang="zh-CN" altLang="en-US" sz="1600" b="1" dirty="0" smtClean="0"/>
                <a:t>素和蠕变断裂寿命之间的相关系数都高于</a:t>
              </a:r>
              <a:r>
                <a:rPr lang="en-US" altLang="zh-CN" sz="1600" b="1" dirty="0" smtClean="0"/>
                <a:t>0.45</a:t>
              </a:r>
              <a:r>
                <a:rPr lang="zh-CN" altLang="en-US" sz="1600" b="1" dirty="0" smtClean="0"/>
                <a:t>，表明这几种金属元素与蠕变性能之间的关联关系都比较强。而对于</a:t>
              </a:r>
              <a:r>
                <a:rPr lang="zh-CN" altLang="en-US" sz="1600" b="1" dirty="0" smtClean="0">
                  <a:solidFill>
                    <a:srgbClr val="FF0000"/>
                  </a:solidFill>
                </a:rPr>
                <a:t>热处理工艺，二阶段时效处理时间</a:t>
              </a:r>
              <a:r>
                <a:rPr lang="zh-CN" altLang="en-US" sz="1600" b="1" dirty="0" smtClean="0"/>
                <a:t>和</a:t>
              </a:r>
              <a:r>
                <a:rPr lang="zh-CN" altLang="en-US" sz="1600" b="1" dirty="0" smtClean="0">
                  <a:solidFill>
                    <a:srgbClr val="FF0000"/>
                  </a:solidFill>
                </a:rPr>
                <a:t>温度</a:t>
              </a:r>
              <a:r>
                <a:rPr lang="zh-CN" altLang="en-US" sz="1600" b="1" dirty="0" smtClean="0"/>
                <a:t>的相关系数超过</a:t>
              </a:r>
              <a:r>
                <a:rPr lang="en-US" altLang="zh-CN" sz="1600" b="1" dirty="0" smtClean="0"/>
                <a:t>0.85</a:t>
              </a:r>
              <a:r>
                <a:rPr lang="zh-CN" altLang="en-US" sz="1600" b="1" dirty="0" smtClean="0"/>
                <a:t>，表明蠕变性能与二者都存在很强的关联性。</a:t>
              </a:r>
              <a:endParaRPr lang="en-US" altLang="zh-CN" sz="1600" b="1" dirty="0"/>
            </a:p>
          </p:txBody>
        </p:sp>
      </p:grpSp>
      <p:cxnSp>
        <p:nvCxnSpPr>
          <p:cNvPr id="23" name="直接连接符 22"/>
          <p:cNvCxnSpPr/>
          <p:nvPr/>
        </p:nvCxnSpPr>
        <p:spPr>
          <a:xfrm flipH="1">
            <a:off x="2118974" y="2157170"/>
            <a:ext cx="6575" cy="2900789"/>
          </a:xfrm>
          <a:prstGeom prst="line">
            <a:avLst/>
          </a:prstGeom>
          <a:ln w="28575">
            <a:solidFill>
              <a:schemeClr val="accent6">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3547794" y="2845258"/>
            <a:ext cx="400110" cy="1014526"/>
          </a:xfrm>
          <a:prstGeom prst="rect">
            <a:avLst/>
          </a:prstGeom>
          <a:noFill/>
        </p:spPr>
        <p:txBody>
          <a:bodyPr vert="eaVert" wrap="square" rtlCol="0">
            <a:spAutoFit/>
          </a:bodyPr>
          <a:lstStyle/>
          <a:p>
            <a:pPr algn="ctr"/>
            <a:r>
              <a:rPr lang="zh-CN" altLang="en-US" sz="1400" b="1" dirty="0">
                <a:solidFill>
                  <a:srgbClr val="FF0000"/>
                </a:solidFill>
              </a:rPr>
              <a:t>阈值</a:t>
            </a:r>
            <a:r>
              <a:rPr lang="en-US" altLang="zh-CN" sz="1400" b="1" dirty="0">
                <a:solidFill>
                  <a:srgbClr val="FF0000"/>
                </a:solidFill>
              </a:rPr>
              <a:t>=-0.3</a:t>
            </a:r>
            <a:endParaRPr lang="zh-CN" altLang="en-US" sz="1400" b="1" dirty="0">
              <a:solidFill>
                <a:srgbClr val="FF0000"/>
              </a:solidFill>
            </a:endParaRPr>
          </a:p>
        </p:txBody>
      </p:sp>
      <p:pic>
        <p:nvPicPr>
          <p:cNvPr id="14" name="图片 13"/>
          <p:cNvPicPr>
            <a:picLocks noChangeAspect="1"/>
          </p:cNvPicPr>
          <p:nvPr/>
        </p:nvPicPr>
        <p:blipFill>
          <a:blip r:embed="rId5"/>
          <a:stretch>
            <a:fillRect/>
          </a:stretch>
        </p:blipFill>
        <p:spPr>
          <a:xfrm>
            <a:off x="5186090" y="2184440"/>
            <a:ext cx="3513208" cy="2873519"/>
          </a:xfrm>
          <a:prstGeom prst="rect">
            <a:avLst/>
          </a:prstGeom>
        </p:spPr>
      </p:pic>
    </p:spTree>
    <p:extLst>
      <p:ext uri="{BB962C8B-B14F-4D97-AF65-F5344CB8AC3E}">
        <p14:creationId xmlns:p14="http://schemas.microsoft.com/office/powerpoint/2010/main" val="24204273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4133411267"/>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35667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103808" y="1383336"/>
            <a:ext cx="8939373" cy="2478910"/>
          </a:xfrm>
          <a:prstGeom prst="rect">
            <a:avLst/>
          </a:prstGeom>
        </p:spPr>
      </p:pic>
      <p:sp>
        <p:nvSpPr>
          <p:cNvPr id="2" name="标题 1"/>
          <p:cNvSpPr>
            <a:spLocks noGrp="1"/>
          </p:cNvSpPr>
          <p:nvPr>
            <p:ph type="title"/>
          </p:nvPr>
        </p:nvSpPr>
        <p:spPr>
          <a:xfrm>
            <a:off x="863953" y="79342"/>
            <a:ext cx="8229600" cy="687846"/>
          </a:xfrm>
        </p:spPr>
        <p:txBody>
          <a:bodyPr>
            <a:noAutofit/>
          </a:bodyPr>
          <a:lstStyle/>
          <a:p>
            <a:pPr lvl="0"/>
            <a:r>
              <a:rPr lang="zh-CN" altLang="en-US" sz="2400" dirty="0"/>
              <a:t>冗余属性分析</a:t>
            </a:r>
            <a:r>
              <a:rPr lang="en-US" altLang="zh-CN" sz="2400" dirty="0"/>
              <a:t>——</a:t>
            </a:r>
            <a:r>
              <a:rPr lang="zh-CN" altLang="en-US" sz="2400" dirty="0">
                <a:solidFill>
                  <a:srgbClr val="FF0000"/>
                </a:solidFill>
              </a:rPr>
              <a:t>蠕变性能数据</a:t>
            </a:r>
          </a:p>
        </p:txBody>
      </p:sp>
      <p:sp>
        <p:nvSpPr>
          <p:cNvPr id="16" name="文本框 15"/>
          <p:cNvSpPr txBox="1"/>
          <p:nvPr/>
        </p:nvSpPr>
        <p:spPr>
          <a:xfrm>
            <a:off x="103808" y="4844737"/>
            <a:ext cx="8784975" cy="2031325"/>
          </a:xfrm>
          <a:prstGeom prst="rect">
            <a:avLst/>
          </a:prstGeom>
          <a:noFill/>
        </p:spPr>
        <p:txBody>
          <a:bodyPr wrap="square" rtlCol="0">
            <a:spAutoFit/>
          </a:bodyPr>
          <a:lstStyle/>
          <a:p>
            <a:r>
              <a:rPr lang="zh-CN" altLang="en-US" b="1" dirty="0"/>
              <a:t>冗余属性分析结论分析：</a:t>
            </a:r>
            <a:endParaRPr lang="en-US" altLang="zh-CN" b="1" dirty="0"/>
          </a:p>
          <a:p>
            <a:r>
              <a:rPr lang="zh-CN" altLang="en-US" dirty="0"/>
              <a:t>（</a:t>
            </a:r>
            <a:r>
              <a:rPr lang="en-US" altLang="zh-CN" dirty="0"/>
              <a:t>1</a:t>
            </a:r>
            <a:r>
              <a:rPr lang="zh-CN" altLang="en-US" dirty="0"/>
              <a:t>）表中给出了蠕变属性与属性之间的相关系数，相关系数的绝对值越大，表明两者之间相关程度越大，两属性之</a:t>
            </a:r>
            <a:r>
              <a:rPr lang="zh-CN" altLang="en-US" dirty="0" smtClean="0"/>
              <a:t>间</a:t>
            </a:r>
            <a:r>
              <a:rPr lang="zh-CN" altLang="en-US" dirty="0" smtClean="0"/>
              <a:t>的</a:t>
            </a:r>
            <a:r>
              <a:rPr lang="zh-CN" altLang="en-US" b="1" dirty="0" smtClean="0">
                <a:solidFill>
                  <a:srgbClr val="FF0000"/>
                </a:solidFill>
              </a:rPr>
              <a:t>协同效应</a:t>
            </a:r>
            <a:r>
              <a:rPr lang="zh-CN" altLang="en-US" dirty="0" smtClean="0"/>
              <a:t>越强</a:t>
            </a:r>
            <a:r>
              <a:rPr lang="zh-CN" altLang="en-US" dirty="0" smtClean="0"/>
              <a:t>。</a:t>
            </a:r>
            <a:endParaRPr lang="en-US" altLang="zh-CN" dirty="0"/>
          </a:p>
          <a:p>
            <a:r>
              <a:rPr lang="zh-CN" altLang="en-US" dirty="0"/>
              <a:t>（</a:t>
            </a:r>
            <a:r>
              <a:rPr lang="en-US" altLang="zh-CN" dirty="0"/>
              <a:t>2</a:t>
            </a:r>
            <a:r>
              <a:rPr lang="zh-CN" altLang="en-US" dirty="0"/>
              <a:t>）从分析结果中可以看出，</a:t>
            </a:r>
            <a:r>
              <a:rPr lang="en-US" altLang="zh-CN" dirty="0">
                <a:solidFill>
                  <a:srgbClr val="FF0000"/>
                </a:solidFill>
              </a:rPr>
              <a:t>Ni</a:t>
            </a:r>
            <a:r>
              <a:rPr lang="zh-CN" altLang="en-US" dirty="0">
                <a:solidFill>
                  <a:srgbClr val="FF0000"/>
                </a:solidFill>
              </a:rPr>
              <a:t>和</a:t>
            </a:r>
            <a:r>
              <a:rPr lang="en-US" altLang="zh-CN" dirty="0">
                <a:solidFill>
                  <a:srgbClr val="FF0000"/>
                </a:solidFill>
              </a:rPr>
              <a:t>Co</a:t>
            </a:r>
            <a:r>
              <a:rPr lang="zh-CN" altLang="en-US" dirty="0">
                <a:solidFill>
                  <a:srgbClr val="FF0000"/>
                </a:solidFill>
              </a:rPr>
              <a:t>元素质量分数之间的相关系数为</a:t>
            </a:r>
            <a:r>
              <a:rPr lang="en-US" altLang="zh-CN" dirty="0">
                <a:solidFill>
                  <a:srgbClr val="FF0000"/>
                </a:solidFill>
              </a:rPr>
              <a:t>0.788</a:t>
            </a:r>
            <a:r>
              <a:rPr lang="zh-CN" altLang="en-US" dirty="0" smtClean="0"/>
              <a:t>，超过了设定的阈值，因此表明这两种合金化元素之间协同效应较强，二者协同作用，进而提升合金的蠕变性能。同样的，</a:t>
            </a:r>
            <a:r>
              <a:rPr lang="zh-CN" altLang="en-US" dirty="0" smtClean="0">
                <a:solidFill>
                  <a:srgbClr val="FF0000"/>
                </a:solidFill>
              </a:rPr>
              <a:t>观察到</a:t>
            </a:r>
            <a:r>
              <a:rPr lang="en-US" altLang="zh-CN" dirty="0" smtClean="0">
                <a:solidFill>
                  <a:srgbClr val="FF0000"/>
                </a:solidFill>
              </a:rPr>
              <a:t>Re</a:t>
            </a:r>
            <a:r>
              <a:rPr lang="zh-CN" altLang="en-US" dirty="0" smtClean="0">
                <a:solidFill>
                  <a:srgbClr val="FF0000"/>
                </a:solidFill>
              </a:rPr>
              <a:t>和</a:t>
            </a:r>
            <a:r>
              <a:rPr lang="en-US" altLang="zh-CN" dirty="0" smtClean="0">
                <a:solidFill>
                  <a:srgbClr val="FF0000"/>
                </a:solidFill>
              </a:rPr>
              <a:t>Cr</a:t>
            </a:r>
            <a:r>
              <a:rPr lang="zh-CN" altLang="en-US" dirty="0" smtClean="0">
                <a:solidFill>
                  <a:srgbClr val="FF0000"/>
                </a:solidFill>
              </a:rPr>
              <a:t>元素之间的相关为</a:t>
            </a:r>
            <a:r>
              <a:rPr lang="en-US" altLang="zh-CN" dirty="0" smtClean="0">
                <a:solidFill>
                  <a:srgbClr val="FF0000"/>
                </a:solidFill>
              </a:rPr>
              <a:t>0.73</a:t>
            </a:r>
            <a:r>
              <a:rPr lang="zh-CN" altLang="en-US" dirty="0" smtClean="0"/>
              <a:t>，超过了设定的阈值，因此这两种合金化元素之间的协同效应可以提</a:t>
            </a:r>
            <a:r>
              <a:rPr lang="zh-CN" altLang="en-US" dirty="0"/>
              <a:t>升合金</a:t>
            </a:r>
            <a:r>
              <a:rPr lang="zh-CN" altLang="en-US" dirty="0" smtClean="0"/>
              <a:t>的蠕</a:t>
            </a:r>
            <a:r>
              <a:rPr lang="zh-CN" altLang="en-US" dirty="0"/>
              <a:t>变性</a:t>
            </a:r>
            <a:r>
              <a:rPr lang="zh-CN" altLang="en-US" dirty="0" smtClean="0"/>
              <a:t>能 。</a:t>
            </a:r>
            <a:endParaRPr lang="zh-CN" altLang="en-US" dirty="0"/>
          </a:p>
        </p:txBody>
      </p:sp>
      <p:sp>
        <p:nvSpPr>
          <p:cNvPr id="6" name="文本框 5"/>
          <p:cNvSpPr txBox="1"/>
          <p:nvPr/>
        </p:nvSpPr>
        <p:spPr>
          <a:xfrm>
            <a:off x="128885" y="3903147"/>
            <a:ext cx="4849868" cy="923330"/>
          </a:xfrm>
          <a:prstGeom prst="rect">
            <a:avLst/>
          </a:prstGeom>
          <a:noFill/>
          <a:ln>
            <a:solidFill>
              <a:srgbClr val="FF0000"/>
            </a:solidFill>
          </a:ln>
        </p:spPr>
        <p:txBody>
          <a:bodyPr wrap="square" rtlCol="0">
            <a:spAutoFit/>
          </a:bodyPr>
          <a:lstStyle/>
          <a:p>
            <a:pPr marL="285750" indent="-285750">
              <a:buFont typeface="Wingdings" panose="05000000000000000000" pitchFamily="2" charset="2"/>
              <a:buChar char="p"/>
            </a:pPr>
            <a:r>
              <a:rPr lang="zh-CN" altLang="en-US" dirty="0"/>
              <a:t>根据专家经验，设定冗余性阈值为</a:t>
            </a:r>
            <a:r>
              <a:rPr lang="en-US" altLang="zh-CN" dirty="0" smtClean="0"/>
              <a:t>0.68</a:t>
            </a:r>
            <a:r>
              <a:rPr lang="zh-CN" altLang="en-US" dirty="0"/>
              <a:t>，即如果属性与</a:t>
            </a:r>
            <a:r>
              <a:rPr lang="zh-CN" altLang="en-US" dirty="0" smtClean="0"/>
              <a:t>属性的相关系数大于</a:t>
            </a:r>
            <a:r>
              <a:rPr lang="en-US" altLang="zh-CN" dirty="0" smtClean="0"/>
              <a:t>0.68</a:t>
            </a:r>
            <a:r>
              <a:rPr lang="zh-CN" altLang="en-US" dirty="0" smtClean="0"/>
              <a:t>，</a:t>
            </a:r>
            <a:r>
              <a:rPr lang="zh-CN" altLang="en-US" dirty="0"/>
              <a:t>则说明属性与属</a:t>
            </a:r>
            <a:r>
              <a:rPr lang="zh-CN" altLang="en-US" dirty="0" smtClean="0"/>
              <a:t>性</a:t>
            </a:r>
            <a:r>
              <a:rPr lang="zh-CN" altLang="en-US" dirty="0"/>
              <a:t>之</a:t>
            </a:r>
            <a:r>
              <a:rPr lang="zh-CN" altLang="en-US" dirty="0" smtClean="0"/>
              <a:t>间的</a:t>
            </a:r>
            <a:r>
              <a:rPr lang="zh-CN" altLang="en-US" b="1" dirty="0" smtClean="0">
                <a:solidFill>
                  <a:srgbClr val="FF0000"/>
                </a:solidFill>
              </a:rPr>
              <a:t>协同效应</a:t>
            </a:r>
            <a:r>
              <a:rPr lang="zh-CN" altLang="en-US" dirty="0" smtClean="0"/>
              <a:t>较强</a:t>
            </a:r>
            <a:r>
              <a:rPr lang="zh-CN" altLang="en-US" dirty="0" smtClean="0"/>
              <a:t>。</a:t>
            </a:r>
            <a:endParaRPr lang="zh-CN" altLang="en-US" dirty="0"/>
          </a:p>
        </p:txBody>
      </p:sp>
      <p:pic>
        <p:nvPicPr>
          <p:cNvPr id="7" name="图片 6"/>
          <p:cNvPicPr>
            <a:picLocks noChangeAspect="1"/>
          </p:cNvPicPr>
          <p:nvPr/>
        </p:nvPicPr>
        <p:blipFill>
          <a:blip r:embed="rId4"/>
          <a:stretch>
            <a:fillRect/>
          </a:stretch>
        </p:blipFill>
        <p:spPr>
          <a:xfrm>
            <a:off x="5223522" y="843517"/>
            <a:ext cx="3876187" cy="3164481"/>
          </a:xfrm>
          <a:prstGeom prst="rect">
            <a:avLst/>
          </a:prstGeom>
        </p:spPr>
      </p:pic>
      <p:sp>
        <p:nvSpPr>
          <p:cNvPr id="13" name="文本框 12"/>
          <p:cNvSpPr txBox="1"/>
          <p:nvPr/>
        </p:nvSpPr>
        <p:spPr>
          <a:xfrm>
            <a:off x="5368891" y="4026258"/>
            <a:ext cx="3585448" cy="338554"/>
          </a:xfrm>
          <a:prstGeom prst="rect">
            <a:avLst/>
          </a:prstGeom>
          <a:noFill/>
        </p:spPr>
        <p:txBody>
          <a:bodyPr wrap="square" rtlCol="0">
            <a:spAutoFit/>
          </a:bodyPr>
          <a:lstStyle/>
          <a:p>
            <a:pPr algn="ctr"/>
            <a:r>
              <a:rPr lang="zh-CN" altLang="en-US" sz="1600" b="1" dirty="0">
                <a:solidFill>
                  <a:srgbClr val="FF0000"/>
                </a:solidFill>
              </a:rPr>
              <a:t>蠕变属性与蠕变属性之间的相关系数</a:t>
            </a:r>
          </a:p>
        </p:txBody>
      </p:sp>
      <p:sp>
        <p:nvSpPr>
          <p:cNvPr id="18" name="文本框 17"/>
          <p:cNvSpPr txBox="1"/>
          <p:nvPr/>
        </p:nvSpPr>
        <p:spPr>
          <a:xfrm>
            <a:off x="-108520" y="946510"/>
            <a:ext cx="3585448" cy="338554"/>
          </a:xfrm>
          <a:prstGeom prst="rect">
            <a:avLst/>
          </a:prstGeom>
          <a:noFill/>
        </p:spPr>
        <p:txBody>
          <a:bodyPr wrap="square" rtlCol="0">
            <a:spAutoFit/>
          </a:bodyPr>
          <a:lstStyle/>
          <a:p>
            <a:pPr algn="ctr"/>
            <a:r>
              <a:rPr lang="zh-CN" altLang="en-US" sz="1600" b="1" dirty="0">
                <a:solidFill>
                  <a:srgbClr val="FF0000"/>
                </a:solidFill>
                <a:hlinkClick r:id="rId5" action="ppaction://hlinkfile"/>
              </a:rPr>
              <a:t>蠕变属性与蠕变属性之间的冗余性</a:t>
            </a:r>
            <a:endParaRPr lang="zh-CN" altLang="en-US" sz="1600" b="1" dirty="0">
              <a:solidFill>
                <a:srgbClr val="FF0000"/>
              </a:solidFill>
            </a:endParaRPr>
          </a:p>
        </p:txBody>
      </p:sp>
    </p:spTree>
    <p:extLst>
      <p:ext uri="{BB962C8B-B14F-4D97-AF65-F5344CB8AC3E}">
        <p14:creationId xmlns:p14="http://schemas.microsoft.com/office/powerpoint/2010/main" val="33402759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1782" y="-13218"/>
            <a:ext cx="8229600" cy="796950"/>
          </a:xfrm>
        </p:spPr>
        <p:txBody>
          <a:bodyPr/>
          <a:lstStyle/>
          <a:p>
            <a:r>
              <a:rPr lang="zh-CN" altLang="en-US" dirty="0"/>
              <a:t>下一步工作计划</a:t>
            </a:r>
          </a:p>
        </p:txBody>
      </p:sp>
      <p:graphicFrame>
        <p:nvGraphicFramePr>
          <p:cNvPr id="4" name="图示 3"/>
          <p:cNvGraphicFramePr/>
          <p:nvPr>
            <p:extLst>
              <p:ext uri="{D42A27DB-BD31-4B8C-83A1-F6EECF244321}">
                <p14:modId xmlns:p14="http://schemas.microsoft.com/office/powerpoint/2010/main" val="583248512"/>
              </p:ext>
            </p:extLst>
          </p:nvPr>
        </p:nvGraphicFramePr>
        <p:xfrm>
          <a:off x="539552" y="1078866"/>
          <a:ext cx="7920880" cy="54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p:cNvSpPr txBox="1"/>
          <p:nvPr/>
        </p:nvSpPr>
        <p:spPr>
          <a:xfrm>
            <a:off x="1716510" y="1289255"/>
            <a:ext cx="492443" cy="830997"/>
          </a:xfrm>
          <a:prstGeom prst="rect">
            <a:avLst/>
          </a:prstGeom>
          <a:noFill/>
        </p:spPr>
        <p:txBody>
          <a:bodyPr wrap="none" rtlCol="0">
            <a:spAutoFit/>
          </a:bodyPr>
          <a:lstStyle/>
          <a:p>
            <a:r>
              <a:rPr lang="zh-CN" altLang="en-US" sz="2400" b="1" dirty="0"/>
              <a:t>数</a:t>
            </a:r>
            <a:endParaRPr lang="en-US" altLang="zh-CN" sz="2400" b="1" dirty="0"/>
          </a:p>
          <a:p>
            <a:r>
              <a:rPr lang="zh-CN" altLang="en-US" sz="2400" b="1" dirty="0"/>
              <a:t>据</a:t>
            </a:r>
          </a:p>
        </p:txBody>
      </p:sp>
      <p:sp>
        <p:nvSpPr>
          <p:cNvPr id="6" name="文本框 5"/>
          <p:cNvSpPr txBox="1"/>
          <p:nvPr/>
        </p:nvSpPr>
        <p:spPr>
          <a:xfrm>
            <a:off x="1715452" y="2303918"/>
            <a:ext cx="635978" cy="830997"/>
          </a:xfrm>
          <a:prstGeom prst="rect">
            <a:avLst/>
          </a:prstGeom>
          <a:noFill/>
        </p:spPr>
        <p:txBody>
          <a:bodyPr wrap="square" rtlCol="0">
            <a:spAutoFit/>
          </a:bodyPr>
          <a:lstStyle/>
          <a:p>
            <a:r>
              <a:rPr lang="zh-CN" altLang="en-US" sz="2400" b="1" dirty="0"/>
              <a:t>方法</a:t>
            </a:r>
          </a:p>
        </p:txBody>
      </p:sp>
      <p:sp>
        <p:nvSpPr>
          <p:cNvPr id="7" name="文本框 6"/>
          <p:cNvSpPr txBox="1"/>
          <p:nvPr/>
        </p:nvSpPr>
        <p:spPr>
          <a:xfrm>
            <a:off x="1715452" y="3363668"/>
            <a:ext cx="635978" cy="830997"/>
          </a:xfrm>
          <a:prstGeom prst="rect">
            <a:avLst/>
          </a:prstGeom>
          <a:noFill/>
        </p:spPr>
        <p:txBody>
          <a:bodyPr wrap="square" rtlCol="0">
            <a:spAutoFit/>
          </a:bodyPr>
          <a:lstStyle/>
          <a:p>
            <a:r>
              <a:rPr lang="zh-CN" altLang="en-US" sz="2400" b="1" dirty="0">
                <a:solidFill>
                  <a:srgbClr val="FF0000"/>
                </a:solidFill>
              </a:rPr>
              <a:t>结果</a:t>
            </a:r>
          </a:p>
        </p:txBody>
      </p:sp>
      <p:sp>
        <p:nvSpPr>
          <p:cNvPr id="11" name="文本框 10"/>
          <p:cNvSpPr txBox="1"/>
          <p:nvPr/>
        </p:nvSpPr>
        <p:spPr>
          <a:xfrm>
            <a:off x="1715452" y="4725144"/>
            <a:ext cx="635978" cy="830997"/>
          </a:xfrm>
          <a:prstGeom prst="rect">
            <a:avLst/>
          </a:prstGeom>
          <a:noFill/>
        </p:spPr>
        <p:txBody>
          <a:bodyPr wrap="square" rtlCol="0">
            <a:spAutoFit/>
          </a:bodyPr>
          <a:lstStyle/>
          <a:p>
            <a:r>
              <a:rPr lang="zh-CN" altLang="en-US" sz="2400" b="1" dirty="0" smtClean="0">
                <a:solidFill>
                  <a:srgbClr val="FF0000"/>
                </a:solidFill>
              </a:rPr>
              <a:t>应用</a:t>
            </a:r>
            <a:endParaRPr lang="zh-CN" altLang="en-US" sz="2400" b="1" dirty="0">
              <a:solidFill>
                <a:srgbClr val="FF0000"/>
              </a:solidFill>
            </a:endParaRPr>
          </a:p>
        </p:txBody>
      </p:sp>
    </p:spTree>
    <p:extLst>
      <p:ext uri="{BB962C8B-B14F-4D97-AF65-F5344CB8AC3E}">
        <p14:creationId xmlns:p14="http://schemas.microsoft.com/office/powerpoint/2010/main" val="31527675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97E4223-8E9C-49D2-AC9E-44577652BF84}"/>
              </a:ext>
            </a:extLst>
          </p:cNvPr>
          <p:cNvSpPr>
            <a:spLocks noGrp="1"/>
          </p:cNvSpPr>
          <p:nvPr>
            <p:ph type="title"/>
          </p:nvPr>
        </p:nvSpPr>
        <p:spPr>
          <a:xfrm>
            <a:off x="805905" y="-31075"/>
            <a:ext cx="8229600" cy="796950"/>
          </a:xfrm>
        </p:spPr>
        <p:txBody>
          <a:bodyPr>
            <a:noAutofit/>
          </a:bodyPr>
          <a:lstStyle/>
          <a:p>
            <a:r>
              <a:rPr lang="zh-CN" altLang="en-US" sz="2400" dirty="0">
                <a:solidFill>
                  <a:srgbClr val="FF0000"/>
                </a:solidFill>
              </a:rPr>
              <a:t>预计开展工</a:t>
            </a:r>
            <a:r>
              <a:rPr lang="zh-CN" altLang="en-US" sz="2400" dirty="0" smtClean="0">
                <a:solidFill>
                  <a:srgbClr val="FF0000"/>
                </a:solidFill>
              </a:rPr>
              <a:t>作一</a:t>
            </a:r>
            <a:r>
              <a:rPr lang="en-US" altLang="zh-CN" sz="2400" dirty="0">
                <a:solidFill>
                  <a:srgbClr val="FF0000"/>
                </a:solidFill>
              </a:rPr>
              <a:t/>
            </a:r>
            <a:br>
              <a:rPr lang="en-US" altLang="zh-CN" sz="2400" dirty="0">
                <a:solidFill>
                  <a:srgbClr val="FF0000"/>
                </a:solidFill>
              </a:rPr>
            </a:br>
            <a:r>
              <a:rPr lang="en-US" altLang="zh-CN" sz="2400" dirty="0">
                <a:solidFill>
                  <a:srgbClr val="FF0000"/>
                </a:solidFill>
              </a:rPr>
              <a:t>—</a:t>
            </a:r>
            <a:r>
              <a:rPr lang="zh-CN" altLang="en-US" sz="2400" dirty="0">
                <a:solidFill>
                  <a:srgbClr val="FF0000"/>
                </a:solidFill>
              </a:rPr>
              <a:t>蠕变新属性的进一步引入和分析</a:t>
            </a:r>
          </a:p>
        </p:txBody>
      </p:sp>
      <p:sp>
        <p:nvSpPr>
          <p:cNvPr id="3" name="文本框 2"/>
          <p:cNvSpPr txBox="1"/>
          <p:nvPr/>
        </p:nvSpPr>
        <p:spPr>
          <a:xfrm>
            <a:off x="251520" y="798075"/>
            <a:ext cx="8568951" cy="1512168"/>
          </a:xfrm>
          <a:prstGeom prst="rect">
            <a:avLst/>
          </a:prstGeom>
          <a:noFill/>
        </p:spPr>
        <p:txBody>
          <a:bodyPr wrap="square" rtlCol="0">
            <a:spAutoFit/>
          </a:bodyPr>
          <a:lstStyle/>
          <a:p>
            <a:r>
              <a:rPr lang="zh-CN" altLang="en-US" dirty="0"/>
              <a:t>        在未来将继续引入更多影响蠕变性能的关键因素，比如化学元素（已考虑）、位错（未考虑，包括位错的滑移、位错的攀移、位错的交叉滑移、位错的发射、位错的分解等）、力学参量（目前只考虑了剪切（切变模量）模量</a:t>
            </a:r>
            <a:r>
              <a:rPr lang="en-US" altLang="zh-CN" dirty="0"/>
              <a:t>G</a:t>
            </a:r>
            <a:r>
              <a:rPr lang="zh-CN" altLang="en-US" dirty="0"/>
              <a:t>，其他的如杨氏（弹性）模量</a:t>
            </a:r>
            <a:r>
              <a:rPr lang="en-US" altLang="zh-CN" dirty="0"/>
              <a:t>E</a:t>
            </a:r>
            <a:r>
              <a:rPr lang="zh-CN" altLang="en-US" dirty="0"/>
              <a:t>，体积模量</a:t>
            </a:r>
            <a:r>
              <a:rPr lang="en-US" altLang="zh-CN" dirty="0"/>
              <a:t>B</a:t>
            </a:r>
            <a:r>
              <a:rPr lang="zh-CN" altLang="en-US" dirty="0"/>
              <a:t>、泊松比</a:t>
            </a:r>
            <a:r>
              <a:rPr lang="en-US" altLang="zh-CN" dirty="0"/>
              <a:t>v</a:t>
            </a:r>
            <a:r>
              <a:rPr lang="zh-CN" altLang="en-US" dirty="0"/>
              <a:t>等未考虑）、加工条件（已考虑，固溶处理、时效处理、热处理）、外界施加条件（已考虑、温度、压强）</a:t>
            </a:r>
          </a:p>
        </p:txBody>
      </p:sp>
      <p:graphicFrame>
        <p:nvGraphicFramePr>
          <p:cNvPr id="9" name="表格 8"/>
          <p:cNvGraphicFramePr>
            <a:graphicFrameLocks noGrp="1"/>
          </p:cNvGraphicFramePr>
          <p:nvPr>
            <p:extLst/>
          </p:nvPr>
        </p:nvGraphicFramePr>
        <p:xfrm>
          <a:off x="251520" y="2394790"/>
          <a:ext cx="8568951" cy="4091916"/>
        </p:xfrm>
        <a:graphic>
          <a:graphicData uri="http://schemas.openxmlformats.org/drawingml/2006/table">
            <a:tbl>
              <a:tblPr firstRow="1" bandRow="1">
                <a:tableStyleId>{17292A2E-F333-43FB-9621-5CBBE7FDCDCB}</a:tableStyleId>
              </a:tblPr>
              <a:tblGrid>
                <a:gridCol w="2856317">
                  <a:extLst>
                    <a:ext uri="{9D8B030D-6E8A-4147-A177-3AD203B41FA5}">
                      <a16:colId xmlns:a16="http://schemas.microsoft.com/office/drawing/2014/main" xmlns="" val="20000"/>
                    </a:ext>
                  </a:extLst>
                </a:gridCol>
                <a:gridCol w="2856317">
                  <a:extLst>
                    <a:ext uri="{9D8B030D-6E8A-4147-A177-3AD203B41FA5}">
                      <a16:colId xmlns:a16="http://schemas.microsoft.com/office/drawing/2014/main" xmlns="" val="20001"/>
                    </a:ext>
                  </a:extLst>
                </a:gridCol>
                <a:gridCol w="2856317">
                  <a:extLst>
                    <a:ext uri="{9D8B030D-6E8A-4147-A177-3AD203B41FA5}">
                      <a16:colId xmlns:a16="http://schemas.microsoft.com/office/drawing/2014/main" xmlns="" val="20002"/>
                    </a:ext>
                  </a:extLst>
                </a:gridCol>
              </a:tblGrid>
              <a:tr h="393598">
                <a:tc>
                  <a:txBody>
                    <a:bodyPr/>
                    <a:lstStyle/>
                    <a:p>
                      <a:pPr algn="ctr"/>
                      <a:r>
                        <a:rPr lang="zh-CN" altLang="en-US" dirty="0"/>
                        <a:t>蠕变性能参量分类</a:t>
                      </a:r>
                    </a:p>
                  </a:txBody>
                  <a:tcPr/>
                </a:tc>
                <a:tc>
                  <a:txBody>
                    <a:bodyPr/>
                    <a:lstStyle/>
                    <a:p>
                      <a:pPr algn="ctr"/>
                      <a:r>
                        <a:rPr lang="zh-CN" altLang="en-US" dirty="0"/>
                        <a:t>描述因子</a:t>
                      </a:r>
                      <a:r>
                        <a:rPr lang="en-US" altLang="zh-CN" dirty="0"/>
                        <a:t>/</a:t>
                      </a:r>
                      <a:r>
                        <a:rPr lang="zh-CN" altLang="en-US" dirty="0"/>
                        <a:t>参量</a:t>
                      </a:r>
                    </a:p>
                  </a:txBody>
                  <a:tcPr/>
                </a:tc>
                <a:tc>
                  <a:txBody>
                    <a:bodyPr/>
                    <a:lstStyle/>
                    <a:p>
                      <a:pPr algn="ctr"/>
                      <a:r>
                        <a:rPr lang="zh-CN" altLang="en-US" dirty="0"/>
                        <a:t>考虑和完成情况</a:t>
                      </a:r>
                    </a:p>
                  </a:txBody>
                  <a:tcPr/>
                </a:tc>
                <a:extLst>
                  <a:ext uri="{0D108BD9-81ED-4DB2-BD59-A6C34878D82A}">
                    <a16:rowId xmlns:a16="http://schemas.microsoft.com/office/drawing/2014/main" xmlns="" val="10000"/>
                  </a:ext>
                </a:extLst>
              </a:tr>
              <a:tr h="768729">
                <a:tc>
                  <a:txBody>
                    <a:bodyPr/>
                    <a:lstStyle/>
                    <a:p>
                      <a:pPr algn="ctr"/>
                      <a:r>
                        <a:rPr lang="zh-CN" altLang="en-US" dirty="0"/>
                        <a:t>化学元素</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t>Ni, Re, Co, Al, Ti, W,Ru Mo, Cr, Ta, C, B,  Y,  Nb, Hf</a:t>
                      </a:r>
                    </a:p>
                  </a:txBody>
                  <a:tcPr/>
                </a:tc>
                <a:tc>
                  <a:txBody>
                    <a:bodyPr/>
                    <a:lstStyle/>
                    <a:p>
                      <a:pPr algn="ctr"/>
                      <a:r>
                        <a:rPr lang="zh-CN" altLang="en-US" dirty="0"/>
                        <a:t>已考虑并完成</a:t>
                      </a:r>
                    </a:p>
                  </a:txBody>
                  <a:tcPr/>
                </a:tc>
                <a:extLst>
                  <a:ext uri="{0D108BD9-81ED-4DB2-BD59-A6C34878D82A}">
                    <a16:rowId xmlns:a16="http://schemas.microsoft.com/office/drawing/2014/main" xmlns="" val="10001"/>
                  </a:ext>
                </a:extLst>
              </a:tr>
              <a:tr h="939256">
                <a:tc>
                  <a:txBody>
                    <a:bodyPr/>
                    <a:lstStyle/>
                    <a:p>
                      <a:pPr algn="ctr"/>
                      <a:r>
                        <a:rPr lang="zh-CN" altLang="en-US" dirty="0"/>
                        <a:t>位错</a:t>
                      </a:r>
                    </a:p>
                  </a:txBody>
                  <a:tcPr/>
                </a:tc>
                <a:tc>
                  <a:txBody>
                    <a:bodyPr/>
                    <a:lstStyle/>
                    <a:p>
                      <a:pPr algn="ctr"/>
                      <a:r>
                        <a:rPr lang="zh-CN" altLang="en-US" dirty="0"/>
                        <a:t>位错的滑移、位错的攀移、位错的交叉滑移、位错的发射、位错的分解</a:t>
                      </a:r>
                    </a:p>
                  </a:txBody>
                  <a:tcPr/>
                </a:tc>
                <a:tc>
                  <a:txBody>
                    <a:bodyPr/>
                    <a:lstStyle/>
                    <a:p>
                      <a:pPr algn="ctr"/>
                      <a:r>
                        <a:rPr lang="zh-CN" altLang="en-US" dirty="0"/>
                        <a:t>未考虑</a:t>
                      </a:r>
                    </a:p>
                  </a:txBody>
                  <a:tcPr/>
                </a:tc>
                <a:extLst>
                  <a:ext uri="{0D108BD9-81ED-4DB2-BD59-A6C34878D82A}">
                    <a16:rowId xmlns:a16="http://schemas.microsoft.com/office/drawing/2014/main" xmlns="" val="10002"/>
                  </a:ext>
                </a:extLst>
              </a:tr>
              <a:tr h="939256">
                <a:tc>
                  <a:txBody>
                    <a:bodyPr/>
                    <a:lstStyle/>
                    <a:p>
                      <a:pPr algn="ctr"/>
                      <a:r>
                        <a:rPr lang="zh-CN" altLang="en-US" dirty="0"/>
                        <a:t>力学参量</a:t>
                      </a:r>
                    </a:p>
                  </a:txBody>
                  <a:tcPr/>
                </a:tc>
                <a:tc>
                  <a:txBody>
                    <a:bodyPr/>
                    <a:lstStyle/>
                    <a:p>
                      <a:pPr algn="ctr"/>
                      <a:r>
                        <a:rPr lang="zh-CN" altLang="en-US" dirty="0"/>
                        <a:t>剪切模量</a:t>
                      </a:r>
                      <a:r>
                        <a:rPr lang="en-US" altLang="zh-CN" dirty="0"/>
                        <a:t>G</a:t>
                      </a:r>
                      <a:r>
                        <a:rPr lang="zh-CN" altLang="en-US" dirty="0"/>
                        <a:t>、杨氏（弹性）模量</a:t>
                      </a:r>
                      <a:r>
                        <a:rPr lang="en-US" altLang="zh-CN" dirty="0"/>
                        <a:t>E</a:t>
                      </a:r>
                      <a:r>
                        <a:rPr lang="zh-CN" altLang="en-US" dirty="0"/>
                        <a:t>、泊松比</a:t>
                      </a:r>
                      <a:r>
                        <a:rPr lang="en-US" altLang="zh-CN" dirty="0"/>
                        <a:t>v</a:t>
                      </a:r>
                      <a:r>
                        <a:rPr lang="zh-CN" altLang="en-US" dirty="0"/>
                        <a:t>、体积模量</a:t>
                      </a:r>
                      <a:r>
                        <a:rPr lang="en-US" altLang="zh-CN" dirty="0"/>
                        <a:t>B</a:t>
                      </a:r>
                      <a:endParaRPr lang="zh-CN" altLang="en-US" dirty="0"/>
                    </a:p>
                  </a:txBody>
                  <a:tcPr/>
                </a:tc>
                <a:tc>
                  <a:txBody>
                    <a:bodyPr/>
                    <a:lstStyle/>
                    <a:p>
                      <a:pPr algn="ctr"/>
                      <a:r>
                        <a:rPr lang="zh-CN" altLang="en-US" dirty="0"/>
                        <a:t>只考虑了剪切模量</a:t>
                      </a:r>
                      <a:r>
                        <a:rPr lang="en-US" altLang="zh-CN" dirty="0"/>
                        <a:t>G</a:t>
                      </a:r>
                      <a:r>
                        <a:rPr lang="zh-CN" altLang="en-US" dirty="0"/>
                        <a:t>，其余未考虑</a:t>
                      </a:r>
                    </a:p>
                  </a:txBody>
                  <a:tcPr/>
                </a:tc>
                <a:extLst>
                  <a:ext uri="{0D108BD9-81ED-4DB2-BD59-A6C34878D82A}">
                    <a16:rowId xmlns:a16="http://schemas.microsoft.com/office/drawing/2014/main" xmlns="" val="10003"/>
                  </a:ext>
                </a:extLst>
              </a:tr>
              <a:tr h="657479">
                <a:tc>
                  <a:txBody>
                    <a:bodyPr/>
                    <a:lstStyle/>
                    <a:p>
                      <a:pPr algn="ctr"/>
                      <a:r>
                        <a:rPr lang="zh-CN" altLang="en-US" dirty="0"/>
                        <a:t>加工处理条件</a:t>
                      </a:r>
                    </a:p>
                  </a:txBody>
                  <a:tcPr/>
                </a:tc>
                <a:tc>
                  <a:txBody>
                    <a:bodyPr/>
                    <a:lstStyle/>
                    <a:p>
                      <a:pPr algn="ctr"/>
                      <a:r>
                        <a:rPr lang="zh-CN" altLang="en-US" dirty="0"/>
                        <a:t>固溶处理、热处理、时效处理</a:t>
                      </a:r>
                    </a:p>
                  </a:txBody>
                  <a:tcPr/>
                </a:tc>
                <a:tc>
                  <a:txBody>
                    <a:bodyPr/>
                    <a:lstStyle/>
                    <a:p>
                      <a:pPr algn="ctr"/>
                      <a:r>
                        <a:rPr lang="zh-CN" altLang="en-US" dirty="0"/>
                        <a:t>已考虑并完成</a:t>
                      </a:r>
                    </a:p>
                  </a:txBody>
                  <a:tcPr/>
                </a:tc>
                <a:extLst>
                  <a:ext uri="{0D108BD9-81ED-4DB2-BD59-A6C34878D82A}">
                    <a16:rowId xmlns:a16="http://schemas.microsoft.com/office/drawing/2014/main" xmlns="" val="10004"/>
                  </a:ext>
                </a:extLst>
              </a:tr>
              <a:tr h="393598">
                <a:tc>
                  <a:txBody>
                    <a:bodyPr/>
                    <a:lstStyle/>
                    <a:p>
                      <a:pPr algn="ctr"/>
                      <a:r>
                        <a:rPr lang="zh-CN" altLang="en-US" dirty="0"/>
                        <a:t>外界施加条件</a:t>
                      </a:r>
                    </a:p>
                  </a:txBody>
                  <a:tcPr/>
                </a:tc>
                <a:tc>
                  <a:txBody>
                    <a:bodyPr/>
                    <a:lstStyle/>
                    <a:p>
                      <a:pPr algn="ctr"/>
                      <a:r>
                        <a:rPr lang="zh-CN" altLang="en-US" dirty="0"/>
                        <a:t>温度、压强</a:t>
                      </a:r>
                    </a:p>
                  </a:txBody>
                  <a:tcPr/>
                </a:tc>
                <a:tc>
                  <a:txBody>
                    <a:bodyPr/>
                    <a:lstStyle/>
                    <a:p>
                      <a:pPr algn="ctr"/>
                      <a:r>
                        <a:rPr lang="zh-CN" altLang="en-US" dirty="0"/>
                        <a:t>已考虑并完成</a:t>
                      </a:r>
                    </a:p>
                  </a:txBody>
                  <a:tcPr/>
                </a:tc>
                <a:extLst>
                  <a:ext uri="{0D108BD9-81ED-4DB2-BD59-A6C34878D82A}">
                    <a16:rowId xmlns:a16="http://schemas.microsoft.com/office/drawing/2014/main" xmlns="" val="10005"/>
                  </a:ext>
                </a:extLst>
              </a:tr>
            </a:tbl>
          </a:graphicData>
        </a:graphic>
      </p:graphicFrame>
      <p:sp>
        <p:nvSpPr>
          <p:cNvPr id="21" name="圆角矩形 20"/>
          <p:cNvSpPr/>
          <p:nvPr/>
        </p:nvSpPr>
        <p:spPr>
          <a:xfrm>
            <a:off x="2483768" y="4005064"/>
            <a:ext cx="5508116" cy="1440160"/>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rPr>
              <a:t>影响蠕变性能的关键因素</a:t>
            </a:r>
            <a:endParaRPr lang="en-US" altLang="zh-CN" b="1" dirty="0">
              <a:solidFill>
                <a:srgbClr val="FF0000"/>
              </a:solidFill>
            </a:endParaRPr>
          </a:p>
          <a:p>
            <a:pPr algn="ctr"/>
            <a:r>
              <a:rPr lang="zh-CN" altLang="en-US" b="1" dirty="0">
                <a:solidFill>
                  <a:srgbClr val="FF0000"/>
                </a:solidFill>
              </a:rPr>
              <a:t>化学元素（成分）</a:t>
            </a:r>
            <a:r>
              <a:rPr lang="en-US" altLang="zh-CN" b="1" dirty="0">
                <a:solidFill>
                  <a:srgbClr val="FF0000"/>
                </a:solidFill>
              </a:rPr>
              <a:t>+</a:t>
            </a:r>
            <a:r>
              <a:rPr lang="zh-CN" altLang="en-US" b="1" dirty="0">
                <a:solidFill>
                  <a:srgbClr val="FF0000"/>
                </a:solidFill>
              </a:rPr>
              <a:t>位错</a:t>
            </a:r>
            <a:r>
              <a:rPr lang="en-US" altLang="zh-CN" b="1" dirty="0">
                <a:solidFill>
                  <a:srgbClr val="FF0000"/>
                </a:solidFill>
              </a:rPr>
              <a:t>+</a:t>
            </a:r>
            <a:r>
              <a:rPr lang="zh-CN" altLang="en-US" b="1" dirty="0">
                <a:solidFill>
                  <a:srgbClr val="FF0000"/>
                </a:solidFill>
              </a:rPr>
              <a:t>力学参量</a:t>
            </a:r>
            <a:r>
              <a:rPr lang="en-US" altLang="zh-CN" b="1" dirty="0">
                <a:solidFill>
                  <a:srgbClr val="FF0000"/>
                </a:solidFill>
              </a:rPr>
              <a:t>+</a:t>
            </a:r>
            <a:r>
              <a:rPr lang="zh-CN" altLang="en-US" b="1" dirty="0">
                <a:solidFill>
                  <a:srgbClr val="FF0000"/>
                </a:solidFill>
              </a:rPr>
              <a:t>加工处理条件</a:t>
            </a:r>
            <a:r>
              <a:rPr lang="en-US" altLang="zh-CN" b="1" dirty="0">
                <a:solidFill>
                  <a:srgbClr val="FF0000"/>
                </a:solidFill>
              </a:rPr>
              <a:t>+</a:t>
            </a:r>
            <a:r>
              <a:rPr lang="zh-CN" altLang="en-US" b="1" dirty="0">
                <a:solidFill>
                  <a:srgbClr val="FF0000"/>
                </a:solidFill>
              </a:rPr>
              <a:t>外界施加条件</a:t>
            </a:r>
          </a:p>
        </p:txBody>
      </p:sp>
    </p:spTree>
    <p:extLst>
      <p:ext uri="{BB962C8B-B14F-4D97-AF65-F5344CB8AC3E}">
        <p14:creationId xmlns:p14="http://schemas.microsoft.com/office/powerpoint/2010/main" val="184106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04476" y="177964"/>
            <a:ext cx="8229600" cy="796950"/>
          </a:xfrm>
        </p:spPr>
        <p:txBody>
          <a:bodyPr>
            <a:noAutofit/>
          </a:bodyPr>
          <a:lstStyle/>
          <a:p>
            <a:pPr>
              <a:defRPr/>
            </a:pPr>
            <a:r>
              <a:rPr lang="zh-CN" altLang="en-US" sz="2400" dirty="0">
                <a:solidFill>
                  <a:srgbClr val="FF0000"/>
                </a:solidFill>
              </a:rPr>
              <a:t>预计开展工</a:t>
            </a:r>
            <a:r>
              <a:rPr lang="zh-CN" altLang="en-US" sz="2400" dirty="0" smtClean="0">
                <a:solidFill>
                  <a:srgbClr val="FF0000"/>
                </a:solidFill>
              </a:rPr>
              <a:t>作二</a:t>
            </a:r>
            <a:r>
              <a:rPr lang="en-US" altLang="zh-CN" sz="2400" dirty="0"/>
              <a:t/>
            </a:r>
            <a:br>
              <a:rPr lang="en-US" altLang="zh-CN" sz="2400" dirty="0"/>
            </a:br>
            <a:r>
              <a:rPr lang="en-US" altLang="zh-CN" sz="2400" dirty="0" smtClean="0">
                <a:solidFill>
                  <a:srgbClr val="FF0000"/>
                </a:solidFill>
              </a:rPr>
              <a:t>—</a:t>
            </a:r>
            <a:r>
              <a:rPr lang="zh-CN" altLang="en-US" sz="2200" dirty="0">
                <a:solidFill>
                  <a:srgbClr val="FF0000"/>
                </a:solidFill>
              </a:rPr>
              <a:t>利用机器学习方法给出具体解析式或提取规则</a:t>
            </a:r>
            <a:r>
              <a:rPr lang="zh-CN" altLang="en-US" sz="2200" dirty="0"/>
              <a:t/>
            </a:r>
            <a:br>
              <a:rPr lang="zh-CN" altLang="en-US" sz="2200" dirty="0"/>
            </a:br>
            <a:endParaRPr sz="2200" dirty="0">
              <a:solidFill>
                <a:srgbClr val="FF0000"/>
              </a:solidFill>
            </a:endParaRPr>
          </a:p>
        </p:txBody>
      </p:sp>
      <p:sp>
        <p:nvSpPr>
          <p:cNvPr id="59395" name="灯片编号占位符 3"/>
          <p:cNvSpPr>
            <a:spLocks noGrp="1"/>
          </p:cNvSpPr>
          <p:nvPr>
            <p:ph type="sldNum" sz="quarter" idx="12"/>
          </p:nvPr>
        </p:nvSpPr>
        <p:spPr bwMode="auto">
          <a:xfrm>
            <a:off x="6553200" y="6664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fld id="{36E60C1C-F369-41D4-B72F-B666BF204CC2}" type="slidenum">
              <a:rPr lang="zh-CN" altLang="en-US" sz="1600" smtClean="0">
                <a:solidFill>
                  <a:srgbClr val="898989"/>
                </a:solidFill>
                <a:latin typeface="Calibri" panose="020F0502020204030204" pitchFamily="34" charset="0"/>
                <a:ea typeface="宋体" panose="02010600030101010101" pitchFamily="2" charset="-122"/>
              </a:rPr>
              <a:t>33</a:t>
            </a:fld>
            <a:endParaRPr lang="zh-CN" altLang="en-US" sz="1600">
              <a:solidFill>
                <a:srgbClr val="898989"/>
              </a:solidFill>
              <a:latin typeface="Calibri" panose="020F0502020204030204" pitchFamily="34" charset="0"/>
              <a:ea typeface="宋体" panose="02010600030101010101" pitchFamily="2" charset="-122"/>
            </a:endParaRPr>
          </a:p>
        </p:txBody>
      </p:sp>
      <p:grpSp>
        <p:nvGrpSpPr>
          <p:cNvPr id="10" name="组合 9"/>
          <p:cNvGrpSpPr/>
          <p:nvPr/>
        </p:nvGrpSpPr>
        <p:grpSpPr>
          <a:xfrm>
            <a:off x="131109" y="1268044"/>
            <a:ext cx="8910328" cy="2210755"/>
            <a:chOff x="107504" y="1278300"/>
            <a:chExt cx="8280920" cy="2100592"/>
          </a:xfrm>
        </p:grpSpPr>
        <p:sp>
          <p:nvSpPr>
            <p:cNvPr id="33" name="立方体 32"/>
            <p:cNvSpPr/>
            <p:nvPr/>
          </p:nvSpPr>
          <p:spPr>
            <a:xfrm>
              <a:off x="3467192" y="1446749"/>
              <a:ext cx="1522043" cy="1408936"/>
            </a:xfrm>
            <a:prstGeom prst="cube">
              <a:avLst/>
            </a:prstGeom>
          </p:spPr>
          <p:style>
            <a:lnRef idx="3">
              <a:schemeClr val="lt1"/>
            </a:lnRef>
            <a:fillRef idx="1">
              <a:schemeClr val="dk1"/>
            </a:fillRef>
            <a:effectRef idx="1">
              <a:schemeClr val="dk1"/>
            </a:effectRef>
            <a:fontRef idx="minor">
              <a:schemeClr val="lt1"/>
            </a:fontRef>
          </p:style>
          <p:txBody>
            <a:bodyPr anchor="ctr"/>
            <a:lstStyle/>
            <a:p>
              <a:pPr algn="ctr">
                <a:defRPr/>
              </a:pPr>
              <a:endParaRPr lang="zh-CN" altLang="en-US" sz="2400"/>
            </a:p>
          </p:txBody>
        </p:sp>
        <p:sp>
          <p:nvSpPr>
            <p:cNvPr id="34" name="右箭头 33"/>
            <p:cNvSpPr/>
            <p:nvPr/>
          </p:nvSpPr>
          <p:spPr>
            <a:xfrm>
              <a:off x="2160605" y="1909245"/>
              <a:ext cx="1172482" cy="431800"/>
            </a:xfrm>
            <a:prstGeom prst="rightArrow">
              <a:avLst/>
            </a:prstGeom>
          </p:spPr>
          <p:style>
            <a:lnRef idx="3">
              <a:schemeClr val="lt1"/>
            </a:lnRef>
            <a:fillRef idx="1">
              <a:schemeClr val="accent5"/>
            </a:fillRef>
            <a:effectRef idx="1">
              <a:schemeClr val="accent5"/>
            </a:effectRef>
            <a:fontRef idx="minor">
              <a:schemeClr val="lt1"/>
            </a:fontRef>
          </p:style>
          <p:txBody>
            <a:bodyPr anchor="ctr"/>
            <a:lstStyle/>
            <a:p>
              <a:pPr algn="ctr">
                <a:defRPr/>
              </a:pPr>
              <a:endParaRPr lang="zh-CN" altLang="en-US" sz="2400"/>
            </a:p>
          </p:txBody>
        </p:sp>
        <p:sp>
          <p:nvSpPr>
            <p:cNvPr id="35" name="右箭头 34"/>
            <p:cNvSpPr/>
            <p:nvPr/>
          </p:nvSpPr>
          <p:spPr>
            <a:xfrm>
              <a:off x="5214698" y="1979327"/>
              <a:ext cx="1045702" cy="433971"/>
            </a:xfrm>
            <a:prstGeom prst="rightArrow">
              <a:avLst/>
            </a:prstGeom>
          </p:spPr>
          <p:style>
            <a:lnRef idx="3">
              <a:schemeClr val="lt1"/>
            </a:lnRef>
            <a:fillRef idx="1">
              <a:schemeClr val="accent5"/>
            </a:fillRef>
            <a:effectRef idx="1">
              <a:schemeClr val="accent5"/>
            </a:effectRef>
            <a:fontRef idx="minor">
              <a:schemeClr val="lt1"/>
            </a:fontRef>
          </p:style>
          <p:txBody>
            <a:bodyPr anchor="ctr"/>
            <a:lstStyle/>
            <a:p>
              <a:pPr algn="ctr">
                <a:defRPr/>
              </a:pPr>
              <a:endParaRPr lang="zh-CN" altLang="en-US" sz="2400"/>
            </a:p>
          </p:txBody>
        </p:sp>
        <p:sp>
          <p:nvSpPr>
            <p:cNvPr id="59399" name="文本框 9"/>
            <p:cNvSpPr txBox="1">
              <a:spLocks noChangeArrowheads="1"/>
            </p:cNvSpPr>
            <p:nvPr/>
          </p:nvSpPr>
          <p:spPr bwMode="auto">
            <a:xfrm>
              <a:off x="156802" y="1552660"/>
              <a:ext cx="1601802" cy="380172"/>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latinLnBrk="0">
                <a:spcBef>
                  <a:spcPct val="0"/>
                </a:spcBef>
                <a:buFontTx/>
                <a:buNone/>
              </a:pPr>
              <a:r>
                <a:rPr lang="zh-CN" altLang="en-US" sz="2000" dirty="0">
                  <a:latin typeface="Calibri" panose="020F0502020204030204" pitchFamily="34" charset="0"/>
                  <a:ea typeface="宋体" panose="02010600030101010101" pitchFamily="2" charset="-122"/>
                </a:rPr>
                <a:t>高温合金数据</a:t>
              </a:r>
            </a:p>
          </p:txBody>
        </p:sp>
        <p:pic>
          <p:nvPicPr>
            <p:cNvPr id="38" name="图片 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68336" y="1842669"/>
              <a:ext cx="520369" cy="973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3" name="文本框 13"/>
            <p:cNvSpPr txBox="1">
              <a:spLocks noChangeArrowheads="1"/>
            </p:cNvSpPr>
            <p:nvPr/>
          </p:nvSpPr>
          <p:spPr bwMode="auto">
            <a:xfrm>
              <a:off x="5182003" y="1397760"/>
              <a:ext cx="1609250" cy="78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r>
                <a:rPr lang="zh-CN" altLang="en-US" sz="2400" b="1" dirty="0">
                  <a:latin typeface="Calibri" panose="020F0502020204030204" pitchFamily="34" charset="0"/>
                  <a:ea typeface="宋体" panose="02010600030101010101" pitchFamily="2" charset="-122"/>
                </a:rPr>
                <a:t>规则学习与</a:t>
              </a:r>
              <a:endParaRPr lang="en-US" altLang="zh-CN" sz="2400" b="1" dirty="0">
                <a:latin typeface="Calibri" panose="020F0502020204030204" pitchFamily="34" charset="0"/>
                <a:ea typeface="宋体" panose="02010600030101010101" pitchFamily="2" charset="-122"/>
              </a:endParaRPr>
            </a:p>
            <a:p>
              <a:pPr latinLnBrk="0">
                <a:spcBef>
                  <a:spcPct val="0"/>
                </a:spcBef>
                <a:buFontTx/>
                <a:buNone/>
              </a:pPr>
              <a:r>
                <a:rPr lang="zh-CN" altLang="en-US" sz="2400" b="1" dirty="0">
                  <a:latin typeface="Calibri" panose="020F0502020204030204" pitchFamily="34" charset="0"/>
                  <a:ea typeface="宋体" panose="02010600030101010101" pitchFamily="2" charset="-122"/>
                </a:rPr>
                <a:t>抽取</a:t>
              </a:r>
            </a:p>
          </p:txBody>
        </p:sp>
        <p:sp>
          <p:nvSpPr>
            <p:cNvPr id="41" name="立方体 40"/>
            <p:cNvSpPr/>
            <p:nvPr/>
          </p:nvSpPr>
          <p:spPr bwMode="auto">
            <a:xfrm>
              <a:off x="6713176" y="1570751"/>
              <a:ext cx="1385898" cy="1369019"/>
            </a:xfrm>
            <a:prstGeom prst="cube">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2400"/>
            </a:p>
          </p:txBody>
        </p:sp>
        <p:pic>
          <p:nvPicPr>
            <p:cNvPr id="59405" name="图片 16"/>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05943" y="1987850"/>
              <a:ext cx="650578" cy="760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9" name="文本框 9"/>
            <p:cNvSpPr txBox="1">
              <a:spLocks noChangeArrowheads="1"/>
            </p:cNvSpPr>
            <p:nvPr/>
          </p:nvSpPr>
          <p:spPr bwMode="auto">
            <a:xfrm>
              <a:off x="1290300" y="2517131"/>
              <a:ext cx="1338283" cy="380172"/>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latinLnBrk="0">
                <a:spcBef>
                  <a:spcPct val="0"/>
                </a:spcBef>
                <a:buFontTx/>
                <a:buNone/>
              </a:pPr>
              <a:r>
                <a:rPr lang="zh-CN" altLang="en-US" sz="2000" dirty="0">
                  <a:latin typeface="Calibri" panose="020F0502020204030204" pitchFamily="34" charset="0"/>
                  <a:ea typeface="宋体" panose="02010600030101010101" pitchFamily="2" charset="-122"/>
                </a:rPr>
                <a:t>蠕变数据</a:t>
              </a:r>
            </a:p>
          </p:txBody>
        </p:sp>
        <p:cxnSp>
          <p:nvCxnSpPr>
            <p:cNvPr id="47" name="直接连接符 46"/>
            <p:cNvCxnSpPr/>
            <p:nvPr/>
          </p:nvCxnSpPr>
          <p:spPr>
            <a:xfrm flipH="1">
              <a:off x="611560" y="1504195"/>
              <a:ext cx="1584466" cy="1689180"/>
            </a:xfrm>
            <a:prstGeom prst="line">
              <a:avLst/>
            </a:prstGeom>
          </p:spPr>
          <p:style>
            <a:lnRef idx="1">
              <a:schemeClr val="dk1"/>
            </a:lnRef>
            <a:fillRef idx="0">
              <a:schemeClr val="dk1"/>
            </a:fillRef>
            <a:effectRef idx="0">
              <a:schemeClr val="dk1"/>
            </a:effectRef>
            <a:fontRef idx="minor">
              <a:schemeClr val="tx1"/>
            </a:fontRef>
          </p:style>
        </p:cxnSp>
        <p:sp>
          <p:nvSpPr>
            <p:cNvPr id="8" name="矩形 7"/>
            <p:cNvSpPr/>
            <p:nvPr/>
          </p:nvSpPr>
          <p:spPr>
            <a:xfrm>
              <a:off x="107504" y="1278300"/>
              <a:ext cx="8280920" cy="210059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9" name="矩形 8"/>
          <p:cNvSpPr/>
          <p:nvPr/>
        </p:nvSpPr>
        <p:spPr>
          <a:xfrm>
            <a:off x="351664" y="4176545"/>
            <a:ext cx="8540816" cy="2296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文本框 10"/>
          <p:cNvSpPr txBox="1"/>
          <p:nvPr/>
        </p:nvSpPr>
        <p:spPr>
          <a:xfrm>
            <a:off x="2485503" y="1636503"/>
            <a:ext cx="958674" cy="461665"/>
          </a:xfrm>
          <a:prstGeom prst="rect">
            <a:avLst/>
          </a:prstGeom>
          <a:noFill/>
        </p:spPr>
        <p:txBody>
          <a:bodyPr wrap="square" rtlCol="0">
            <a:spAutoFit/>
          </a:bodyPr>
          <a:lstStyle/>
          <a:p>
            <a:r>
              <a:rPr lang="zh-CN" altLang="en-US" sz="2400" b="1" dirty="0"/>
              <a:t>输入</a:t>
            </a:r>
          </a:p>
        </p:txBody>
      </p:sp>
      <p:sp>
        <p:nvSpPr>
          <p:cNvPr id="22" name="右箭头 21"/>
          <p:cNvSpPr/>
          <p:nvPr/>
        </p:nvSpPr>
        <p:spPr>
          <a:xfrm>
            <a:off x="2411782" y="4747496"/>
            <a:ext cx="1210621" cy="481011"/>
          </a:xfrm>
          <a:prstGeom prst="rightArrow">
            <a:avLst/>
          </a:prstGeom>
        </p:spPr>
        <p:style>
          <a:lnRef idx="3">
            <a:schemeClr val="lt1"/>
          </a:lnRef>
          <a:fillRef idx="1">
            <a:schemeClr val="accent5"/>
          </a:fillRef>
          <a:effectRef idx="1">
            <a:schemeClr val="accent5"/>
          </a:effectRef>
          <a:fontRef idx="minor">
            <a:schemeClr val="lt1"/>
          </a:fontRef>
        </p:style>
        <p:txBody>
          <a:bodyPr anchor="ctr"/>
          <a:lstStyle/>
          <a:p>
            <a:pPr algn="ctr">
              <a:defRPr/>
            </a:pPr>
            <a:endParaRPr lang="zh-CN" altLang="en-US" sz="2400"/>
          </a:p>
        </p:txBody>
      </p:sp>
      <p:sp>
        <p:nvSpPr>
          <p:cNvPr id="23" name="右箭头 22"/>
          <p:cNvSpPr/>
          <p:nvPr/>
        </p:nvSpPr>
        <p:spPr>
          <a:xfrm>
            <a:off x="5984703" y="4894265"/>
            <a:ext cx="1113423" cy="500664"/>
          </a:xfrm>
          <a:prstGeom prst="rightArrow">
            <a:avLst/>
          </a:prstGeom>
        </p:spPr>
        <p:style>
          <a:lnRef idx="3">
            <a:schemeClr val="lt1"/>
          </a:lnRef>
          <a:fillRef idx="1">
            <a:schemeClr val="accent5"/>
          </a:fillRef>
          <a:effectRef idx="1">
            <a:schemeClr val="accent5"/>
          </a:effectRef>
          <a:fontRef idx="minor">
            <a:schemeClr val="lt1"/>
          </a:fontRef>
        </p:style>
        <p:txBody>
          <a:bodyPr anchor="ctr"/>
          <a:lstStyle/>
          <a:p>
            <a:pPr algn="ctr">
              <a:defRPr/>
            </a:pPr>
            <a:endParaRPr lang="zh-CN" altLang="en-US" sz="2400"/>
          </a:p>
        </p:txBody>
      </p:sp>
      <p:sp>
        <p:nvSpPr>
          <p:cNvPr id="24" name="文本框 9"/>
          <p:cNvSpPr txBox="1">
            <a:spLocks noChangeArrowheads="1"/>
          </p:cNvSpPr>
          <p:nvPr/>
        </p:nvSpPr>
        <p:spPr bwMode="auto">
          <a:xfrm>
            <a:off x="256162" y="4365104"/>
            <a:ext cx="1723550" cy="400110"/>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latinLnBrk="0">
              <a:spcBef>
                <a:spcPct val="0"/>
              </a:spcBef>
              <a:buFontTx/>
              <a:buNone/>
            </a:pPr>
            <a:r>
              <a:rPr lang="zh-CN" altLang="en-US" sz="2000" dirty="0">
                <a:latin typeface="Calibri" panose="020F0502020204030204" pitchFamily="34" charset="0"/>
                <a:ea typeface="宋体" panose="02010600030101010101" pitchFamily="2" charset="-122"/>
              </a:rPr>
              <a:t>高温合金数据</a:t>
            </a:r>
          </a:p>
        </p:txBody>
      </p:sp>
      <p:sp>
        <p:nvSpPr>
          <p:cNvPr id="26" name="文本框 13"/>
          <p:cNvSpPr txBox="1">
            <a:spLocks noChangeArrowheads="1"/>
          </p:cNvSpPr>
          <p:nvPr/>
        </p:nvSpPr>
        <p:spPr bwMode="auto">
          <a:xfrm>
            <a:off x="5730906" y="4469567"/>
            <a:ext cx="1731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r>
              <a:rPr lang="zh-CN" altLang="en-US" sz="2400" b="1" dirty="0">
                <a:latin typeface="Calibri" panose="020F0502020204030204" pitchFamily="34" charset="0"/>
                <a:ea typeface="宋体" panose="02010600030101010101" pitchFamily="2" charset="-122"/>
              </a:rPr>
              <a:t>解析式获取</a:t>
            </a:r>
          </a:p>
        </p:txBody>
      </p:sp>
      <p:sp>
        <p:nvSpPr>
          <p:cNvPr id="29" name="文本框 9"/>
          <p:cNvSpPr txBox="1">
            <a:spLocks noChangeArrowheads="1"/>
          </p:cNvSpPr>
          <p:nvPr/>
        </p:nvSpPr>
        <p:spPr bwMode="auto">
          <a:xfrm>
            <a:off x="1553529" y="5376188"/>
            <a:ext cx="1218271" cy="400110"/>
          </a:xfrm>
          <a:prstGeom prst="rect">
            <a:avLst/>
          </a:prstGeom>
        </p:spPr>
        <p:style>
          <a:lnRef idx="1">
            <a:schemeClr val="accent4"/>
          </a:lnRef>
          <a:fillRef idx="2">
            <a:schemeClr val="accent4"/>
          </a:fillRef>
          <a:effectRef idx="1">
            <a:schemeClr val="accent4"/>
          </a:effectRef>
          <a:fontRef idx="minor">
            <a:schemeClr val="dk1"/>
          </a:fontRef>
        </p:style>
        <p:txBody>
          <a:bodyPr>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latinLnBrk="0">
              <a:spcBef>
                <a:spcPct val="0"/>
              </a:spcBef>
              <a:buFontTx/>
              <a:buNone/>
            </a:pPr>
            <a:r>
              <a:rPr lang="zh-CN" altLang="en-US" sz="2000" dirty="0">
                <a:latin typeface="Calibri" panose="020F0502020204030204" pitchFamily="34" charset="0"/>
                <a:ea typeface="宋体" panose="02010600030101010101" pitchFamily="2" charset="-122"/>
              </a:rPr>
              <a:t>蠕变数据</a:t>
            </a:r>
          </a:p>
        </p:txBody>
      </p:sp>
      <p:cxnSp>
        <p:nvCxnSpPr>
          <p:cNvPr id="30" name="直接连接符 29"/>
          <p:cNvCxnSpPr/>
          <p:nvPr/>
        </p:nvCxnSpPr>
        <p:spPr>
          <a:xfrm flipH="1">
            <a:off x="598441" y="4161495"/>
            <a:ext cx="2029343" cy="2059551"/>
          </a:xfrm>
          <a:prstGeom prst="line">
            <a:avLst/>
          </a:prstGeom>
        </p:spPr>
        <p:style>
          <a:lnRef idx="1">
            <a:schemeClr val="dk1"/>
          </a:lnRef>
          <a:fillRef idx="0">
            <a:schemeClr val="dk1"/>
          </a:fillRef>
          <a:effectRef idx="0">
            <a:schemeClr val="dk1"/>
          </a:effectRef>
          <a:fontRef idx="minor">
            <a:schemeClr val="tx1"/>
          </a:fontRef>
        </p:style>
      </p:cxnSp>
      <p:sp>
        <p:nvSpPr>
          <p:cNvPr id="6" name="圆角矩形 5"/>
          <p:cNvSpPr/>
          <p:nvPr/>
        </p:nvSpPr>
        <p:spPr>
          <a:xfrm>
            <a:off x="3826793" y="4077071"/>
            <a:ext cx="1471904" cy="3548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多项式拟合</a:t>
            </a:r>
          </a:p>
        </p:txBody>
      </p:sp>
      <p:sp>
        <p:nvSpPr>
          <p:cNvPr id="36" name="圆角矩形 35"/>
          <p:cNvSpPr/>
          <p:nvPr/>
        </p:nvSpPr>
        <p:spPr>
          <a:xfrm>
            <a:off x="3826794" y="4903476"/>
            <a:ext cx="1442518" cy="5375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最小二乘</a:t>
            </a:r>
            <a:endParaRPr lang="en-US" altLang="zh-CN" dirty="0"/>
          </a:p>
          <a:p>
            <a:pPr algn="ctr"/>
            <a:r>
              <a:rPr lang="zh-CN" altLang="en-US" dirty="0"/>
              <a:t>拟合</a:t>
            </a:r>
          </a:p>
        </p:txBody>
      </p:sp>
      <p:sp>
        <p:nvSpPr>
          <p:cNvPr id="37" name="圆角矩形 36"/>
          <p:cNvSpPr/>
          <p:nvPr/>
        </p:nvSpPr>
        <p:spPr>
          <a:xfrm>
            <a:off x="3817235" y="4509120"/>
            <a:ext cx="1453992" cy="3181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对数拟合</a:t>
            </a:r>
          </a:p>
        </p:txBody>
      </p:sp>
      <p:sp>
        <p:nvSpPr>
          <p:cNvPr id="40" name="圆角矩形 39"/>
          <p:cNvSpPr/>
          <p:nvPr/>
        </p:nvSpPr>
        <p:spPr>
          <a:xfrm>
            <a:off x="3826794" y="5517232"/>
            <a:ext cx="1442518" cy="35581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指数拟合</a:t>
            </a:r>
          </a:p>
        </p:txBody>
      </p:sp>
      <p:sp>
        <p:nvSpPr>
          <p:cNvPr id="7" name="矩形 6"/>
          <p:cNvSpPr/>
          <p:nvPr/>
        </p:nvSpPr>
        <p:spPr>
          <a:xfrm>
            <a:off x="3712570" y="4037986"/>
            <a:ext cx="1695603" cy="2343342"/>
          </a:xfrm>
          <a:prstGeom prst="rect">
            <a:avLst/>
          </a:prstGeom>
          <a:noFill/>
          <a:ln>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矩形 13"/>
          <p:cNvSpPr/>
          <p:nvPr/>
        </p:nvSpPr>
        <p:spPr>
          <a:xfrm>
            <a:off x="147274" y="3920213"/>
            <a:ext cx="8910328" cy="2553015"/>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文本框 15"/>
          <p:cNvSpPr txBox="1"/>
          <p:nvPr/>
        </p:nvSpPr>
        <p:spPr>
          <a:xfrm>
            <a:off x="7056997" y="4732584"/>
            <a:ext cx="2897799" cy="1200329"/>
          </a:xfrm>
          <a:prstGeom prst="rect">
            <a:avLst/>
          </a:prstGeom>
          <a:noFill/>
        </p:spPr>
        <p:txBody>
          <a:bodyPr wrap="square" rtlCol="0">
            <a:spAutoFit/>
          </a:bodyPr>
          <a:lstStyle/>
          <a:p>
            <a:r>
              <a:rPr lang="zh-CN" altLang="en-US" sz="2400" b="1" dirty="0">
                <a:solidFill>
                  <a:srgbClr val="FF0000"/>
                </a:solidFill>
              </a:rPr>
              <a:t>参量解析式：</a:t>
            </a:r>
            <a:endParaRPr lang="en-US" altLang="zh-CN" sz="2400" b="1" dirty="0">
              <a:solidFill>
                <a:srgbClr val="FF0000"/>
              </a:solidFill>
            </a:endParaRPr>
          </a:p>
          <a:p>
            <a:r>
              <a:rPr lang="zh-CN" altLang="en-US" sz="2400" b="1" dirty="0">
                <a:solidFill>
                  <a:srgbClr val="FF0000"/>
                </a:solidFill>
              </a:rPr>
              <a:t>性能</a:t>
            </a:r>
            <a:r>
              <a:rPr lang="en-US" altLang="zh-CN" sz="2400" b="1" dirty="0">
                <a:solidFill>
                  <a:srgbClr val="FF0000"/>
                </a:solidFill>
              </a:rPr>
              <a:t>P = f</a:t>
            </a:r>
            <a:r>
              <a:rPr lang="zh-CN" altLang="en-US" sz="2400" b="1" dirty="0">
                <a:solidFill>
                  <a:srgbClr val="FF0000"/>
                </a:solidFill>
              </a:rPr>
              <a:t>（</a:t>
            </a:r>
            <a:r>
              <a:rPr lang="en-US" altLang="zh-CN" sz="2400" b="1" dirty="0">
                <a:solidFill>
                  <a:srgbClr val="FF0000"/>
                </a:solidFill>
              </a:rPr>
              <a:t>x1,x2,...x3</a:t>
            </a:r>
            <a:r>
              <a:rPr lang="zh-CN" altLang="en-US" sz="2400" b="1" dirty="0">
                <a:solidFill>
                  <a:srgbClr val="FF0000"/>
                </a:solidFill>
              </a:rPr>
              <a:t>）</a:t>
            </a:r>
          </a:p>
        </p:txBody>
      </p:sp>
      <p:sp>
        <p:nvSpPr>
          <p:cNvPr id="39" name="圆角矩形 38"/>
          <p:cNvSpPr/>
          <p:nvPr/>
        </p:nvSpPr>
        <p:spPr>
          <a:xfrm>
            <a:off x="3826793" y="5949280"/>
            <a:ext cx="1442519" cy="38234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42" name="文本框 41"/>
          <p:cNvSpPr txBox="1"/>
          <p:nvPr/>
        </p:nvSpPr>
        <p:spPr>
          <a:xfrm>
            <a:off x="2608539" y="4435111"/>
            <a:ext cx="958674" cy="461665"/>
          </a:xfrm>
          <a:prstGeom prst="rect">
            <a:avLst/>
          </a:prstGeom>
          <a:noFill/>
        </p:spPr>
        <p:txBody>
          <a:bodyPr wrap="square" rtlCol="0">
            <a:spAutoFit/>
          </a:bodyPr>
          <a:lstStyle/>
          <a:p>
            <a:r>
              <a:rPr lang="zh-CN" altLang="en-US" sz="2400" b="1" dirty="0"/>
              <a:t>输入</a:t>
            </a:r>
          </a:p>
        </p:txBody>
      </p:sp>
      <p:sp>
        <p:nvSpPr>
          <p:cNvPr id="18" name="文本框 17"/>
          <p:cNvSpPr txBox="1"/>
          <p:nvPr/>
        </p:nvSpPr>
        <p:spPr>
          <a:xfrm>
            <a:off x="56078" y="822162"/>
            <a:ext cx="2284182"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rgbClr val="FF0000"/>
                </a:solidFill>
              </a:rPr>
              <a:t>规则抽取</a:t>
            </a:r>
          </a:p>
        </p:txBody>
      </p:sp>
      <p:sp>
        <p:nvSpPr>
          <p:cNvPr id="43" name="文本框 42"/>
          <p:cNvSpPr txBox="1"/>
          <p:nvPr/>
        </p:nvSpPr>
        <p:spPr>
          <a:xfrm>
            <a:off x="56078" y="3459370"/>
            <a:ext cx="3183806"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rgbClr val="FF0000"/>
                </a:solidFill>
              </a:rPr>
              <a:t>参量解析式</a:t>
            </a:r>
          </a:p>
        </p:txBody>
      </p:sp>
    </p:spTree>
    <p:extLst>
      <p:ext uri="{BB962C8B-B14F-4D97-AF65-F5344CB8AC3E}">
        <p14:creationId xmlns:p14="http://schemas.microsoft.com/office/powerpoint/2010/main" val="13919718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83789" y="1585670"/>
            <a:ext cx="8680699" cy="47999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dirty="0"/>
              <a:t>                                                                  </a:t>
            </a:r>
          </a:p>
          <a:p>
            <a:r>
              <a:rPr lang="en-US" altLang="zh-CN" dirty="0"/>
              <a:t>                                     </a:t>
            </a:r>
            <a:r>
              <a:rPr lang="zh-CN" altLang="en-US" dirty="0"/>
              <a:t>表征位错对蠕变影响关系，考虑了层错能、应力、弹性模量等</a:t>
            </a:r>
            <a:endParaRPr lang="en-US" altLang="zh-CN" dirty="0"/>
          </a:p>
          <a:p>
            <a:endParaRPr lang="en-US" altLang="zh-CN" dirty="0"/>
          </a:p>
          <a:p>
            <a:r>
              <a:rPr lang="zh-CN" altLang="en-US" dirty="0"/>
              <a:t>存在问题</a:t>
            </a:r>
            <a:r>
              <a:rPr lang="zh-CN" altLang="en-US" dirty="0">
                <a:sym typeface="Wingdings" panose="05000000000000000000" pitchFamily="2" charset="2"/>
              </a:rPr>
              <a:t>：（</a:t>
            </a:r>
            <a:r>
              <a:rPr lang="en-US" altLang="zh-CN" dirty="0">
                <a:sym typeface="Wingdings" panose="05000000000000000000" pitchFamily="2" charset="2"/>
              </a:rPr>
              <a:t>1</a:t>
            </a:r>
            <a:r>
              <a:rPr lang="zh-CN" altLang="en-US" dirty="0">
                <a:sym typeface="Wingdings" panose="05000000000000000000" pitchFamily="2" charset="2"/>
              </a:rPr>
              <a:t>）                为 幂律方程，考虑应力影响，未考虑幂律失效状态</a:t>
            </a:r>
            <a:endParaRPr lang="en-US" altLang="zh-CN" dirty="0">
              <a:sym typeface="Wingdings" panose="05000000000000000000" pitchFamily="2" charset="2"/>
            </a:endParaRPr>
          </a:p>
          <a:p>
            <a:r>
              <a:rPr lang="en-US" altLang="zh-CN" dirty="0">
                <a:sym typeface="Wingdings" panose="05000000000000000000" pitchFamily="2" charset="2"/>
              </a:rPr>
              <a:t>                                </a:t>
            </a:r>
          </a:p>
          <a:p>
            <a:r>
              <a:rPr lang="en-US" altLang="zh-CN" dirty="0">
                <a:sym typeface="Wingdings" panose="05000000000000000000" pitchFamily="2" charset="2"/>
              </a:rPr>
              <a:t>                                                  </a:t>
            </a:r>
            <a:r>
              <a:rPr lang="zh-CN" altLang="en-US" dirty="0">
                <a:sym typeface="Wingdings" panose="05000000000000000000" pitchFamily="2" charset="2"/>
              </a:rPr>
              <a:t>幂律时效状态</a:t>
            </a:r>
            <a:r>
              <a:rPr lang="en-US" altLang="zh-CN" dirty="0">
                <a:sym typeface="Wingdings" panose="05000000000000000000" pitchFamily="2" charset="2"/>
              </a:rPr>
              <a:t>[</a:t>
            </a:r>
            <a:r>
              <a:rPr lang="zh-CN" altLang="en-US" dirty="0">
                <a:sym typeface="Wingdings" panose="05000000000000000000" pitchFamily="2" charset="2"/>
              </a:rPr>
              <a:t>低温（</a:t>
            </a:r>
            <a:r>
              <a:rPr lang="en-US" altLang="zh-CN" dirty="0">
                <a:sym typeface="Wingdings" panose="05000000000000000000" pitchFamily="2" charset="2"/>
              </a:rPr>
              <a:t>0.5-0.6Tm</a:t>
            </a:r>
            <a:r>
              <a:rPr lang="zh-CN" altLang="en-US" dirty="0">
                <a:sym typeface="Wingdings" panose="05000000000000000000" pitchFamily="2" charset="2"/>
              </a:rPr>
              <a:t>）高应力（范围未定）</a:t>
            </a:r>
            <a:r>
              <a:rPr lang="en-US" altLang="zh-CN" dirty="0">
                <a:sym typeface="Wingdings" panose="05000000000000000000" pitchFamily="2" charset="2"/>
              </a:rPr>
              <a:t>]</a:t>
            </a:r>
            <a:r>
              <a:rPr lang="zh-CN" altLang="en-US" dirty="0">
                <a:sym typeface="Wingdings" panose="05000000000000000000" pitchFamily="2" charset="2"/>
              </a:rPr>
              <a:t>表征式：</a:t>
            </a:r>
            <a:endParaRPr lang="en-US" altLang="zh-CN" dirty="0">
              <a:sym typeface="Wingdings" panose="05000000000000000000" pitchFamily="2" charset="2"/>
            </a:endParaRPr>
          </a:p>
          <a:p>
            <a:r>
              <a:rPr lang="en-US" altLang="zh-CN" dirty="0">
                <a:sym typeface="Wingdings" panose="05000000000000000000" pitchFamily="2" charset="2"/>
              </a:rPr>
              <a:t>                                                   </a:t>
            </a:r>
            <a:r>
              <a:rPr lang="zh-CN" altLang="en-US" dirty="0">
                <a:sym typeface="Wingdings" panose="05000000000000000000" pitchFamily="2" charset="2"/>
              </a:rPr>
              <a:t>表达式</a:t>
            </a:r>
            <a:r>
              <a:rPr lang="en-US" altLang="zh-CN" dirty="0">
                <a:sym typeface="Wingdings" panose="05000000000000000000" pitchFamily="2" charset="2"/>
              </a:rPr>
              <a:t>                                           </a:t>
            </a:r>
            <a:r>
              <a:rPr lang="zh-CN" altLang="en-US" dirty="0">
                <a:sym typeface="Wingdings" panose="05000000000000000000" pitchFamily="2" charset="2"/>
              </a:rPr>
              <a:t>无物理意义</a:t>
            </a:r>
            <a:endParaRPr lang="en-US" altLang="zh-CN" dirty="0">
              <a:sym typeface="Wingdings" panose="05000000000000000000" pitchFamily="2" charset="2"/>
            </a:endParaRPr>
          </a:p>
          <a:p>
            <a:r>
              <a:rPr lang="en-US" altLang="zh-CN" dirty="0">
                <a:sym typeface="Wingdings" panose="05000000000000000000" pitchFamily="2" charset="2"/>
              </a:rPr>
              <a:t>                                                                    </a:t>
            </a:r>
          </a:p>
          <a:p>
            <a:r>
              <a:rPr lang="en-US" altLang="zh-CN" dirty="0">
                <a:sym typeface="Wingdings" panose="05000000000000000000" pitchFamily="2" charset="2"/>
              </a:rPr>
              <a:t>                       </a:t>
            </a:r>
            <a:r>
              <a:rPr lang="zh-CN" altLang="en-US" dirty="0">
                <a:sym typeface="Wingdings" panose="05000000000000000000" pitchFamily="2" charset="2"/>
              </a:rPr>
              <a:t>（                     （</a:t>
            </a:r>
            <a:r>
              <a:rPr lang="en-US" altLang="zh-CN" dirty="0">
                <a:sym typeface="Wingdings" panose="05000000000000000000" pitchFamily="2" charset="2"/>
              </a:rPr>
              <a:t>2</a:t>
            </a:r>
            <a:r>
              <a:rPr lang="zh-CN" altLang="en-US" dirty="0">
                <a:sym typeface="Wingdings" panose="05000000000000000000" pitchFamily="2" charset="2"/>
              </a:rPr>
              <a:t>）</a:t>
            </a:r>
            <a:r>
              <a:rPr lang="en-US" altLang="zh-CN" dirty="0">
                <a:sym typeface="Wingdings" panose="05000000000000000000" pitchFamily="2" charset="2"/>
              </a:rPr>
              <a:t>5</a:t>
            </a:r>
            <a:r>
              <a:rPr lang="zh-CN" altLang="en-US" dirty="0">
                <a:sym typeface="Wingdings" panose="05000000000000000000" pitchFamily="2" charset="2"/>
              </a:rPr>
              <a:t>为材料性质比值常数，纯金属一般为</a:t>
            </a:r>
            <a:r>
              <a:rPr lang="en-US" altLang="zh-CN" dirty="0">
                <a:sym typeface="Wingdings" panose="05000000000000000000" pitchFamily="2" charset="2"/>
              </a:rPr>
              <a:t>5</a:t>
            </a:r>
            <a:r>
              <a:rPr lang="zh-CN" altLang="en-US" dirty="0">
                <a:sym typeface="Wingdings" panose="05000000000000000000" pitchFamily="2" charset="2"/>
              </a:rPr>
              <a:t>，针对不</a:t>
            </a:r>
            <a:endParaRPr lang="en-US" altLang="zh-CN" dirty="0">
              <a:sym typeface="Wingdings" panose="05000000000000000000" pitchFamily="2" charset="2"/>
            </a:endParaRPr>
          </a:p>
          <a:p>
            <a:r>
              <a:rPr lang="en-US" altLang="zh-CN" dirty="0">
                <a:sym typeface="Wingdings" panose="05000000000000000000" pitchFamily="2" charset="2"/>
              </a:rPr>
              <a:t>                                                           </a:t>
            </a:r>
            <a:r>
              <a:rPr lang="zh-CN" altLang="en-US" dirty="0">
                <a:sym typeface="Wingdings" panose="05000000000000000000" pitchFamily="2" charset="2"/>
              </a:rPr>
              <a:t>同材料不同状态有所不同</a:t>
            </a:r>
            <a:endParaRPr lang="en-US" altLang="zh-CN" dirty="0">
              <a:sym typeface="Wingdings" panose="05000000000000000000" pitchFamily="2" charset="2"/>
            </a:endParaRPr>
          </a:p>
          <a:p>
            <a:endParaRPr lang="en-US" altLang="zh-CN" dirty="0">
              <a:sym typeface="Wingdings" panose="05000000000000000000" pitchFamily="2" charset="2"/>
            </a:endParaRPr>
          </a:p>
          <a:p>
            <a:r>
              <a:rPr lang="zh-CN" altLang="en-US" dirty="0">
                <a:sym typeface="Wingdings" panose="05000000000000000000" pitchFamily="2" charset="2"/>
              </a:rPr>
              <a:t>（</a:t>
            </a:r>
            <a:r>
              <a:rPr lang="en-US" altLang="zh-CN" dirty="0">
                <a:sym typeface="Wingdings" panose="05000000000000000000" pitchFamily="2" charset="2"/>
              </a:rPr>
              <a:t>3</a:t>
            </a:r>
            <a:r>
              <a:rPr lang="zh-CN" altLang="en-US" dirty="0">
                <a:sym typeface="Wingdings" panose="05000000000000000000" pitchFamily="2" charset="2"/>
              </a:rPr>
              <a:t>）           表征扩散部分影响，前提：用自扩散激活能代替蠕变表观激活能</a:t>
            </a:r>
            <a:r>
              <a:rPr lang="el-GR" altLang="zh-CN" dirty="0"/>
              <a:t> </a:t>
            </a:r>
            <a:r>
              <a:rPr lang="en-US" altLang="zh-CN" dirty="0"/>
              <a:t>          </a:t>
            </a:r>
          </a:p>
          <a:p>
            <a:r>
              <a:rPr lang="en-US" altLang="zh-CN" dirty="0"/>
              <a:t>                                                            </a:t>
            </a:r>
            <a:r>
              <a:rPr lang="el-GR" altLang="zh-CN" dirty="0"/>
              <a:t>έ=</a:t>
            </a:r>
            <a:r>
              <a:rPr lang="en-US" altLang="zh-CN" dirty="0"/>
              <a:t>A</a:t>
            </a:r>
            <a:r>
              <a:rPr lang="en-US" altLang="zh-CN" baseline="-25000" dirty="0"/>
              <a:t>4</a:t>
            </a:r>
            <a:r>
              <a:rPr lang="en-US" altLang="zh-CN" dirty="0"/>
              <a:t>exp</a:t>
            </a:r>
            <a:r>
              <a:rPr lang="zh-CN" altLang="en-US" dirty="0"/>
              <a:t>（</a:t>
            </a:r>
            <a:r>
              <a:rPr lang="en-US" altLang="zh-CN" dirty="0"/>
              <a:t>-Qc/RT</a:t>
            </a:r>
            <a:r>
              <a:rPr lang="zh-CN" altLang="en-US" dirty="0"/>
              <a:t>）</a:t>
            </a:r>
            <a:endParaRPr lang="en-US" altLang="zh-CN" dirty="0"/>
          </a:p>
          <a:p>
            <a:r>
              <a:rPr lang="en-US" altLang="zh-CN" dirty="0">
                <a:sym typeface="Wingdings" panose="05000000000000000000" pitchFamily="2" charset="2"/>
              </a:rPr>
              <a:t>          </a:t>
            </a:r>
            <a:r>
              <a:rPr lang="zh-CN" altLang="en-US" dirty="0">
                <a:sym typeface="Wingdings" panose="05000000000000000000" pitchFamily="2" charset="2"/>
              </a:rPr>
              <a:t>前提</a:t>
            </a:r>
            <a:r>
              <a:rPr lang="en-US" altLang="zh-CN" dirty="0">
                <a:sym typeface="Wingdings" panose="05000000000000000000" pitchFamily="2" charset="2"/>
              </a:rPr>
              <a:t> </a:t>
            </a:r>
            <a:r>
              <a:rPr lang="zh-CN" altLang="en-US" dirty="0">
                <a:sym typeface="Wingdings" panose="05000000000000000000" pitchFamily="2" charset="2"/>
              </a:rPr>
              <a:t>在</a:t>
            </a:r>
            <a:r>
              <a:rPr lang="en-US" altLang="zh-CN" dirty="0">
                <a:sym typeface="Wingdings" panose="05000000000000000000" pitchFamily="2" charset="2"/>
              </a:rPr>
              <a:t>0.6-1Tm</a:t>
            </a:r>
            <a:r>
              <a:rPr lang="zh-CN" altLang="en-US" dirty="0">
                <a:sym typeface="Wingdings" panose="05000000000000000000" pitchFamily="2" charset="2"/>
              </a:rPr>
              <a:t>下成立，温度过小时蠕变表观激活能低于自扩散激活能</a:t>
            </a:r>
            <a:endParaRPr lang="en-US" altLang="zh-CN" dirty="0">
              <a:sym typeface="Wingdings" panose="05000000000000000000" pitchFamily="2" charset="2"/>
            </a:endParaRPr>
          </a:p>
          <a:p>
            <a:r>
              <a:rPr lang="en-US" altLang="zh-CN" dirty="0">
                <a:sym typeface="Wingdings" panose="05000000000000000000" pitchFamily="2" charset="2"/>
              </a:rPr>
              <a:t>                                 </a:t>
            </a:r>
          </a:p>
          <a:p>
            <a:r>
              <a:rPr lang="zh-CN" altLang="en-US" dirty="0">
                <a:sym typeface="Wingdings" panose="05000000000000000000" pitchFamily="2" charset="2"/>
              </a:rPr>
              <a:t>改进方案：利用公式                                          求得表观激活能带入计算</a:t>
            </a:r>
            <a:endParaRPr lang="en-US" altLang="zh-CN" dirty="0">
              <a:sym typeface="Wingdings" panose="05000000000000000000" pitchFamily="2" charset="2"/>
            </a:endParaRPr>
          </a:p>
        </p:txBody>
      </p:sp>
      <p:sp>
        <p:nvSpPr>
          <p:cNvPr id="4" name="标题 1"/>
          <p:cNvSpPr txBox="1"/>
          <p:nvPr/>
        </p:nvSpPr>
        <p:spPr>
          <a:xfrm>
            <a:off x="878883" y="0"/>
            <a:ext cx="8229600" cy="796950"/>
          </a:xfrm>
          <a:prstGeom prst="rect">
            <a:avLst/>
          </a:prstGeom>
        </p:spPr>
        <p:txBody>
          <a:bodyPr vert="horz" lIns="91440" tIns="45720" rIns="91440" bIns="45720" rtlCol="0" anchor="ctr">
            <a:normAutofit lnSpcReduction="10000"/>
          </a:bodyPr>
          <a:lst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anose="020B0503020204020204" pitchFamily="34" charset="-122"/>
                <a:ea typeface="微软雅黑" panose="020B0503020204020204" pitchFamily="34" charset="-122"/>
                <a:cs typeface="+mj-cs"/>
                <a:sym typeface="Times New Roman" panose="02020603050405020304" pitchFamily="18" charset="0"/>
              </a:defRPr>
            </a:lvl1pPr>
          </a:lstStyle>
          <a:p>
            <a:r>
              <a:rPr lang="zh-CN" altLang="en-US" sz="2400" dirty="0">
                <a:solidFill>
                  <a:srgbClr val="FF0000"/>
                </a:solidFill>
              </a:rPr>
              <a:t>预计开展工</a:t>
            </a:r>
            <a:r>
              <a:rPr lang="zh-CN" altLang="en-US" sz="2400" dirty="0" smtClean="0">
                <a:solidFill>
                  <a:srgbClr val="FF0000"/>
                </a:solidFill>
              </a:rPr>
              <a:t>作三</a:t>
            </a:r>
            <a:endParaRPr lang="en-US" altLang="zh-CN" sz="2400" dirty="0">
              <a:solidFill>
                <a:srgbClr val="FF0000"/>
              </a:solidFill>
            </a:endParaRPr>
          </a:p>
          <a:p>
            <a:r>
              <a:rPr lang="en-US" altLang="zh-CN" sz="2400" dirty="0" smtClean="0">
                <a:solidFill>
                  <a:srgbClr val="FF0000"/>
                </a:solidFill>
              </a:rPr>
              <a:t>—</a:t>
            </a:r>
            <a:r>
              <a:rPr lang="zh-CN" altLang="en-US" sz="2400" dirty="0" smtClean="0">
                <a:solidFill>
                  <a:srgbClr val="FF0000"/>
                </a:solidFill>
              </a:rPr>
              <a:t>蠕</a:t>
            </a:r>
            <a:r>
              <a:rPr lang="zh-CN" altLang="en-US" sz="2400" dirty="0">
                <a:solidFill>
                  <a:srgbClr val="FF0000"/>
                </a:solidFill>
              </a:rPr>
              <a:t>变解析式存在的问题和改进方案</a:t>
            </a:r>
          </a:p>
        </p:txBody>
      </p:sp>
      <p:pic>
        <p:nvPicPr>
          <p:cNvPr id="5" name="图片 4"/>
          <p:cNvPicPr>
            <a:picLocks noChangeAspect="1"/>
          </p:cNvPicPr>
          <p:nvPr/>
        </p:nvPicPr>
        <p:blipFill>
          <a:blip r:embed="rId3"/>
          <a:stretch>
            <a:fillRect/>
          </a:stretch>
        </p:blipFill>
        <p:spPr>
          <a:xfrm>
            <a:off x="283974" y="903302"/>
            <a:ext cx="8536682" cy="645781"/>
          </a:xfrm>
          <a:prstGeom prst="rect">
            <a:avLst/>
          </a:prstGeom>
        </p:spPr>
      </p:pic>
      <p:sp>
        <p:nvSpPr>
          <p:cNvPr id="6" name="矩形 5"/>
          <p:cNvSpPr/>
          <p:nvPr/>
        </p:nvSpPr>
        <p:spPr>
          <a:xfrm>
            <a:off x="2267744" y="812774"/>
            <a:ext cx="4680520" cy="68274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 name="矩形 8"/>
          <p:cNvSpPr/>
          <p:nvPr/>
        </p:nvSpPr>
        <p:spPr>
          <a:xfrm>
            <a:off x="787913" y="942568"/>
            <a:ext cx="684076" cy="52873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19" name="直接连接符 18"/>
          <p:cNvCxnSpPr/>
          <p:nvPr/>
        </p:nvCxnSpPr>
        <p:spPr>
          <a:xfrm>
            <a:off x="303659" y="5877272"/>
            <a:ext cx="8536682" cy="0"/>
          </a:xfrm>
          <a:prstGeom prst="line">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0" name="直接连接符 19"/>
          <p:cNvCxnSpPr/>
          <p:nvPr/>
        </p:nvCxnSpPr>
        <p:spPr>
          <a:xfrm>
            <a:off x="303659" y="2348880"/>
            <a:ext cx="8536682" cy="0"/>
          </a:xfrm>
          <a:prstGeom prst="line">
            <a:avLst/>
          </a:prstGeom>
          <a:ln>
            <a:tailEnd type="triangle"/>
          </a:ln>
        </p:spPr>
        <p:style>
          <a:lnRef idx="2">
            <a:schemeClr val="accent5"/>
          </a:lnRef>
          <a:fillRef idx="0">
            <a:schemeClr val="accent5"/>
          </a:fillRef>
          <a:effectRef idx="1">
            <a:schemeClr val="accent5"/>
          </a:effectRef>
          <a:fontRef idx="minor">
            <a:schemeClr val="tx1"/>
          </a:fontRef>
        </p:style>
      </p:cxnSp>
      <p:pic>
        <p:nvPicPr>
          <p:cNvPr id="16" name="图片 15"/>
          <p:cNvPicPr>
            <a:picLocks noChangeAspect="1"/>
          </p:cNvPicPr>
          <p:nvPr/>
        </p:nvPicPr>
        <p:blipFill rotWithShape="1">
          <a:blip r:embed="rId3"/>
          <a:srcRect l="5850" t="23746" r="86137" b="30883"/>
          <a:stretch>
            <a:fillRect/>
          </a:stretch>
        </p:blipFill>
        <p:spPr>
          <a:xfrm>
            <a:off x="485749" y="1725243"/>
            <a:ext cx="1133923" cy="485675"/>
          </a:xfrm>
          <a:prstGeom prst="rect">
            <a:avLst/>
          </a:prstGeom>
        </p:spPr>
      </p:pic>
      <p:pic>
        <p:nvPicPr>
          <p:cNvPr id="17" name="图片 16"/>
          <p:cNvPicPr>
            <a:picLocks noChangeAspect="1"/>
          </p:cNvPicPr>
          <p:nvPr/>
        </p:nvPicPr>
        <p:blipFill rotWithShape="1">
          <a:blip r:embed="rId3"/>
          <a:srcRect l="66687" t="-1451" r="22347" b="6338"/>
          <a:stretch>
            <a:fillRect/>
          </a:stretch>
        </p:blipFill>
        <p:spPr>
          <a:xfrm>
            <a:off x="1979712" y="2373875"/>
            <a:ext cx="936104" cy="614219"/>
          </a:xfrm>
          <a:prstGeom prst="rect">
            <a:avLst/>
          </a:prstGeom>
        </p:spPr>
      </p:pic>
      <p:pic>
        <p:nvPicPr>
          <p:cNvPr id="2" name="图片 1"/>
          <p:cNvPicPr>
            <a:picLocks noChangeAspect="1"/>
          </p:cNvPicPr>
          <p:nvPr/>
        </p:nvPicPr>
        <p:blipFill rotWithShape="1">
          <a:blip r:embed="rId4"/>
          <a:srcRect l="57004" t="10392"/>
          <a:stretch>
            <a:fillRect/>
          </a:stretch>
        </p:blipFill>
        <p:spPr>
          <a:xfrm>
            <a:off x="4067223" y="3492759"/>
            <a:ext cx="1749317" cy="440907"/>
          </a:xfrm>
          <a:prstGeom prst="rect">
            <a:avLst/>
          </a:prstGeom>
        </p:spPr>
      </p:pic>
      <p:pic>
        <p:nvPicPr>
          <p:cNvPr id="3" name="图片 2"/>
          <p:cNvPicPr>
            <a:picLocks noChangeAspect="1"/>
          </p:cNvPicPr>
          <p:nvPr/>
        </p:nvPicPr>
        <p:blipFill>
          <a:blip r:embed="rId5"/>
          <a:stretch>
            <a:fillRect/>
          </a:stretch>
        </p:blipFill>
        <p:spPr>
          <a:xfrm>
            <a:off x="426733" y="2943662"/>
            <a:ext cx="2273059" cy="1909576"/>
          </a:xfrm>
          <a:prstGeom prst="rect">
            <a:avLst/>
          </a:prstGeom>
        </p:spPr>
      </p:pic>
      <p:pic>
        <p:nvPicPr>
          <p:cNvPr id="21" name="图片 20"/>
          <p:cNvPicPr>
            <a:picLocks noChangeAspect="1"/>
          </p:cNvPicPr>
          <p:nvPr/>
        </p:nvPicPr>
        <p:blipFill rotWithShape="1">
          <a:blip r:embed="rId3"/>
          <a:srcRect l="48081" t="6772" r="45593" b="19201"/>
          <a:stretch>
            <a:fillRect/>
          </a:stretch>
        </p:blipFill>
        <p:spPr>
          <a:xfrm>
            <a:off x="900197" y="4853238"/>
            <a:ext cx="540060" cy="478058"/>
          </a:xfrm>
          <a:prstGeom prst="rect">
            <a:avLst/>
          </a:prstGeom>
        </p:spPr>
      </p:pic>
      <p:pic>
        <p:nvPicPr>
          <p:cNvPr id="18" name="图片 17"/>
          <p:cNvPicPr>
            <a:picLocks noChangeAspect="1"/>
          </p:cNvPicPr>
          <p:nvPr/>
        </p:nvPicPr>
        <p:blipFill>
          <a:blip r:embed="rId6"/>
          <a:stretch>
            <a:fillRect/>
          </a:stretch>
        </p:blipFill>
        <p:spPr>
          <a:xfrm>
            <a:off x="2596248" y="5899039"/>
            <a:ext cx="1975752" cy="466179"/>
          </a:xfrm>
          <a:prstGeom prst="rect">
            <a:avLst/>
          </a:prstGeom>
        </p:spPr>
      </p:pic>
    </p:spTree>
    <p:extLst>
      <p:ext uri="{BB962C8B-B14F-4D97-AF65-F5344CB8AC3E}">
        <p14:creationId xmlns:p14="http://schemas.microsoft.com/office/powerpoint/2010/main" val="16196809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83790" y="1585670"/>
            <a:ext cx="8536682" cy="480131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dirty="0"/>
              <a:t>                                                                  </a:t>
            </a:r>
          </a:p>
          <a:p>
            <a:r>
              <a:rPr lang="en-US" altLang="zh-CN" dirty="0"/>
              <a:t>                                                                   </a:t>
            </a:r>
            <a:r>
              <a:rPr lang="zh-CN" altLang="en-US" dirty="0"/>
              <a:t>表征晶界滑移对蠕变影响关系</a:t>
            </a:r>
            <a:endParaRPr lang="en-US" altLang="zh-CN" dirty="0"/>
          </a:p>
          <a:p>
            <a:endParaRPr lang="en-US" altLang="zh-CN" dirty="0"/>
          </a:p>
          <a:p>
            <a:r>
              <a:rPr lang="zh-CN" altLang="en-US" dirty="0"/>
              <a:t>存在问题</a:t>
            </a:r>
            <a:r>
              <a:rPr lang="zh-CN" altLang="en-US" dirty="0">
                <a:sym typeface="Wingdings" panose="05000000000000000000" pitchFamily="2" charset="2"/>
              </a:rPr>
              <a:t>：（</a:t>
            </a:r>
            <a:r>
              <a:rPr lang="en-US" altLang="zh-CN" dirty="0">
                <a:sym typeface="Wingdings" panose="05000000000000000000" pitchFamily="2" charset="2"/>
              </a:rPr>
              <a:t>1</a:t>
            </a:r>
            <a:r>
              <a:rPr lang="zh-CN" altLang="en-US" dirty="0">
                <a:sym typeface="Wingdings" panose="05000000000000000000" pitchFamily="2" charset="2"/>
              </a:rPr>
              <a:t>）晶界滑移对蠕变影响的大小随晶粒尺寸地大小而改变</a:t>
            </a:r>
            <a:endParaRPr lang="en-US" altLang="zh-CN" dirty="0">
              <a:sym typeface="Wingdings" panose="05000000000000000000" pitchFamily="2" charset="2"/>
            </a:endParaRPr>
          </a:p>
          <a:p>
            <a:r>
              <a:rPr lang="en-US" altLang="zh-CN" dirty="0">
                <a:sym typeface="Wingdings" panose="05000000000000000000" pitchFamily="2" charset="2"/>
              </a:rPr>
              <a:t>                                                                   </a:t>
            </a:r>
          </a:p>
          <a:p>
            <a:r>
              <a:rPr lang="en-US" altLang="zh-CN" dirty="0">
                <a:sym typeface="Wingdings" panose="05000000000000000000" pitchFamily="2" charset="2"/>
              </a:rPr>
              <a:t>                                                                    </a:t>
            </a:r>
            <a:r>
              <a:rPr lang="zh-CN" altLang="en-US" dirty="0">
                <a:sym typeface="Wingdings" panose="05000000000000000000" pitchFamily="2" charset="2"/>
              </a:rPr>
              <a:t>存在特定值，小于特定值，晶粒越细影响越大</a:t>
            </a:r>
            <a:endParaRPr lang="en-US" altLang="zh-CN" dirty="0">
              <a:sym typeface="Wingdings" panose="05000000000000000000" pitchFamily="2" charset="2"/>
            </a:endParaRPr>
          </a:p>
          <a:p>
            <a:r>
              <a:rPr lang="en-US" altLang="zh-CN" dirty="0">
                <a:sym typeface="Wingdings" panose="05000000000000000000" pitchFamily="2" charset="2"/>
              </a:rPr>
              <a:t>                                                                    </a:t>
            </a:r>
            <a:r>
              <a:rPr lang="zh-CN" altLang="en-US" dirty="0">
                <a:sym typeface="Wingdings" panose="05000000000000000000" pitchFamily="2" charset="2"/>
              </a:rPr>
              <a:t>大于特定值，蠕变速率于晶粒尺寸关联度小</a:t>
            </a:r>
            <a:endParaRPr lang="en-US" altLang="zh-CN" dirty="0">
              <a:sym typeface="Wingdings" panose="05000000000000000000" pitchFamily="2" charset="2"/>
            </a:endParaRPr>
          </a:p>
          <a:p>
            <a:r>
              <a:rPr lang="en-US" altLang="zh-CN" dirty="0">
                <a:sym typeface="Wingdings" panose="05000000000000000000" pitchFamily="2" charset="2"/>
              </a:rPr>
              <a:t>                                                                    </a:t>
            </a:r>
            <a:r>
              <a:rPr lang="zh-CN" altLang="en-US" dirty="0">
                <a:sym typeface="Wingdings" panose="05000000000000000000" pitchFamily="2" charset="2"/>
              </a:rPr>
              <a:t>特定值参考：</a:t>
            </a:r>
            <a:r>
              <a:rPr lang="en-US" altLang="zh-CN" dirty="0">
                <a:sym typeface="Wingdings" panose="05000000000000000000" pitchFamily="2" charset="2"/>
              </a:rPr>
              <a:t>0.1-0.15mm </a:t>
            </a:r>
            <a:r>
              <a:rPr lang="zh-CN" altLang="en-US" dirty="0">
                <a:sym typeface="Wingdings" panose="05000000000000000000" pitchFamily="2" charset="2"/>
              </a:rPr>
              <a:t>（</a:t>
            </a:r>
            <a:r>
              <a:rPr lang="en-US" altLang="zh-CN" dirty="0">
                <a:sym typeface="Wingdings" panose="05000000000000000000" pitchFamily="2" charset="2"/>
              </a:rPr>
              <a:t>#</a:t>
            </a:r>
            <a:r>
              <a:rPr lang="zh-CN" altLang="en-US" dirty="0">
                <a:sym typeface="Wingdings" panose="05000000000000000000" pitchFamily="2" charset="2"/>
              </a:rPr>
              <a:t>多晶体铜，</a:t>
            </a:r>
            <a:r>
              <a:rPr lang="en-US" altLang="zh-CN" dirty="0">
                <a:sym typeface="Wingdings" panose="05000000000000000000" pitchFamily="2" charset="2"/>
              </a:rPr>
              <a:t>Barrett</a:t>
            </a:r>
            <a:r>
              <a:rPr lang="zh-CN" altLang="en-US" dirty="0">
                <a:sym typeface="Wingdings" panose="05000000000000000000" pitchFamily="2" charset="2"/>
              </a:rPr>
              <a:t>）</a:t>
            </a:r>
            <a:endParaRPr lang="en-US" altLang="zh-CN" dirty="0">
              <a:sym typeface="Wingdings" panose="05000000000000000000" pitchFamily="2" charset="2"/>
            </a:endParaRPr>
          </a:p>
          <a:p>
            <a:endParaRPr lang="en-US" altLang="zh-CN" dirty="0">
              <a:sym typeface="Wingdings" panose="05000000000000000000" pitchFamily="2" charset="2"/>
            </a:endParaRPr>
          </a:p>
          <a:p>
            <a:endParaRPr lang="en-US" altLang="zh-CN" dirty="0">
              <a:sym typeface="Wingdings" panose="05000000000000000000" pitchFamily="2" charset="2"/>
            </a:endParaRPr>
          </a:p>
          <a:p>
            <a:r>
              <a:rPr lang="en-US" altLang="zh-CN" dirty="0">
                <a:sym typeface="Wingdings" panose="05000000000000000000" pitchFamily="2" charset="2"/>
              </a:rPr>
              <a:t>                       </a:t>
            </a:r>
            <a:r>
              <a:rPr lang="zh-CN" altLang="en-US" dirty="0">
                <a:sym typeface="Wingdings" panose="05000000000000000000" pitchFamily="2" charset="2"/>
              </a:rPr>
              <a:t>（</a:t>
            </a:r>
            <a:r>
              <a:rPr lang="en-US" altLang="zh-CN" dirty="0">
                <a:sym typeface="Wingdings" panose="05000000000000000000" pitchFamily="2" charset="2"/>
              </a:rPr>
              <a:t>2</a:t>
            </a:r>
            <a:r>
              <a:rPr lang="zh-CN" altLang="en-US" dirty="0">
                <a:sym typeface="Wingdings" panose="05000000000000000000" pitchFamily="2" charset="2"/>
              </a:rPr>
              <a:t>）当晶粒尺寸小到与亚晶尺寸</a:t>
            </a:r>
            <a:r>
              <a:rPr lang="en-US" altLang="zh-CN" dirty="0">
                <a:sym typeface="Wingdings" panose="05000000000000000000" pitchFamily="2" charset="2"/>
              </a:rPr>
              <a:t>ds</a:t>
            </a:r>
            <a:r>
              <a:rPr lang="zh-CN" altLang="en-US" dirty="0">
                <a:sym typeface="Wingdings" panose="05000000000000000000" pitchFamily="2" charset="2"/>
              </a:rPr>
              <a:t>相当时，公式中              变为</a:t>
            </a:r>
            <a:endParaRPr lang="en-US" altLang="zh-CN" dirty="0">
              <a:sym typeface="Wingdings" panose="05000000000000000000" pitchFamily="2" charset="2"/>
            </a:endParaRPr>
          </a:p>
          <a:p>
            <a:endParaRPr lang="en-US" altLang="zh-CN" dirty="0">
              <a:sym typeface="Wingdings" panose="05000000000000000000" pitchFamily="2" charset="2"/>
            </a:endParaRPr>
          </a:p>
          <a:p>
            <a:endParaRPr lang="en-US" altLang="zh-CN" dirty="0">
              <a:sym typeface="Wingdings" panose="05000000000000000000" pitchFamily="2" charset="2"/>
            </a:endParaRPr>
          </a:p>
          <a:p>
            <a:endParaRPr lang="en-US" altLang="zh-CN" dirty="0">
              <a:sym typeface="Wingdings" panose="05000000000000000000" pitchFamily="2" charset="2"/>
            </a:endParaRPr>
          </a:p>
          <a:p>
            <a:r>
              <a:rPr lang="zh-CN" altLang="en-US" dirty="0">
                <a:sym typeface="Wingdings" panose="05000000000000000000" pitchFamily="2" charset="2"/>
              </a:rPr>
              <a:t>改进方案：（</a:t>
            </a:r>
            <a:r>
              <a:rPr lang="en-US" altLang="zh-CN" dirty="0">
                <a:sym typeface="Wingdings" panose="05000000000000000000" pitchFamily="2" charset="2"/>
              </a:rPr>
              <a:t>1</a:t>
            </a:r>
            <a:r>
              <a:rPr lang="zh-CN" altLang="en-US" dirty="0">
                <a:sym typeface="Wingdings" panose="05000000000000000000" pitchFamily="2" charset="2"/>
              </a:rPr>
              <a:t>）确定特定值，高于特定值时不考虑               部分影响</a:t>
            </a:r>
            <a:endParaRPr lang="en-US" altLang="zh-CN" dirty="0">
              <a:sym typeface="Wingdings" panose="05000000000000000000" pitchFamily="2" charset="2"/>
            </a:endParaRPr>
          </a:p>
          <a:p>
            <a:r>
              <a:rPr lang="en-US" altLang="zh-CN" dirty="0">
                <a:sym typeface="Wingdings" panose="05000000000000000000" pitchFamily="2" charset="2"/>
              </a:rPr>
              <a:t>                      </a:t>
            </a:r>
            <a:r>
              <a:rPr lang="zh-CN" altLang="en-US" dirty="0">
                <a:sym typeface="Wingdings" panose="05000000000000000000" pitchFamily="2" charset="2"/>
              </a:rPr>
              <a:t>（</a:t>
            </a:r>
            <a:r>
              <a:rPr lang="en-US" altLang="zh-CN" dirty="0">
                <a:sym typeface="Wingdings" panose="05000000000000000000" pitchFamily="2" charset="2"/>
              </a:rPr>
              <a:t>2</a:t>
            </a:r>
            <a:r>
              <a:rPr lang="zh-CN" altLang="en-US" dirty="0">
                <a:sym typeface="Wingdings" panose="05000000000000000000" pitchFamily="2" charset="2"/>
              </a:rPr>
              <a:t>）考虑利用霍尔佩奇公式（</a:t>
            </a:r>
            <a:r>
              <a:rPr lang="en-US" altLang="zh-CN" dirty="0" err="1">
                <a:sym typeface="Wingdings" panose="05000000000000000000" pitchFamily="2" charset="2"/>
              </a:rPr>
              <a:t>σ</a:t>
            </a:r>
            <a:r>
              <a:rPr lang="en-US" altLang="zh-CN" baseline="-25000" dirty="0" err="1">
                <a:sym typeface="Wingdings" panose="05000000000000000000" pitchFamily="2" charset="2"/>
              </a:rPr>
              <a:t>s</a:t>
            </a:r>
            <a:r>
              <a:rPr lang="en-US" altLang="zh-CN" dirty="0">
                <a:sym typeface="Wingdings" panose="05000000000000000000" pitchFamily="2" charset="2"/>
              </a:rPr>
              <a:t>=σ</a:t>
            </a:r>
            <a:r>
              <a:rPr lang="en-US" altLang="zh-CN" baseline="-25000" dirty="0">
                <a:sym typeface="Wingdings" panose="05000000000000000000" pitchFamily="2" charset="2"/>
              </a:rPr>
              <a:t>0</a:t>
            </a:r>
            <a:r>
              <a:rPr lang="en-US" altLang="zh-CN" dirty="0">
                <a:sym typeface="Wingdings" panose="05000000000000000000" pitchFamily="2" charset="2"/>
              </a:rPr>
              <a:t>+k</a:t>
            </a:r>
            <a:r>
              <a:rPr lang="en-US" altLang="zh-CN" baseline="-25000" dirty="0">
                <a:sym typeface="Wingdings" panose="05000000000000000000" pitchFamily="2" charset="2"/>
              </a:rPr>
              <a:t>y</a:t>
            </a:r>
            <a:r>
              <a:rPr lang="en-US" altLang="zh-CN" dirty="0">
                <a:sym typeface="Wingdings" panose="05000000000000000000" pitchFamily="2" charset="2"/>
              </a:rPr>
              <a:t>d</a:t>
            </a:r>
            <a:r>
              <a:rPr lang="en-US" altLang="zh-CN" baseline="30000" dirty="0">
                <a:sym typeface="Wingdings" panose="05000000000000000000" pitchFamily="2" charset="2"/>
              </a:rPr>
              <a:t>-1/2</a:t>
            </a:r>
            <a:r>
              <a:rPr lang="zh-CN" altLang="en-US" dirty="0">
                <a:sym typeface="Wingdings" panose="05000000000000000000" pitchFamily="2" charset="2"/>
              </a:rPr>
              <a:t>）补足晶粒尺寸数据</a:t>
            </a:r>
            <a:endParaRPr lang="en-US" altLang="zh-CN" dirty="0"/>
          </a:p>
          <a:p>
            <a:endParaRPr lang="zh-CN" altLang="en-US" dirty="0"/>
          </a:p>
        </p:txBody>
      </p:sp>
      <p:sp>
        <p:nvSpPr>
          <p:cNvPr id="4" name="标题 1"/>
          <p:cNvSpPr txBox="1"/>
          <p:nvPr/>
        </p:nvSpPr>
        <p:spPr>
          <a:xfrm>
            <a:off x="878883" y="0"/>
            <a:ext cx="8229600" cy="796950"/>
          </a:xfrm>
          <a:prstGeom prst="rect">
            <a:avLst/>
          </a:prstGeom>
        </p:spPr>
        <p:txBody>
          <a:bodyPr vert="horz" lIns="91440" tIns="45720" rIns="91440" bIns="45720" rtlCol="0" anchor="ctr">
            <a:normAutofit/>
          </a:bodyPr>
          <a:lst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anose="020B0503020204020204" pitchFamily="34" charset="-122"/>
                <a:ea typeface="微软雅黑" panose="020B0503020204020204" pitchFamily="34" charset="-122"/>
                <a:cs typeface="+mj-cs"/>
                <a:sym typeface="Times New Roman" panose="02020603050405020304" pitchFamily="18" charset="0"/>
              </a:defRPr>
            </a:lvl1pPr>
          </a:lstStyle>
          <a:p>
            <a:r>
              <a:rPr lang="zh-CN" altLang="en-US" sz="2400" dirty="0">
                <a:solidFill>
                  <a:srgbClr val="FF0000"/>
                </a:solidFill>
              </a:rPr>
              <a:t>蠕变解析式存在的问题和改进方案</a:t>
            </a:r>
          </a:p>
        </p:txBody>
      </p:sp>
      <p:pic>
        <p:nvPicPr>
          <p:cNvPr id="5" name="图片 4"/>
          <p:cNvPicPr>
            <a:picLocks noChangeAspect="1"/>
          </p:cNvPicPr>
          <p:nvPr/>
        </p:nvPicPr>
        <p:blipFill>
          <a:blip r:embed="rId3"/>
          <a:stretch>
            <a:fillRect/>
          </a:stretch>
        </p:blipFill>
        <p:spPr>
          <a:xfrm>
            <a:off x="283790" y="884044"/>
            <a:ext cx="8536682" cy="645781"/>
          </a:xfrm>
          <a:prstGeom prst="rect">
            <a:avLst/>
          </a:prstGeom>
        </p:spPr>
      </p:pic>
      <p:sp>
        <p:nvSpPr>
          <p:cNvPr id="6" name="矩形 5"/>
          <p:cNvSpPr/>
          <p:nvPr/>
        </p:nvSpPr>
        <p:spPr>
          <a:xfrm>
            <a:off x="7092280" y="884044"/>
            <a:ext cx="1728192" cy="52873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rotWithShape="1">
          <a:blip r:embed="rId3"/>
          <a:srcRect l="79756"/>
          <a:stretch>
            <a:fillRect/>
          </a:stretch>
        </p:blipFill>
        <p:spPr>
          <a:xfrm>
            <a:off x="1547094" y="1670609"/>
            <a:ext cx="2056395" cy="768422"/>
          </a:xfrm>
          <a:prstGeom prst="rect">
            <a:avLst/>
          </a:prstGeom>
        </p:spPr>
      </p:pic>
      <p:pic>
        <p:nvPicPr>
          <p:cNvPr id="8" name="图片 7"/>
          <p:cNvPicPr>
            <a:picLocks noChangeAspect="1"/>
          </p:cNvPicPr>
          <p:nvPr/>
        </p:nvPicPr>
        <p:blipFill rotWithShape="1">
          <a:blip r:embed="rId3"/>
          <a:srcRect l="16045" r="79531" b="25459"/>
          <a:stretch>
            <a:fillRect/>
          </a:stretch>
        </p:blipFill>
        <p:spPr>
          <a:xfrm>
            <a:off x="371785" y="1612665"/>
            <a:ext cx="521044" cy="664208"/>
          </a:xfrm>
          <a:prstGeom prst="rect">
            <a:avLst/>
          </a:prstGeom>
        </p:spPr>
      </p:pic>
      <p:sp>
        <p:nvSpPr>
          <p:cNvPr id="9" name="矩形 8"/>
          <p:cNvSpPr/>
          <p:nvPr/>
        </p:nvSpPr>
        <p:spPr>
          <a:xfrm>
            <a:off x="1691680" y="884763"/>
            <a:ext cx="432048" cy="52873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 name="等号 9"/>
          <p:cNvSpPr/>
          <p:nvPr/>
        </p:nvSpPr>
        <p:spPr>
          <a:xfrm>
            <a:off x="967933" y="1792707"/>
            <a:ext cx="504056" cy="36004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pic>
        <p:nvPicPr>
          <p:cNvPr id="12" name="图片 11"/>
          <p:cNvPicPr>
            <a:picLocks noChangeAspect="1"/>
          </p:cNvPicPr>
          <p:nvPr/>
        </p:nvPicPr>
        <p:blipFill>
          <a:blip r:embed="rId4"/>
          <a:stretch>
            <a:fillRect/>
          </a:stretch>
        </p:blipFill>
        <p:spPr>
          <a:xfrm>
            <a:off x="475683" y="2779866"/>
            <a:ext cx="3296090" cy="1452030"/>
          </a:xfrm>
          <a:prstGeom prst="rect">
            <a:avLst/>
          </a:prstGeom>
        </p:spPr>
      </p:pic>
      <p:pic>
        <p:nvPicPr>
          <p:cNvPr id="13" name="图片 12"/>
          <p:cNvPicPr>
            <a:picLocks noChangeAspect="1"/>
          </p:cNvPicPr>
          <p:nvPr/>
        </p:nvPicPr>
        <p:blipFill rotWithShape="1">
          <a:blip r:embed="rId3"/>
          <a:srcRect l="87558" t="-1" r="6417" b="13694"/>
          <a:stretch>
            <a:fillRect/>
          </a:stretch>
        </p:blipFill>
        <p:spPr>
          <a:xfrm>
            <a:off x="6768244" y="4133954"/>
            <a:ext cx="612068" cy="663198"/>
          </a:xfrm>
          <a:prstGeom prst="rect">
            <a:avLst/>
          </a:prstGeom>
        </p:spPr>
      </p:pic>
      <p:pic>
        <p:nvPicPr>
          <p:cNvPr id="14" name="图片 13"/>
          <p:cNvPicPr>
            <a:picLocks noChangeAspect="1"/>
          </p:cNvPicPr>
          <p:nvPr/>
        </p:nvPicPr>
        <p:blipFill rotWithShape="1">
          <a:blip r:embed="rId3"/>
          <a:srcRect l="87558" t="-1" r="7480" b="11985"/>
          <a:stretch>
            <a:fillRect/>
          </a:stretch>
        </p:blipFill>
        <p:spPr>
          <a:xfrm>
            <a:off x="7956376" y="4120822"/>
            <a:ext cx="504056" cy="676330"/>
          </a:xfrm>
          <a:prstGeom prst="rect">
            <a:avLst/>
          </a:prstGeom>
        </p:spPr>
      </p:pic>
      <p:pic>
        <p:nvPicPr>
          <p:cNvPr id="15" name="图片 14"/>
          <p:cNvPicPr>
            <a:picLocks noChangeAspect="1"/>
          </p:cNvPicPr>
          <p:nvPr/>
        </p:nvPicPr>
        <p:blipFill rotWithShape="1">
          <a:blip r:embed="rId3"/>
          <a:srcRect l="16045" r="79531" b="25459"/>
          <a:stretch>
            <a:fillRect/>
          </a:stretch>
        </p:blipFill>
        <p:spPr>
          <a:xfrm>
            <a:off x="5652120" y="5013176"/>
            <a:ext cx="521044" cy="664208"/>
          </a:xfrm>
          <a:prstGeom prst="rect">
            <a:avLst/>
          </a:prstGeom>
        </p:spPr>
      </p:pic>
      <p:cxnSp>
        <p:nvCxnSpPr>
          <p:cNvPr id="19" name="直接连接符 18"/>
          <p:cNvCxnSpPr/>
          <p:nvPr/>
        </p:nvCxnSpPr>
        <p:spPr>
          <a:xfrm>
            <a:off x="283790" y="5013176"/>
            <a:ext cx="8536682" cy="0"/>
          </a:xfrm>
          <a:prstGeom prst="line">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0" name="直接连接符 19"/>
          <p:cNvCxnSpPr/>
          <p:nvPr/>
        </p:nvCxnSpPr>
        <p:spPr>
          <a:xfrm>
            <a:off x="303659" y="2348880"/>
            <a:ext cx="8536682" cy="0"/>
          </a:xfrm>
          <a:prstGeom prst="line">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99783557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4679" y="9991"/>
            <a:ext cx="8229600" cy="796950"/>
          </a:xfrm>
        </p:spPr>
        <p:txBody>
          <a:bodyPr>
            <a:normAutofit/>
          </a:bodyPr>
          <a:lstStyle/>
          <a:p>
            <a:r>
              <a:rPr lang="zh-CN" altLang="en-US" sz="2200" dirty="0">
                <a:solidFill>
                  <a:srgbClr val="FF0000"/>
                </a:solidFill>
              </a:rPr>
              <a:t>预计开展工</a:t>
            </a:r>
            <a:r>
              <a:rPr lang="zh-CN" altLang="en-US" sz="2200" dirty="0" smtClean="0">
                <a:solidFill>
                  <a:srgbClr val="FF0000"/>
                </a:solidFill>
              </a:rPr>
              <a:t>作四</a:t>
            </a:r>
            <a:r>
              <a:rPr lang="en-US" altLang="zh-CN" sz="2200" dirty="0">
                <a:solidFill>
                  <a:srgbClr val="FF0000"/>
                </a:solidFill>
              </a:rPr>
              <a:t/>
            </a:r>
            <a:br>
              <a:rPr lang="en-US" altLang="zh-CN" sz="2200" dirty="0">
                <a:solidFill>
                  <a:srgbClr val="FF0000"/>
                </a:solidFill>
              </a:rPr>
            </a:br>
            <a:r>
              <a:rPr lang="en-US" altLang="zh-CN" sz="2200" dirty="0" smtClean="0">
                <a:solidFill>
                  <a:srgbClr val="FF0000"/>
                </a:solidFill>
              </a:rPr>
              <a:t>—</a:t>
            </a:r>
            <a:r>
              <a:rPr lang="zh-CN" altLang="en-US" sz="2200" dirty="0">
                <a:solidFill>
                  <a:srgbClr val="FF0000"/>
                </a:solidFill>
              </a:rPr>
              <a:t>基于知识图谱和数据溯源的科学数据资源关联分析</a:t>
            </a:r>
          </a:p>
        </p:txBody>
      </p:sp>
      <p:grpSp>
        <p:nvGrpSpPr>
          <p:cNvPr id="131" name="组合 130"/>
          <p:cNvGrpSpPr/>
          <p:nvPr/>
        </p:nvGrpSpPr>
        <p:grpSpPr>
          <a:xfrm>
            <a:off x="251520" y="799267"/>
            <a:ext cx="8559745" cy="6058733"/>
            <a:chOff x="21306" y="786522"/>
            <a:chExt cx="8559745" cy="6058733"/>
          </a:xfrm>
        </p:grpSpPr>
        <p:grpSp>
          <p:nvGrpSpPr>
            <p:cNvPr id="123" name="组合 122"/>
            <p:cNvGrpSpPr/>
            <p:nvPr/>
          </p:nvGrpSpPr>
          <p:grpSpPr>
            <a:xfrm>
              <a:off x="373468" y="786522"/>
              <a:ext cx="8124378" cy="2996590"/>
              <a:chOff x="162241" y="799115"/>
              <a:chExt cx="8441991" cy="2996590"/>
            </a:xfrm>
          </p:grpSpPr>
          <p:sp>
            <p:nvSpPr>
              <p:cNvPr id="21" name="圆角矩形 20"/>
              <p:cNvSpPr/>
              <p:nvPr/>
            </p:nvSpPr>
            <p:spPr>
              <a:xfrm>
                <a:off x="3137797" y="799115"/>
                <a:ext cx="5466435" cy="2977706"/>
              </a:xfrm>
              <a:prstGeom prst="roundRect">
                <a:avLst/>
              </a:prstGeom>
              <a:noFill/>
              <a:ln w="38100">
                <a:solidFill>
                  <a:schemeClr val="accent5">
                    <a:lumMod val="40000"/>
                    <a:lumOff val="60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grpSp>
            <p:nvGrpSpPr>
              <p:cNvPr id="16" name="组合 15"/>
              <p:cNvGrpSpPr/>
              <p:nvPr/>
            </p:nvGrpSpPr>
            <p:grpSpPr>
              <a:xfrm>
                <a:off x="3551971" y="2237469"/>
                <a:ext cx="2272696" cy="1558236"/>
                <a:chOff x="3764700" y="2786572"/>
                <a:chExt cx="2442915" cy="1710032"/>
              </a:xfrm>
            </p:grpSpPr>
            <p:pic>
              <p:nvPicPr>
                <p:cNvPr id="6" name="图片 5"/>
                <p:cNvPicPr>
                  <a:picLocks noChangeAspect="1"/>
                </p:cNvPicPr>
                <p:nvPr/>
              </p:nvPicPr>
              <p:blipFill>
                <a:blip r:embed="rId3"/>
                <a:stretch>
                  <a:fillRect/>
                </a:stretch>
              </p:blipFill>
              <p:spPr>
                <a:xfrm>
                  <a:off x="4440150" y="3033253"/>
                  <a:ext cx="1566599" cy="1216668"/>
                </a:xfrm>
                <a:prstGeom prst="rect">
                  <a:avLst/>
                </a:prstGeom>
                <a:ln>
                  <a:solidFill>
                    <a:schemeClr val="tx1"/>
                  </a:solidFill>
                  <a:prstDash val="sysDash"/>
                </a:ln>
              </p:spPr>
            </p:pic>
            <p:sp>
              <p:nvSpPr>
                <p:cNvPr id="27" name="文本框 26"/>
                <p:cNvSpPr txBox="1"/>
                <p:nvPr/>
              </p:nvSpPr>
              <p:spPr>
                <a:xfrm>
                  <a:off x="3764700" y="2786572"/>
                  <a:ext cx="461665" cy="1710032"/>
                </a:xfrm>
                <a:prstGeom prst="rect">
                  <a:avLst/>
                </a:prstGeom>
                <a:noFill/>
                <a:ln>
                  <a:noFill/>
                  <a:prstDash val="sysDash"/>
                </a:ln>
              </p:spPr>
              <p:txBody>
                <a:bodyPr vert="eaVert" wrap="square" rtlCol="0">
                  <a:spAutoFit/>
                </a:bodyPr>
                <a:lstStyle/>
                <a:p>
                  <a:pPr algn="ctr"/>
                  <a:r>
                    <a:rPr lang="zh-CN" altLang="en-US" b="1" dirty="0">
                      <a:solidFill>
                        <a:srgbClr val="FF0000"/>
                      </a:solidFill>
                    </a:rPr>
                    <a:t>数据可视化</a:t>
                  </a:r>
                </a:p>
              </p:txBody>
            </p:sp>
            <p:sp>
              <p:nvSpPr>
                <p:cNvPr id="31" name="矩形 30"/>
                <p:cNvSpPr/>
                <p:nvPr/>
              </p:nvSpPr>
              <p:spPr>
                <a:xfrm>
                  <a:off x="3780619" y="2925427"/>
                  <a:ext cx="2426996" cy="139628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3584627" y="907124"/>
                <a:ext cx="2258521" cy="1287671"/>
                <a:chOff x="3707905" y="1239117"/>
                <a:chExt cx="2575883" cy="1404112"/>
              </a:xfrm>
            </p:grpSpPr>
            <p:pic>
              <p:nvPicPr>
                <p:cNvPr id="14" name="图片 13"/>
                <p:cNvPicPr>
                  <a:picLocks noChangeAspect="1"/>
                </p:cNvPicPr>
                <p:nvPr/>
              </p:nvPicPr>
              <p:blipFill>
                <a:blip r:embed="rId4"/>
                <a:stretch>
                  <a:fillRect/>
                </a:stretch>
              </p:blipFill>
              <p:spPr>
                <a:xfrm>
                  <a:off x="4353321" y="1476919"/>
                  <a:ext cx="1696259" cy="1044994"/>
                </a:xfrm>
                <a:prstGeom prst="rect">
                  <a:avLst/>
                </a:prstGeom>
              </p:spPr>
            </p:pic>
            <p:sp>
              <p:nvSpPr>
                <p:cNvPr id="26" name="文本框 25"/>
                <p:cNvSpPr txBox="1"/>
                <p:nvPr/>
              </p:nvSpPr>
              <p:spPr>
                <a:xfrm>
                  <a:off x="3707905" y="1413364"/>
                  <a:ext cx="452603" cy="1136322"/>
                </a:xfrm>
                <a:prstGeom prst="rect">
                  <a:avLst/>
                </a:prstGeom>
                <a:noFill/>
              </p:spPr>
              <p:txBody>
                <a:bodyPr vert="eaVert" wrap="square" rtlCol="0">
                  <a:spAutoFit/>
                </a:bodyPr>
                <a:lstStyle/>
                <a:p>
                  <a:pPr algn="ctr"/>
                  <a:r>
                    <a:rPr lang="zh-CN" altLang="en-US" b="1" dirty="0">
                      <a:solidFill>
                        <a:srgbClr val="FF0000"/>
                      </a:solidFill>
                    </a:rPr>
                    <a:t>图数据库</a:t>
                  </a:r>
                </a:p>
              </p:txBody>
            </p:sp>
            <p:sp>
              <p:nvSpPr>
                <p:cNvPr id="32" name="矩形 31"/>
                <p:cNvSpPr/>
                <p:nvPr/>
              </p:nvSpPr>
              <p:spPr>
                <a:xfrm>
                  <a:off x="3707905" y="1239117"/>
                  <a:ext cx="2575883" cy="1404112"/>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6195631" y="2359876"/>
                <a:ext cx="2170754" cy="1293432"/>
                <a:chOff x="6390018" y="2931544"/>
                <a:chExt cx="2286503" cy="1521684"/>
              </a:xfrm>
            </p:grpSpPr>
            <p:sp>
              <p:nvSpPr>
                <p:cNvPr id="28" name="文本框 27"/>
                <p:cNvSpPr txBox="1"/>
                <p:nvPr/>
              </p:nvSpPr>
              <p:spPr>
                <a:xfrm>
                  <a:off x="6473093" y="2931544"/>
                  <a:ext cx="461665" cy="1521684"/>
                </a:xfrm>
                <a:prstGeom prst="rect">
                  <a:avLst/>
                </a:prstGeom>
                <a:noFill/>
              </p:spPr>
              <p:txBody>
                <a:bodyPr vert="eaVert" wrap="square" rtlCol="0">
                  <a:spAutoFit/>
                </a:bodyPr>
                <a:lstStyle/>
                <a:p>
                  <a:pPr algn="ctr"/>
                  <a:r>
                    <a:rPr lang="zh-CN" altLang="en-US" b="1" dirty="0">
                      <a:solidFill>
                        <a:srgbClr val="FF0000"/>
                      </a:solidFill>
                    </a:rPr>
                    <a:t>数据溯源</a:t>
                  </a:r>
                </a:p>
              </p:txBody>
            </p:sp>
            <p:grpSp>
              <p:nvGrpSpPr>
                <p:cNvPr id="37" name="组合 36"/>
                <p:cNvGrpSpPr/>
                <p:nvPr/>
              </p:nvGrpSpPr>
              <p:grpSpPr>
                <a:xfrm>
                  <a:off x="6390018" y="2941728"/>
                  <a:ext cx="2286503" cy="1426617"/>
                  <a:chOff x="2165789" y="5210333"/>
                  <a:chExt cx="2286503" cy="1394323"/>
                </a:xfrm>
              </p:grpSpPr>
              <p:pic>
                <p:nvPicPr>
                  <p:cNvPr id="12" name="图片 11"/>
                  <p:cNvPicPr>
                    <a:picLocks noChangeAspect="1"/>
                  </p:cNvPicPr>
                  <p:nvPr/>
                </p:nvPicPr>
                <p:blipFill>
                  <a:blip r:embed="rId5"/>
                  <a:stretch>
                    <a:fillRect/>
                  </a:stretch>
                </p:blipFill>
                <p:spPr>
                  <a:xfrm>
                    <a:off x="2734739" y="5312174"/>
                    <a:ext cx="1649319" cy="1188677"/>
                  </a:xfrm>
                  <a:prstGeom prst="rect">
                    <a:avLst/>
                  </a:prstGeom>
                </p:spPr>
              </p:pic>
              <p:sp>
                <p:nvSpPr>
                  <p:cNvPr id="33" name="矩形 32"/>
                  <p:cNvSpPr/>
                  <p:nvPr/>
                </p:nvSpPr>
                <p:spPr>
                  <a:xfrm>
                    <a:off x="2165789" y="5210333"/>
                    <a:ext cx="2286503" cy="1394323"/>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5" name="组合 14"/>
              <p:cNvGrpSpPr/>
              <p:nvPr/>
            </p:nvGrpSpPr>
            <p:grpSpPr>
              <a:xfrm>
                <a:off x="6202103" y="891993"/>
                <a:ext cx="2170753" cy="1302803"/>
                <a:chOff x="6395410" y="1199666"/>
                <a:chExt cx="2340771" cy="1533576"/>
              </a:xfrm>
            </p:grpSpPr>
            <p:pic>
              <p:nvPicPr>
                <p:cNvPr id="4" name="图片 3"/>
                <p:cNvPicPr>
                  <a:picLocks noChangeAspect="1"/>
                </p:cNvPicPr>
                <p:nvPr/>
              </p:nvPicPr>
              <p:blipFill>
                <a:blip r:embed="rId6"/>
                <a:stretch>
                  <a:fillRect/>
                </a:stretch>
              </p:blipFill>
              <p:spPr>
                <a:xfrm>
                  <a:off x="6975128" y="1298275"/>
                  <a:ext cx="1581353" cy="1342568"/>
                </a:xfrm>
                <a:prstGeom prst="rect">
                  <a:avLst/>
                </a:prstGeom>
              </p:spPr>
            </p:pic>
            <p:sp>
              <p:nvSpPr>
                <p:cNvPr id="25" name="文本框 24"/>
                <p:cNvSpPr txBox="1"/>
                <p:nvPr/>
              </p:nvSpPr>
              <p:spPr>
                <a:xfrm>
                  <a:off x="6469673" y="1199666"/>
                  <a:ext cx="461665" cy="1389967"/>
                </a:xfrm>
                <a:prstGeom prst="rect">
                  <a:avLst/>
                </a:prstGeom>
                <a:noFill/>
              </p:spPr>
              <p:txBody>
                <a:bodyPr vert="eaVert" wrap="square" rtlCol="0">
                  <a:spAutoFit/>
                </a:bodyPr>
                <a:lstStyle/>
                <a:p>
                  <a:pPr algn="ctr"/>
                  <a:r>
                    <a:rPr lang="zh-CN" altLang="en-US" b="1" dirty="0">
                      <a:solidFill>
                        <a:srgbClr val="FF0000"/>
                      </a:solidFill>
                    </a:rPr>
                    <a:t>知识图谱</a:t>
                  </a:r>
                </a:p>
              </p:txBody>
            </p:sp>
            <p:sp>
              <p:nvSpPr>
                <p:cNvPr id="34" name="矩形 33"/>
                <p:cNvSpPr/>
                <p:nvPr/>
              </p:nvSpPr>
              <p:spPr>
                <a:xfrm>
                  <a:off x="6395410" y="1239117"/>
                  <a:ext cx="2340771" cy="1494125"/>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圆角右箭头 52"/>
              <p:cNvSpPr/>
              <p:nvPr/>
            </p:nvSpPr>
            <p:spPr>
              <a:xfrm rot="16200000" flipV="1">
                <a:off x="2309582" y="2917064"/>
                <a:ext cx="699530" cy="808155"/>
              </a:xfrm>
              <a:prstGeom prst="ben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右箭头 18"/>
              <p:cNvSpPr/>
              <p:nvPr/>
            </p:nvSpPr>
            <p:spPr>
              <a:xfrm>
                <a:off x="2202420" y="2202719"/>
                <a:ext cx="832113" cy="342279"/>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174716" y="921916"/>
                <a:ext cx="1646178" cy="2719113"/>
                <a:chOff x="-387" y="2060275"/>
                <a:chExt cx="1817915" cy="2931776"/>
              </a:xfrm>
            </p:grpSpPr>
            <p:sp>
              <p:nvSpPr>
                <p:cNvPr id="5" name="矩形 4"/>
                <p:cNvSpPr/>
                <p:nvPr/>
              </p:nvSpPr>
              <p:spPr>
                <a:xfrm>
                  <a:off x="473969" y="2348280"/>
                  <a:ext cx="1343559" cy="38492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文献信息</a:t>
                  </a:r>
                </a:p>
              </p:txBody>
            </p:sp>
            <p:sp>
              <p:nvSpPr>
                <p:cNvPr id="41" name="矩形 40"/>
                <p:cNvSpPr/>
                <p:nvPr/>
              </p:nvSpPr>
              <p:spPr>
                <a:xfrm>
                  <a:off x="495577" y="3099783"/>
                  <a:ext cx="1295765" cy="36751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用户信息</a:t>
                  </a:r>
                </a:p>
              </p:txBody>
            </p:sp>
            <p:sp>
              <p:nvSpPr>
                <p:cNvPr id="49" name="矩形 48"/>
                <p:cNvSpPr/>
                <p:nvPr/>
              </p:nvSpPr>
              <p:spPr>
                <a:xfrm>
                  <a:off x="467567" y="3792138"/>
                  <a:ext cx="1307982" cy="32687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a:t>
                  </a:r>
                </a:p>
              </p:txBody>
            </p:sp>
            <p:sp>
              <p:nvSpPr>
                <p:cNvPr id="51" name="矩形 50"/>
                <p:cNvSpPr/>
                <p:nvPr/>
              </p:nvSpPr>
              <p:spPr>
                <a:xfrm>
                  <a:off x="473969" y="4424241"/>
                  <a:ext cx="1306861" cy="35405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计算方法</a:t>
                  </a:r>
                </a:p>
              </p:txBody>
            </p:sp>
            <p:sp>
              <p:nvSpPr>
                <p:cNvPr id="22" name="文本框 21"/>
                <p:cNvSpPr txBox="1"/>
                <p:nvPr/>
              </p:nvSpPr>
              <p:spPr>
                <a:xfrm>
                  <a:off x="-387" y="2060275"/>
                  <a:ext cx="461665" cy="2931776"/>
                </a:xfrm>
                <a:prstGeom prst="rect">
                  <a:avLst/>
                </a:prstGeom>
                <a:noFill/>
                <a:ln>
                  <a:noFill/>
                </a:ln>
              </p:spPr>
              <p:txBody>
                <a:bodyPr vert="eaVert" wrap="square" rtlCol="0">
                  <a:spAutoFit/>
                </a:bodyPr>
                <a:lstStyle/>
                <a:p>
                  <a:pPr algn="ctr"/>
                  <a:r>
                    <a:rPr lang="zh-CN" altLang="en-US" b="1" dirty="0">
                      <a:solidFill>
                        <a:srgbClr val="FF0000"/>
                      </a:solidFill>
                    </a:rPr>
                    <a:t>科学数据资源</a:t>
                  </a:r>
                </a:p>
              </p:txBody>
            </p:sp>
          </p:grpSp>
          <p:sp>
            <p:nvSpPr>
              <p:cNvPr id="63" name="矩形 62"/>
              <p:cNvSpPr/>
              <p:nvPr/>
            </p:nvSpPr>
            <p:spPr>
              <a:xfrm>
                <a:off x="162241" y="924660"/>
                <a:ext cx="2001297" cy="2811513"/>
              </a:xfrm>
              <a:prstGeom prst="rect">
                <a:avLst/>
              </a:prstGeom>
              <a:noFill/>
              <a:ln>
                <a:solidFill>
                  <a:schemeClr val="accent5">
                    <a:lumMod val="40000"/>
                    <a:lumOff val="60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64" name="圆角右箭头 63"/>
              <p:cNvSpPr/>
              <p:nvPr/>
            </p:nvSpPr>
            <p:spPr>
              <a:xfrm rot="5400000">
                <a:off x="2309581" y="942316"/>
                <a:ext cx="699530" cy="808155"/>
              </a:xfrm>
              <a:prstGeom prst="ben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30" name="组合 129"/>
            <p:cNvGrpSpPr/>
            <p:nvPr/>
          </p:nvGrpSpPr>
          <p:grpSpPr>
            <a:xfrm>
              <a:off x="21306" y="3807249"/>
              <a:ext cx="8559745" cy="3038006"/>
              <a:chOff x="21306" y="3807249"/>
              <a:chExt cx="8559745" cy="3038006"/>
            </a:xfrm>
          </p:grpSpPr>
          <p:grpSp>
            <p:nvGrpSpPr>
              <p:cNvPr id="124" name="组合 123"/>
              <p:cNvGrpSpPr/>
              <p:nvPr/>
            </p:nvGrpSpPr>
            <p:grpSpPr>
              <a:xfrm>
                <a:off x="21306" y="4246687"/>
                <a:ext cx="8559745" cy="2598568"/>
                <a:chOff x="-180528" y="4027199"/>
                <a:chExt cx="8999420" cy="2830801"/>
              </a:xfrm>
            </p:grpSpPr>
            <p:grpSp>
              <p:nvGrpSpPr>
                <p:cNvPr id="65" name="组合 64"/>
                <p:cNvGrpSpPr/>
                <p:nvPr/>
              </p:nvGrpSpPr>
              <p:grpSpPr>
                <a:xfrm>
                  <a:off x="-180528" y="4458452"/>
                  <a:ext cx="7123177" cy="2151561"/>
                  <a:chOff x="-695662" y="4673583"/>
                  <a:chExt cx="7123177" cy="2151561"/>
                </a:xfrm>
              </p:grpSpPr>
              <p:graphicFrame>
                <p:nvGraphicFramePr>
                  <p:cNvPr id="29" name="图示 28"/>
                  <p:cNvGraphicFramePr/>
                  <p:nvPr>
                    <p:extLst/>
                  </p:nvPr>
                </p:nvGraphicFramePr>
                <p:xfrm>
                  <a:off x="-695662" y="4708846"/>
                  <a:ext cx="3215061" cy="211629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54" name="图示 53"/>
                  <p:cNvGraphicFramePr/>
                  <p:nvPr>
                    <p:extLst/>
                  </p:nvPr>
                </p:nvGraphicFramePr>
                <p:xfrm>
                  <a:off x="1354662" y="4704761"/>
                  <a:ext cx="3273962" cy="97168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55" name="图示 54"/>
                  <p:cNvGraphicFramePr/>
                  <p:nvPr>
                    <p:extLst/>
                  </p:nvPr>
                </p:nvGraphicFramePr>
                <p:xfrm>
                  <a:off x="3371158" y="4673583"/>
                  <a:ext cx="3022412" cy="95316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56" name="图示 55"/>
                  <p:cNvGraphicFramePr/>
                  <p:nvPr>
                    <p:extLst/>
                  </p:nvPr>
                </p:nvGraphicFramePr>
                <p:xfrm>
                  <a:off x="1476184" y="5777797"/>
                  <a:ext cx="3041177" cy="962754"/>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aphicFrame>
                <p:nvGraphicFramePr>
                  <p:cNvPr id="61" name="图示 60"/>
                  <p:cNvGraphicFramePr/>
                  <p:nvPr>
                    <p:extLst/>
                  </p:nvPr>
                </p:nvGraphicFramePr>
                <p:xfrm>
                  <a:off x="3405103" y="5805764"/>
                  <a:ext cx="3022412" cy="953160"/>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pSp>
            <p:sp>
              <p:nvSpPr>
                <p:cNvPr id="67" name="矩形 66"/>
                <p:cNvSpPr/>
                <p:nvPr/>
              </p:nvSpPr>
              <p:spPr>
                <a:xfrm>
                  <a:off x="240702" y="4027199"/>
                  <a:ext cx="8529780" cy="28308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201820" y="4105798"/>
                  <a:ext cx="8568661" cy="2563938"/>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圆角矩形 68"/>
                <p:cNvSpPr/>
                <p:nvPr/>
              </p:nvSpPr>
              <p:spPr>
                <a:xfrm>
                  <a:off x="313791" y="4440049"/>
                  <a:ext cx="6047383" cy="2163969"/>
                </a:xfrm>
                <a:prstGeom prst="roundRect">
                  <a:avLst/>
                </a:prstGeom>
                <a:noFill/>
                <a:ln>
                  <a:solidFill>
                    <a:schemeClr val="accent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框 70"/>
                <p:cNvSpPr txBox="1"/>
                <p:nvPr/>
              </p:nvSpPr>
              <p:spPr>
                <a:xfrm>
                  <a:off x="1108901" y="4046509"/>
                  <a:ext cx="4703024" cy="402339"/>
                </a:xfrm>
                <a:prstGeom prst="rect">
                  <a:avLst/>
                </a:prstGeom>
                <a:noFill/>
              </p:spPr>
              <p:txBody>
                <a:bodyPr wrap="square" rtlCol="0">
                  <a:spAutoFit/>
                </a:bodyPr>
                <a:lstStyle/>
                <a:p>
                  <a:r>
                    <a:rPr lang="zh-CN" altLang="en-US" b="1" dirty="0">
                      <a:solidFill>
                        <a:srgbClr val="FF0000"/>
                      </a:solidFill>
                    </a:rPr>
                    <a:t>文献、数据、方法、用户之间的关联关系</a:t>
                  </a:r>
                </a:p>
              </p:txBody>
            </p:sp>
            <p:pic>
              <p:nvPicPr>
                <p:cNvPr id="121" name="图片 120"/>
                <p:cNvPicPr>
                  <a:picLocks noChangeAspect="1"/>
                </p:cNvPicPr>
                <p:nvPr/>
              </p:nvPicPr>
              <p:blipFill>
                <a:blip r:embed="rId32"/>
                <a:stretch>
                  <a:fillRect/>
                </a:stretch>
              </p:blipFill>
              <p:spPr>
                <a:xfrm>
                  <a:off x="6477445" y="4501936"/>
                  <a:ext cx="2127551" cy="2078482"/>
                </a:xfrm>
                <a:prstGeom prst="rect">
                  <a:avLst/>
                </a:prstGeom>
              </p:spPr>
            </p:pic>
            <p:sp>
              <p:nvSpPr>
                <p:cNvPr id="122" name="文本框 121"/>
                <p:cNvSpPr txBox="1"/>
                <p:nvPr/>
              </p:nvSpPr>
              <p:spPr>
                <a:xfrm>
                  <a:off x="6171237" y="4062357"/>
                  <a:ext cx="2647655" cy="369332"/>
                </a:xfrm>
                <a:prstGeom prst="rect">
                  <a:avLst/>
                </a:prstGeom>
                <a:noFill/>
              </p:spPr>
              <p:txBody>
                <a:bodyPr wrap="square" rtlCol="0">
                  <a:spAutoFit/>
                </a:bodyPr>
                <a:lstStyle/>
                <a:p>
                  <a:r>
                    <a:rPr lang="zh-CN" altLang="en-US" b="1" dirty="0">
                      <a:solidFill>
                        <a:srgbClr val="FF0000"/>
                      </a:solidFill>
                    </a:rPr>
                    <a:t>知识化的科学数据网络</a:t>
                  </a:r>
                </a:p>
              </p:txBody>
            </p:sp>
          </p:grpSp>
          <p:sp>
            <p:nvSpPr>
              <p:cNvPr id="127" name="下箭头 126"/>
              <p:cNvSpPr/>
              <p:nvPr/>
            </p:nvSpPr>
            <p:spPr>
              <a:xfrm>
                <a:off x="973252" y="3807249"/>
                <a:ext cx="577047" cy="433509"/>
              </a:xfrm>
              <a:prstGeom prst="down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下箭头 127"/>
              <p:cNvSpPr/>
              <p:nvPr/>
            </p:nvSpPr>
            <p:spPr>
              <a:xfrm>
                <a:off x="4049003" y="3837540"/>
                <a:ext cx="530601" cy="419871"/>
              </a:xfrm>
              <a:prstGeom prst="down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下箭头 128"/>
              <p:cNvSpPr/>
              <p:nvPr/>
            </p:nvSpPr>
            <p:spPr>
              <a:xfrm>
                <a:off x="7273917" y="3864639"/>
                <a:ext cx="530601" cy="419871"/>
              </a:xfrm>
              <a:prstGeom prst="down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2" name="圆角矩形 131"/>
          <p:cNvSpPr/>
          <p:nvPr/>
        </p:nvSpPr>
        <p:spPr>
          <a:xfrm>
            <a:off x="1852088" y="2416864"/>
            <a:ext cx="5839905" cy="2427416"/>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图数据库技术：</a:t>
            </a:r>
            <a:r>
              <a:rPr lang="zh-CN" altLang="en-US" dirty="0">
                <a:solidFill>
                  <a:schemeClr val="tx1"/>
                </a:solidFill>
              </a:rPr>
              <a:t>有效地</a:t>
            </a:r>
            <a:r>
              <a:rPr lang="zh-CN" altLang="en-US" b="1" dirty="0">
                <a:solidFill>
                  <a:srgbClr val="FF0000"/>
                </a:solidFill>
              </a:rPr>
              <a:t>存储、组织、运用</a:t>
            </a:r>
            <a:r>
              <a:rPr lang="zh-CN" altLang="en-US" dirty="0">
                <a:solidFill>
                  <a:schemeClr val="tx1"/>
                </a:solidFill>
              </a:rPr>
              <a:t>科学数据资源；</a:t>
            </a:r>
            <a:endParaRPr lang="en-US" altLang="zh-CN" dirty="0">
              <a:solidFill>
                <a:schemeClr val="tx1"/>
              </a:solidFill>
            </a:endParaRPr>
          </a:p>
          <a:p>
            <a:r>
              <a:rPr lang="zh-CN" altLang="en-US" b="1" dirty="0">
                <a:solidFill>
                  <a:schemeClr val="tx1"/>
                </a:solidFill>
              </a:rPr>
              <a:t>知识图谱和数据溯源计算：</a:t>
            </a:r>
            <a:r>
              <a:rPr lang="zh-CN" altLang="en-US" dirty="0">
                <a:solidFill>
                  <a:schemeClr val="tx1"/>
                </a:solidFill>
              </a:rPr>
              <a:t>深入挖掘和揭示科学数据中各类资源（文献、数据、计算方法、用户）对应的语义内涵与关联关系，构建大规模知识化的科学数据网络；</a:t>
            </a:r>
            <a:endParaRPr lang="en-US" altLang="zh-CN" dirty="0"/>
          </a:p>
          <a:p>
            <a:r>
              <a:rPr lang="zh-CN" altLang="en-US" b="1" dirty="0">
                <a:solidFill>
                  <a:schemeClr val="tx1"/>
                </a:solidFill>
              </a:rPr>
              <a:t>统计分析和可视化技术：</a:t>
            </a:r>
            <a:r>
              <a:rPr lang="zh-CN" altLang="en-US" dirty="0">
                <a:solidFill>
                  <a:schemeClr val="tx1"/>
                </a:solidFill>
              </a:rPr>
              <a:t>直观生动地刻画合金属性与性能之前的关联关系；</a:t>
            </a:r>
            <a:endParaRPr lang="en-US" altLang="zh-CN" dirty="0">
              <a:solidFill>
                <a:schemeClr val="tx1"/>
              </a:solidFill>
            </a:endParaRPr>
          </a:p>
          <a:p>
            <a:endParaRPr lang="en-US" altLang="zh-CN" dirty="0">
              <a:solidFill>
                <a:schemeClr val="tx1"/>
              </a:solidFill>
            </a:endParaRPr>
          </a:p>
        </p:txBody>
      </p:sp>
    </p:spTree>
    <p:extLst>
      <p:ext uri="{BB962C8B-B14F-4D97-AF65-F5344CB8AC3E}">
        <p14:creationId xmlns:p14="http://schemas.microsoft.com/office/powerpoint/2010/main" val="479004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randombar(horizontal)">
                                      <p:cBhvr>
                                        <p:cTn id="7" dur="500"/>
                                        <p:tgtEl>
                                          <p:spTgt spid="13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grpId="1" nodeType="clickEffect">
                                  <p:stCondLst>
                                    <p:cond delay="0"/>
                                  </p:stCondLst>
                                  <p:childTnLst>
                                    <p:animEffect transition="out" filter="randombar(horizontal)">
                                      <p:cBhvr>
                                        <p:cTn id="11" dur="500"/>
                                        <p:tgtEl>
                                          <p:spTgt spid="132"/>
                                        </p:tgtEl>
                                      </p:cBhvr>
                                    </p:animEffect>
                                    <p:set>
                                      <p:cBhvr>
                                        <p:cTn id="12" dur="1" fill="hold">
                                          <p:stCondLst>
                                            <p:cond delay="499"/>
                                          </p:stCondLst>
                                        </p:cTn>
                                        <p:tgtEl>
                                          <p:spTgt spid="1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2"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1086289450"/>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工作四</a:t>
              </a:r>
            </a:p>
          </p:txBody>
        </p:sp>
      </p:grpSp>
    </p:spTree>
    <p:extLst>
      <p:ext uri="{BB962C8B-B14F-4D97-AF65-F5344CB8AC3E}">
        <p14:creationId xmlns:p14="http://schemas.microsoft.com/office/powerpoint/2010/main" val="302458677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65"/>
            <a:ext cx="8229600" cy="796950"/>
          </a:xfrm>
        </p:spPr>
        <p:txBody>
          <a:bodyPr/>
          <a:lstStyle/>
          <a:p>
            <a:r>
              <a:rPr lang="zh-Hans" altLang="en-US" dirty="0"/>
              <a:t>平台总体架构</a:t>
            </a:r>
            <a:endParaRPr lang="zh-CN" altLang="en-US" dirty="0"/>
          </a:p>
        </p:txBody>
      </p:sp>
      <p:sp>
        <p:nvSpPr>
          <p:cNvPr id="5" name="圆角矩形 4"/>
          <p:cNvSpPr/>
          <p:nvPr/>
        </p:nvSpPr>
        <p:spPr>
          <a:xfrm>
            <a:off x="179512" y="956912"/>
            <a:ext cx="8877672" cy="5544617"/>
          </a:xfrm>
          <a:prstGeom prst="roundRect">
            <a:avLst/>
          </a:prstGeom>
          <a:no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495142" y="1379309"/>
            <a:ext cx="4775029" cy="1298936"/>
          </a:xfrm>
          <a:prstGeom prst="rect">
            <a:avLst/>
          </a:prstGeom>
          <a:solidFill>
            <a:schemeClr val="bg2">
              <a:lumMod val="20000"/>
              <a:lumOff val="80000"/>
            </a:schemeClr>
          </a:solidFill>
          <a:ln w="28575">
            <a:noFill/>
          </a:ln>
          <a:effectLst>
            <a:outerShdw blurRad="50800" dist="38100" dir="2700000" algn="tl" rotWithShape="0">
              <a:prstClr val="black">
                <a:alpha val="40000"/>
              </a:prstClr>
            </a:outerShdw>
          </a:effectLst>
        </p:spPr>
        <p:txBody>
          <a:bodyPr wrap="square" rtlCol="0">
            <a:spAutoFit/>
          </a:bodyPr>
          <a:lstStyle/>
          <a:p>
            <a:endParaRPr lang="zh-CN" altLang="en-US" dirty="0"/>
          </a:p>
        </p:txBody>
      </p:sp>
      <p:sp>
        <p:nvSpPr>
          <p:cNvPr id="15" name="文本框 14"/>
          <p:cNvSpPr txBox="1"/>
          <p:nvPr/>
        </p:nvSpPr>
        <p:spPr>
          <a:xfrm>
            <a:off x="1445603" y="5450799"/>
            <a:ext cx="4787402" cy="606775"/>
          </a:xfrm>
          <a:prstGeom prst="rect">
            <a:avLst/>
          </a:prstGeom>
          <a:solidFill>
            <a:schemeClr val="accent2">
              <a:lumMod val="20000"/>
              <a:lumOff val="80000"/>
            </a:schemeClr>
          </a:solidFill>
          <a:ln>
            <a:noFill/>
          </a:ln>
          <a:effectLst>
            <a:outerShdw blurRad="50800" dist="38100" dir="2700000" algn="tl" rotWithShape="0">
              <a:prstClr val="black">
                <a:alpha val="40000"/>
              </a:prstClr>
            </a:outerShdw>
          </a:effectLst>
        </p:spPr>
        <p:txBody>
          <a:bodyPr wrap="square" rtlCol="0">
            <a:spAutoFit/>
          </a:bodyPr>
          <a:lstStyle/>
          <a:p>
            <a:endParaRPr lang="zh-CN" altLang="en-US" dirty="0"/>
          </a:p>
        </p:txBody>
      </p:sp>
      <p:sp>
        <p:nvSpPr>
          <p:cNvPr id="17" name="文本框 16"/>
          <p:cNvSpPr txBox="1"/>
          <p:nvPr/>
        </p:nvSpPr>
        <p:spPr>
          <a:xfrm>
            <a:off x="1456811" y="4704725"/>
            <a:ext cx="4800260" cy="658239"/>
          </a:xfrm>
          <a:prstGeom prst="rect">
            <a:avLst/>
          </a:prstGeom>
          <a:solidFill>
            <a:schemeClr val="bg2">
              <a:lumMod val="20000"/>
              <a:lumOff val="80000"/>
            </a:schemeClr>
          </a:solidFill>
          <a:ln>
            <a:noFill/>
          </a:ln>
          <a:effectLst>
            <a:outerShdw blurRad="50800" dist="38100" dir="2700000" algn="tl" rotWithShape="0">
              <a:prstClr val="black">
                <a:alpha val="40000"/>
              </a:prstClr>
            </a:outerShdw>
          </a:effectLst>
        </p:spPr>
        <p:txBody>
          <a:bodyPr wrap="square" rtlCol="0">
            <a:spAutoFit/>
          </a:bodyPr>
          <a:lstStyle/>
          <a:p>
            <a:endParaRPr lang="zh-CN" altLang="en-US" dirty="0"/>
          </a:p>
        </p:txBody>
      </p:sp>
      <p:sp>
        <p:nvSpPr>
          <p:cNvPr id="18" name="文本框 17"/>
          <p:cNvSpPr txBox="1"/>
          <p:nvPr/>
        </p:nvSpPr>
        <p:spPr>
          <a:xfrm>
            <a:off x="3309614" y="983789"/>
            <a:ext cx="2520280" cy="369332"/>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b="1" dirty="0"/>
              <a:t>高温合金机器学习平台</a:t>
            </a:r>
          </a:p>
        </p:txBody>
      </p:sp>
      <p:grpSp>
        <p:nvGrpSpPr>
          <p:cNvPr id="62" name="组合 61"/>
          <p:cNvGrpSpPr/>
          <p:nvPr/>
        </p:nvGrpSpPr>
        <p:grpSpPr>
          <a:xfrm>
            <a:off x="369450" y="1397438"/>
            <a:ext cx="782051" cy="4596605"/>
            <a:chOff x="587739" y="1371107"/>
            <a:chExt cx="837371" cy="4710281"/>
          </a:xfrm>
          <a:effectLst>
            <a:outerShdw blurRad="50800" dist="38100" dir="2700000" algn="tl" rotWithShape="0">
              <a:prstClr val="black">
                <a:alpha val="40000"/>
              </a:prstClr>
            </a:outerShdw>
          </a:effectLst>
        </p:grpSpPr>
        <p:sp>
          <p:nvSpPr>
            <p:cNvPr id="6" name="文本框 5"/>
            <p:cNvSpPr txBox="1"/>
            <p:nvPr/>
          </p:nvSpPr>
          <p:spPr>
            <a:xfrm>
              <a:off x="587739" y="1400868"/>
              <a:ext cx="815909" cy="4680520"/>
            </a:xfrm>
            <a:prstGeom prst="rect">
              <a:avLst/>
            </a:prstGeom>
            <a:solidFill>
              <a:schemeClr val="bg1"/>
            </a:solidFill>
            <a:ln w="28575">
              <a:solidFill>
                <a:schemeClr val="accent5"/>
              </a:solidFill>
            </a:ln>
          </p:spPr>
          <p:txBody>
            <a:bodyPr vert="eaVert" wrap="square" rtlCol="0">
              <a:spAutoFit/>
            </a:bodyPr>
            <a:lstStyle/>
            <a:p>
              <a:endParaRPr lang="zh-CN" altLang="en-US" dirty="0"/>
            </a:p>
          </p:txBody>
        </p:sp>
        <p:sp>
          <p:nvSpPr>
            <p:cNvPr id="20" name="文本框 19"/>
            <p:cNvSpPr txBox="1"/>
            <p:nvPr/>
          </p:nvSpPr>
          <p:spPr>
            <a:xfrm>
              <a:off x="705030" y="1371107"/>
              <a:ext cx="720080" cy="584775"/>
            </a:xfrm>
            <a:prstGeom prst="rect">
              <a:avLst/>
            </a:prstGeom>
            <a:noFill/>
          </p:spPr>
          <p:txBody>
            <a:bodyPr wrap="square" rtlCol="0">
              <a:spAutoFit/>
            </a:bodyPr>
            <a:lstStyle/>
            <a:p>
              <a:r>
                <a:rPr lang="zh-CN" altLang="en-US" sz="1600" b="1" dirty="0">
                  <a:solidFill>
                    <a:srgbClr val="00B0F0"/>
                  </a:solidFill>
                </a:rPr>
                <a:t>数据管理</a:t>
              </a:r>
            </a:p>
          </p:txBody>
        </p:sp>
        <p:sp>
          <p:nvSpPr>
            <p:cNvPr id="22" name="文本框 21"/>
            <p:cNvSpPr txBox="1"/>
            <p:nvPr/>
          </p:nvSpPr>
          <p:spPr>
            <a:xfrm>
              <a:off x="658898" y="1962660"/>
              <a:ext cx="677154" cy="830997"/>
            </a:xfrm>
            <a:prstGeom prst="rect">
              <a:avLst/>
            </a:prstGeom>
            <a:solidFill>
              <a:srgbClr val="00B0F0"/>
            </a:solidFill>
            <a:ln>
              <a:noFill/>
            </a:ln>
          </p:spPr>
          <p:txBody>
            <a:bodyPr wrap="square" rtlCol="0">
              <a:spAutoFit/>
            </a:bodyPr>
            <a:lstStyle/>
            <a:p>
              <a:r>
                <a:rPr lang="zh-CN" altLang="en-US" sz="1600" dirty="0"/>
                <a:t>基础数据管理</a:t>
              </a:r>
            </a:p>
          </p:txBody>
        </p:sp>
        <p:sp>
          <p:nvSpPr>
            <p:cNvPr id="23" name="文本框 22"/>
            <p:cNvSpPr txBox="1"/>
            <p:nvPr/>
          </p:nvSpPr>
          <p:spPr>
            <a:xfrm>
              <a:off x="657116" y="3154792"/>
              <a:ext cx="677154" cy="830997"/>
            </a:xfrm>
            <a:prstGeom prst="rect">
              <a:avLst/>
            </a:prstGeom>
            <a:solidFill>
              <a:srgbClr val="00B0F0"/>
            </a:solidFill>
          </p:spPr>
          <p:txBody>
            <a:bodyPr wrap="square" rtlCol="0">
              <a:spAutoFit/>
            </a:bodyPr>
            <a:lstStyle/>
            <a:p>
              <a:r>
                <a:rPr lang="zh-CN" altLang="en-US" sz="1600" dirty="0"/>
                <a:t>数据</a:t>
              </a:r>
              <a:endParaRPr lang="en-US" altLang="zh-CN" sz="1600" dirty="0"/>
            </a:p>
            <a:p>
              <a:r>
                <a:rPr lang="zh-CN" altLang="en-US" sz="1600" dirty="0"/>
                <a:t>质量管理</a:t>
              </a:r>
            </a:p>
          </p:txBody>
        </p:sp>
        <p:sp>
          <p:nvSpPr>
            <p:cNvPr id="24" name="文本框 23"/>
            <p:cNvSpPr txBox="1"/>
            <p:nvPr/>
          </p:nvSpPr>
          <p:spPr>
            <a:xfrm>
              <a:off x="646779" y="4425965"/>
              <a:ext cx="677154" cy="830997"/>
            </a:xfrm>
            <a:prstGeom prst="rect">
              <a:avLst/>
            </a:prstGeom>
            <a:solidFill>
              <a:srgbClr val="00B0F0"/>
            </a:solidFill>
            <a:ln>
              <a:solidFill>
                <a:srgbClr val="00B0F0"/>
              </a:solidFill>
            </a:ln>
          </p:spPr>
          <p:txBody>
            <a:bodyPr wrap="square" rtlCol="0">
              <a:spAutoFit/>
            </a:bodyPr>
            <a:lstStyle/>
            <a:p>
              <a:r>
                <a:rPr lang="zh-CN" altLang="en-US" sz="1600" dirty="0"/>
                <a:t>数据</a:t>
              </a:r>
              <a:endParaRPr lang="en-US" altLang="zh-CN" sz="1600" dirty="0"/>
            </a:p>
            <a:p>
              <a:r>
                <a:rPr lang="zh-CN" altLang="en-US" sz="1600" dirty="0"/>
                <a:t>权限管理</a:t>
              </a:r>
            </a:p>
          </p:txBody>
        </p:sp>
      </p:grpSp>
      <p:sp>
        <p:nvSpPr>
          <p:cNvPr id="25" name="文本框 24"/>
          <p:cNvSpPr txBox="1"/>
          <p:nvPr/>
        </p:nvSpPr>
        <p:spPr>
          <a:xfrm>
            <a:off x="1445603" y="5409268"/>
            <a:ext cx="750133"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1600" b="1" dirty="0">
                <a:solidFill>
                  <a:srgbClr val="00B0F0"/>
                </a:solidFill>
              </a:rPr>
              <a:t>数据采集</a:t>
            </a:r>
          </a:p>
        </p:txBody>
      </p:sp>
      <p:sp>
        <p:nvSpPr>
          <p:cNvPr id="26" name="流程图: 磁盘 25"/>
          <p:cNvSpPr/>
          <p:nvPr/>
        </p:nvSpPr>
        <p:spPr>
          <a:xfrm>
            <a:off x="2195735" y="5484425"/>
            <a:ext cx="835571" cy="485731"/>
          </a:xfrm>
          <a:prstGeom prst="flowChartMagneticDisk">
            <a:avLst/>
          </a:prstGeom>
          <a:solidFill>
            <a:schemeClr val="accent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49</a:t>
            </a:r>
            <a:r>
              <a:rPr lang="zh-CN" altLang="en-US" sz="1100" dirty="0">
                <a:solidFill>
                  <a:schemeClr val="tx1"/>
                </a:solidFill>
              </a:rPr>
              <a:t>篇文献数据</a:t>
            </a:r>
          </a:p>
        </p:txBody>
      </p:sp>
      <p:sp>
        <p:nvSpPr>
          <p:cNvPr id="29" name="流程图: 磁盘 28"/>
          <p:cNvSpPr/>
          <p:nvPr/>
        </p:nvSpPr>
        <p:spPr>
          <a:xfrm>
            <a:off x="3468543" y="5475962"/>
            <a:ext cx="835571" cy="485731"/>
          </a:xfrm>
          <a:prstGeom prst="flowChartMagneticDisk">
            <a:avLst/>
          </a:prstGeom>
          <a:solidFill>
            <a:schemeClr val="accent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蠕变性能数据数据</a:t>
            </a:r>
          </a:p>
        </p:txBody>
      </p:sp>
      <p:sp>
        <p:nvSpPr>
          <p:cNvPr id="30" name="流程图: 磁盘 29"/>
          <p:cNvSpPr/>
          <p:nvPr/>
        </p:nvSpPr>
        <p:spPr>
          <a:xfrm>
            <a:off x="4808347" y="5477937"/>
            <a:ext cx="835571" cy="485731"/>
          </a:xfrm>
          <a:prstGeom prst="flowChartMagneticDisk">
            <a:avLst/>
          </a:prstGeom>
          <a:solidFill>
            <a:schemeClr val="accent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扩散数据</a:t>
            </a:r>
          </a:p>
        </p:txBody>
      </p:sp>
      <p:sp>
        <p:nvSpPr>
          <p:cNvPr id="31" name="文本框 30"/>
          <p:cNvSpPr txBox="1"/>
          <p:nvPr/>
        </p:nvSpPr>
        <p:spPr>
          <a:xfrm>
            <a:off x="5626406" y="5594336"/>
            <a:ext cx="844966" cy="369332"/>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dirty="0"/>
              <a:t>...</a:t>
            </a:r>
            <a:endParaRPr lang="zh-CN" altLang="en-US" dirty="0"/>
          </a:p>
        </p:txBody>
      </p:sp>
      <p:sp>
        <p:nvSpPr>
          <p:cNvPr id="32" name="文本框 31"/>
          <p:cNvSpPr txBox="1"/>
          <p:nvPr/>
        </p:nvSpPr>
        <p:spPr>
          <a:xfrm>
            <a:off x="1445602" y="4800606"/>
            <a:ext cx="750133"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1600" b="1" dirty="0">
                <a:solidFill>
                  <a:srgbClr val="00B0F0"/>
                </a:solidFill>
              </a:rPr>
              <a:t>数据存储</a:t>
            </a:r>
          </a:p>
        </p:txBody>
      </p:sp>
      <p:sp>
        <p:nvSpPr>
          <p:cNvPr id="33" name="文本框 32"/>
          <p:cNvSpPr txBox="1"/>
          <p:nvPr/>
        </p:nvSpPr>
        <p:spPr>
          <a:xfrm>
            <a:off x="1997206" y="4943655"/>
            <a:ext cx="1152129" cy="276999"/>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200" dirty="0"/>
              <a:t>关系型数据库</a:t>
            </a:r>
          </a:p>
        </p:txBody>
      </p:sp>
      <p:sp>
        <p:nvSpPr>
          <p:cNvPr id="34" name="文本框 33"/>
          <p:cNvSpPr txBox="1"/>
          <p:nvPr/>
        </p:nvSpPr>
        <p:spPr>
          <a:xfrm>
            <a:off x="3200905" y="4941648"/>
            <a:ext cx="1332741" cy="276999"/>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200" dirty="0"/>
              <a:t>非关系型数据库</a:t>
            </a:r>
          </a:p>
        </p:txBody>
      </p:sp>
      <p:sp>
        <p:nvSpPr>
          <p:cNvPr id="35" name="文本框 34"/>
          <p:cNvSpPr txBox="1"/>
          <p:nvPr/>
        </p:nvSpPr>
        <p:spPr>
          <a:xfrm>
            <a:off x="4589528" y="4941648"/>
            <a:ext cx="1581661" cy="276999"/>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200" dirty="0"/>
              <a:t>分布式文件系统</a:t>
            </a:r>
            <a:r>
              <a:rPr lang="en-US" altLang="zh-CN" sz="1200" dirty="0"/>
              <a:t>HDFS</a:t>
            </a:r>
            <a:endParaRPr lang="zh-CN" altLang="en-US" sz="1200" dirty="0"/>
          </a:p>
        </p:txBody>
      </p:sp>
      <p:sp>
        <p:nvSpPr>
          <p:cNvPr id="63" name="左右箭头 62"/>
          <p:cNvSpPr/>
          <p:nvPr/>
        </p:nvSpPr>
        <p:spPr>
          <a:xfrm>
            <a:off x="1144404" y="2234747"/>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左右箭头 63"/>
          <p:cNvSpPr/>
          <p:nvPr/>
        </p:nvSpPr>
        <p:spPr>
          <a:xfrm>
            <a:off x="1153481" y="3731238"/>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左右箭头 64"/>
          <p:cNvSpPr/>
          <p:nvPr/>
        </p:nvSpPr>
        <p:spPr>
          <a:xfrm>
            <a:off x="1150142" y="5624707"/>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7" name="组合 66"/>
          <p:cNvGrpSpPr/>
          <p:nvPr/>
        </p:nvGrpSpPr>
        <p:grpSpPr>
          <a:xfrm>
            <a:off x="6834913" y="1610590"/>
            <a:ext cx="1980710" cy="4262085"/>
            <a:chOff x="6412494" y="1367798"/>
            <a:chExt cx="2108380" cy="4713590"/>
          </a:xfrm>
          <a:effectLst>
            <a:outerShdw blurRad="50800" dist="38100" dir="2700000" algn="tl" rotWithShape="0">
              <a:prstClr val="black">
                <a:alpha val="40000"/>
              </a:prstClr>
            </a:outerShdw>
          </a:effectLst>
        </p:grpSpPr>
        <p:sp>
          <p:nvSpPr>
            <p:cNvPr id="9" name="文本框 8"/>
            <p:cNvSpPr txBox="1"/>
            <p:nvPr/>
          </p:nvSpPr>
          <p:spPr>
            <a:xfrm>
              <a:off x="6412494" y="1400868"/>
              <a:ext cx="1111834" cy="4656706"/>
            </a:xfrm>
            <a:prstGeom prst="rect">
              <a:avLst/>
            </a:prstGeom>
            <a:noFill/>
            <a:ln>
              <a:solidFill>
                <a:schemeClr val="accent5"/>
              </a:solidFill>
            </a:ln>
          </p:spPr>
          <p:txBody>
            <a:bodyPr vert="eaVert" wrap="square" rtlCol="0">
              <a:spAutoFit/>
            </a:bodyPr>
            <a:lstStyle/>
            <a:p>
              <a:endParaRPr lang="zh-CN" altLang="en-US" dirty="0"/>
            </a:p>
          </p:txBody>
        </p:sp>
        <p:sp>
          <p:nvSpPr>
            <p:cNvPr id="10" name="文本框 9"/>
            <p:cNvSpPr txBox="1"/>
            <p:nvPr/>
          </p:nvSpPr>
          <p:spPr>
            <a:xfrm>
              <a:off x="7659414" y="1367799"/>
              <a:ext cx="861460" cy="4713589"/>
            </a:xfrm>
            <a:prstGeom prst="rect">
              <a:avLst/>
            </a:prstGeom>
            <a:noFill/>
            <a:ln>
              <a:solidFill>
                <a:schemeClr val="accent5"/>
              </a:solidFill>
            </a:ln>
          </p:spPr>
          <p:txBody>
            <a:bodyPr vert="eaVert" wrap="square" rtlCol="0">
              <a:spAutoFit/>
            </a:bodyPr>
            <a:lstStyle/>
            <a:p>
              <a:endParaRPr lang="zh-CN" altLang="en-US" dirty="0"/>
            </a:p>
          </p:txBody>
        </p:sp>
        <p:sp>
          <p:nvSpPr>
            <p:cNvPr id="56" name="文本框 55"/>
            <p:cNvSpPr txBox="1"/>
            <p:nvPr/>
          </p:nvSpPr>
          <p:spPr>
            <a:xfrm>
              <a:off x="6608371" y="1367798"/>
              <a:ext cx="720080" cy="584775"/>
            </a:xfrm>
            <a:prstGeom prst="rect">
              <a:avLst/>
            </a:prstGeom>
            <a:noFill/>
          </p:spPr>
          <p:txBody>
            <a:bodyPr wrap="square" rtlCol="0">
              <a:spAutoFit/>
            </a:bodyPr>
            <a:lstStyle/>
            <a:p>
              <a:r>
                <a:rPr lang="zh-CN" altLang="en-US" sz="1600" b="1" dirty="0">
                  <a:solidFill>
                    <a:srgbClr val="00B0F0"/>
                  </a:solidFill>
                </a:rPr>
                <a:t>用户管理</a:t>
              </a:r>
            </a:p>
          </p:txBody>
        </p:sp>
        <p:sp>
          <p:nvSpPr>
            <p:cNvPr id="57" name="文本框 56"/>
            <p:cNvSpPr txBox="1"/>
            <p:nvPr/>
          </p:nvSpPr>
          <p:spPr>
            <a:xfrm>
              <a:off x="6569668" y="2085770"/>
              <a:ext cx="706443" cy="646723"/>
            </a:xfrm>
            <a:prstGeom prst="rect">
              <a:avLst/>
            </a:prstGeom>
            <a:solidFill>
              <a:srgbClr val="00B0F0"/>
            </a:solidFill>
            <a:ln>
              <a:noFill/>
            </a:ln>
          </p:spPr>
          <p:txBody>
            <a:bodyPr wrap="square" rtlCol="0">
              <a:spAutoFit/>
            </a:bodyPr>
            <a:lstStyle/>
            <a:p>
              <a:r>
                <a:rPr lang="zh-CN" altLang="en-US" sz="1600" dirty="0"/>
                <a:t>权限管理</a:t>
              </a:r>
            </a:p>
          </p:txBody>
        </p:sp>
        <p:sp>
          <p:nvSpPr>
            <p:cNvPr id="58" name="文本框 57"/>
            <p:cNvSpPr txBox="1"/>
            <p:nvPr/>
          </p:nvSpPr>
          <p:spPr>
            <a:xfrm>
              <a:off x="7745235" y="1377885"/>
              <a:ext cx="720080" cy="584775"/>
            </a:xfrm>
            <a:prstGeom prst="rect">
              <a:avLst/>
            </a:prstGeom>
            <a:noFill/>
          </p:spPr>
          <p:txBody>
            <a:bodyPr wrap="square" rtlCol="0">
              <a:spAutoFit/>
            </a:bodyPr>
            <a:lstStyle/>
            <a:p>
              <a:r>
                <a:rPr lang="zh-CN" altLang="en-US" sz="1600" b="1" dirty="0">
                  <a:solidFill>
                    <a:srgbClr val="00B0F0"/>
                  </a:solidFill>
                </a:rPr>
                <a:t>安全管理</a:t>
              </a:r>
            </a:p>
          </p:txBody>
        </p:sp>
        <p:sp>
          <p:nvSpPr>
            <p:cNvPr id="59" name="文本框 58"/>
            <p:cNvSpPr txBox="1"/>
            <p:nvPr/>
          </p:nvSpPr>
          <p:spPr>
            <a:xfrm>
              <a:off x="7766698" y="2076589"/>
              <a:ext cx="677154" cy="584775"/>
            </a:xfrm>
            <a:prstGeom prst="rect">
              <a:avLst/>
            </a:prstGeom>
            <a:solidFill>
              <a:srgbClr val="00B0F0"/>
            </a:solidFill>
            <a:ln>
              <a:noFill/>
            </a:ln>
          </p:spPr>
          <p:txBody>
            <a:bodyPr wrap="square" rtlCol="0">
              <a:spAutoFit/>
            </a:bodyPr>
            <a:lstStyle/>
            <a:p>
              <a:r>
                <a:rPr lang="zh-CN" altLang="en-US" sz="1600" dirty="0"/>
                <a:t>存储安全</a:t>
              </a:r>
            </a:p>
          </p:txBody>
        </p:sp>
        <p:sp>
          <p:nvSpPr>
            <p:cNvPr id="60" name="文本框 59"/>
            <p:cNvSpPr txBox="1"/>
            <p:nvPr/>
          </p:nvSpPr>
          <p:spPr>
            <a:xfrm>
              <a:off x="7751566" y="3161647"/>
              <a:ext cx="677154" cy="584776"/>
            </a:xfrm>
            <a:prstGeom prst="rect">
              <a:avLst/>
            </a:prstGeom>
            <a:solidFill>
              <a:srgbClr val="00B0F0"/>
            </a:solidFill>
            <a:ln>
              <a:noFill/>
            </a:ln>
          </p:spPr>
          <p:txBody>
            <a:bodyPr wrap="square" rtlCol="0">
              <a:spAutoFit/>
            </a:bodyPr>
            <a:lstStyle/>
            <a:p>
              <a:r>
                <a:rPr lang="zh-CN" altLang="en-US" sz="1600" dirty="0"/>
                <a:t>权限控制</a:t>
              </a:r>
            </a:p>
          </p:txBody>
        </p:sp>
        <p:sp>
          <p:nvSpPr>
            <p:cNvPr id="61" name="文本框 60"/>
            <p:cNvSpPr txBox="1"/>
            <p:nvPr/>
          </p:nvSpPr>
          <p:spPr>
            <a:xfrm>
              <a:off x="7726643" y="4079639"/>
              <a:ext cx="677154" cy="646723"/>
            </a:xfrm>
            <a:prstGeom prst="rect">
              <a:avLst/>
            </a:prstGeom>
            <a:solidFill>
              <a:srgbClr val="00B0F0"/>
            </a:solidFill>
            <a:ln>
              <a:noFill/>
            </a:ln>
          </p:spPr>
          <p:txBody>
            <a:bodyPr wrap="square" rtlCol="0">
              <a:spAutoFit/>
            </a:bodyPr>
            <a:lstStyle/>
            <a:p>
              <a:r>
                <a:rPr lang="zh-CN" altLang="en-US" sz="1600" dirty="0"/>
                <a:t>数据加密</a:t>
              </a:r>
            </a:p>
          </p:txBody>
        </p:sp>
      </p:grpSp>
      <p:sp>
        <p:nvSpPr>
          <p:cNvPr id="68" name="左右箭头 67"/>
          <p:cNvSpPr/>
          <p:nvPr/>
        </p:nvSpPr>
        <p:spPr>
          <a:xfrm>
            <a:off x="6355892" y="2157931"/>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左右箭头 68"/>
          <p:cNvSpPr/>
          <p:nvPr/>
        </p:nvSpPr>
        <p:spPr>
          <a:xfrm>
            <a:off x="6340645" y="3720245"/>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左右箭头 69"/>
          <p:cNvSpPr/>
          <p:nvPr/>
        </p:nvSpPr>
        <p:spPr>
          <a:xfrm>
            <a:off x="6327395" y="5582449"/>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上下箭头 71"/>
          <p:cNvSpPr/>
          <p:nvPr/>
        </p:nvSpPr>
        <p:spPr>
          <a:xfrm>
            <a:off x="2670784" y="2722697"/>
            <a:ext cx="173024" cy="329581"/>
          </a:xfrm>
          <a:prstGeom prst="upDown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上下箭头 72"/>
          <p:cNvSpPr/>
          <p:nvPr/>
        </p:nvSpPr>
        <p:spPr>
          <a:xfrm>
            <a:off x="4905190" y="2689579"/>
            <a:ext cx="215450" cy="380192"/>
          </a:xfrm>
          <a:prstGeom prst="upDown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直接连接符 76"/>
          <p:cNvCxnSpPr/>
          <p:nvPr/>
        </p:nvCxnSpPr>
        <p:spPr>
          <a:xfrm flipV="1">
            <a:off x="1482043" y="1658983"/>
            <a:ext cx="4788128" cy="1128"/>
          </a:xfrm>
          <a:prstGeom prst="line">
            <a:avLst/>
          </a:prstGeom>
          <a:ln w="28575">
            <a:solidFill>
              <a:schemeClr val="bg1"/>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8" name="文本框 77"/>
          <p:cNvSpPr txBox="1"/>
          <p:nvPr/>
        </p:nvSpPr>
        <p:spPr>
          <a:xfrm>
            <a:off x="3039700" y="1362816"/>
            <a:ext cx="1599207" cy="307777"/>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1400" dirty="0"/>
              <a:t>平台服务</a:t>
            </a:r>
          </a:p>
        </p:txBody>
      </p:sp>
      <p:cxnSp>
        <p:nvCxnSpPr>
          <p:cNvPr id="82" name="直接连接符 81"/>
          <p:cNvCxnSpPr>
            <a:stCxn id="7" idx="1"/>
            <a:endCxn id="7" idx="3"/>
          </p:cNvCxnSpPr>
          <p:nvPr/>
        </p:nvCxnSpPr>
        <p:spPr>
          <a:xfrm>
            <a:off x="1495142" y="2028777"/>
            <a:ext cx="4775029" cy="0"/>
          </a:xfrm>
          <a:prstGeom prst="line">
            <a:avLst/>
          </a:prstGeom>
          <a:ln w="28575">
            <a:solidFill>
              <a:schemeClr val="bg1"/>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4196155" y="1644960"/>
            <a:ext cx="0" cy="415005"/>
          </a:xfrm>
          <a:prstGeom prst="line">
            <a:avLst/>
          </a:prstGeom>
          <a:ln w="28575">
            <a:solidFill>
              <a:schemeClr val="bg1"/>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8" name="文本框 87"/>
          <p:cNvSpPr txBox="1"/>
          <p:nvPr/>
        </p:nvSpPr>
        <p:spPr>
          <a:xfrm>
            <a:off x="1629248" y="1698575"/>
            <a:ext cx="1830717" cy="307777"/>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1400" dirty="0"/>
              <a:t>传统</a:t>
            </a:r>
            <a:r>
              <a:rPr lang="en-US" altLang="zh-CN" sz="1400" dirty="0"/>
              <a:t>B/S</a:t>
            </a:r>
            <a:r>
              <a:rPr lang="zh-CN" altLang="en-US" sz="1400" dirty="0"/>
              <a:t>架构</a:t>
            </a:r>
          </a:p>
        </p:txBody>
      </p:sp>
      <p:grpSp>
        <p:nvGrpSpPr>
          <p:cNvPr id="133" name="组合 132"/>
          <p:cNvGrpSpPr/>
          <p:nvPr/>
        </p:nvGrpSpPr>
        <p:grpSpPr>
          <a:xfrm>
            <a:off x="1445268" y="3064826"/>
            <a:ext cx="4806193" cy="1546119"/>
            <a:chOff x="1456811" y="3166652"/>
            <a:chExt cx="4806193" cy="1546119"/>
          </a:xfrm>
          <a:effectLst>
            <a:outerShdw blurRad="50800" dist="38100" dir="2700000" algn="tl" rotWithShape="0">
              <a:prstClr val="black">
                <a:alpha val="40000"/>
              </a:prstClr>
            </a:outerShdw>
          </a:effectLst>
        </p:grpSpPr>
        <p:sp>
          <p:nvSpPr>
            <p:cNvPr id="16" name="文本框 15"/>
            <p:cNvSpPr txBox="1"/>
            <p:nvPr/>
          </p:nvSpPr>
          <p:spPr>
            <a:xfrm>
              <a:off x="1456811" y="3166652"/>
              <a:ext cx="4806193" cy="1546119"/>
            </a:xfrm>
            <a:prstGeom prst="rect">
              <a:avLst/>
            </a:prstGeom>
            <a:solidFill>
              <a:schemeClr val="accent1">
                <a:lumMod val="20000"/>
                <a:lumOff val="80000"/>
              </a:schemeClr>
            </a:solidFill>
            <a:ln>
              <a:noFill/>
            </a:ln>
          </p:spPr>
          <p:txBody>
            <a:bodyPr wrap="square" rtlCol="0">
              <a:spAutoFit/>
            </a:bodyPr>
            <a:lstStyle/>
            <a:p>
              <a:endParaRPr lang="zh-CN" altLang="en-US" dirty="0"/>
            </a:p>
          </p:txBody>
        </p:sp>
        <p:sp>
          <p:nvSpPr>
            <p:cNvPr id="37" name="文本框 36"/>
            <p:cNvSpPr txBox="1"/>
            <p:nvPr/>
          </p:nvSpPr>
          <p:spPr>
            <a:xfrm>
              <a:off x="1515951" y="3496630"/>
              <a:ext cx="595750" cy="830997"/>
            </a:xfrm>
            <a:prstGeom prst="rect">
              <a:avLst/>
            </a:prstGeom>
            <a:noFill/>
          </p:spPr>
          <p:txBody>
            <a:bodyPr wrap="square" rtlCol="0">
              <a:spAutoFit/>
            </a:bodyPr>
            <a:lstStyle/>
            <a:p>
              <a:r>
                <a:rPr lang="zh-CN" altLang="en-US" sz="1600" b="1" dirty="0">
                  <a:solidFill>
                    <a:srgbClr val="00B0F0"/>
                  </a:solidFill>
                </a:rPr>
                <a:t>算</a:t>
              </a:r>
              <a:endParaRPr lang="en-US" altLang="zh-CN" sz="1600" b="1" dirty="0">
                <a:solidFill>
                  <a:srgbClr val="00B0F0"/>
                </a:solidFill>
              </a:endParaRPr>
            </a:p>
            <a:p>
              <a:r>
                <a:rPr lang="zh-CN" altLang="en-US" sz="1600" b="1" dirty="0">
                  <a:solidFill>
                    <a:srgbClr val="00B0F0"/>
                  </a:solidFill>
                </a:rPr>
                <a:t>法</a:t>
              </a:r>
              <a:endParaRPr lang="en-US" altLang="zh-CN" sz="1600" b="1" dirty="0">
                <a:solidFill>
                  <a:srgbClr val="00B0F0"/>
                </a:solidFill>
              </a:endParaRPr>
            </a:p>
            <a:p>
              <a:r>
                <a:rPr lang="zh-CN" altLang="en-US" sz="1600" b="1" dirty="0">
                  <a:solidFill>
                    <a:srgbClr val="00B0F0"/>
                  </a:solidFill>
                </a:rPr>
                <a:t>库</a:t>
              </a:r>
            </a:p>
          </p:txBody>
        </p:sp>
        <p:sp>
          <p:nvSpPr>
            <p:cNvPr id="40" name="圆角矩形 39"/>
            <p:cNvSpPr/>
            <p:nvPr/>
          </p:nvSpPr>
          <p:spPr>
            <a:xfrm>
              <a:off x="4496162" y="3287595"/>
              <a:ext cx="1695424" cy="1317877"/>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1907704" y="3299933"/>
              <a:ext cx="2525502" cy="1329964"/>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2449509" y="3276243"/>
              <a:ext cx="1285607" cy="276999"/>
            </a:xfrm>
            <a:prstGeom prst="rect">
              <a:avLst/>
            </a:prstGeom>
            <a:noFill/>
          </p:spPr>
          <p:txBody>
            <a:bodyPr wrap="square" rtlCol="0">
              <a:spAutoFit/>
            </a:bodyPr>
            <a:lstStyle/>
            <a:p>
              <a:pPr algn="ctr"/>
              <a:r>
                <a:rPr lang="zh-CN" altLang="en-US" sz="1200" dirty="0"/>
                <a:t>基本算法库</a:t>
              </a:r>
            </a:p>
          </p:txBody>
        </p:sp>
        <p:sp>
          <p:nvSpPr>
            <p:cNvPr id="43" name="矩形 42"/>
            <p:cNvSpPr/>
            <p:nvPr/>
          </p:nvSpPr>
          <p:spPr>
            <a:xfrm>
              <a:off x="2015015" y="3553387"/>
              <a:ext cx="516084" cy="94407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2603055" y="3544425"/>
              <a:ext cx="503928" cy="943193"/>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3174596" y="3543441"/>
              <a:ext cx="568495" cy="94016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1989005" y="3523062"/>
              <a:ext cx="617040" cy="276999"/>
            </a:xfrm>
            <a:prstGeom prst="rect">
              <a:avLst/>
            </a:prstGeom>
            <a:noFill/>
          </p:spPr>
          <p:txBody>
            <a:bodyPr wrap="square" rtlCol="0">
              <a:spAutoFit/>
            </a:bodyPr>
            <a:lstStyle/>
            <a:p>
              <a:r>
                <a:rPr lang="zh-CN" altLang="en-US" sz="1200" dirty="0"/>
                <a:t>分类</a:t>
              </a:r>
            </a:p>
          </p:txBody>
        </p:sp>
        <p:sp>
          <p:nvSpPr>
            <p:cNvPr id="47" name="文本框 46"/>
            <p:cNvSpPr txBox="1"/>
            <p:nvPr/>
          </p:nvSpPr>
          <p:spPr>
            <a:xfrm>
              <a:off x="2030049" y="3714044"/>
              <a:ext cx="446102" cy="253916"/>
            </a:xfrm>
            <a:prstGeom prst="rect">
              <a:avLst/>
            </a:prstGeom>
            <a:noFill/>
          </p:spPr>
          <p:txBody>
            <a:bodyPr wrap="square" rtlCol="0">
              <a:spAutoFit/>
            </a:bodyPr>
            <a:lstStyle/>
            <a:p>
              <a:r>
                <a:rPr lang="en-US" altLang="zh-CN" sz="1050" dirty="0"/>
                <a:t>SVM</a:t>
              </a:r>
              <a:endParaRPr lang="zh-CN" altLang="en-US" sz="1050" dirty="0"/>
            </a:p>
          </p:txBody>
        </p:sp>
        <p:sp>
          <p:nvSpPr>
            <p:cNvPr id="48" name="文本框 47"/>
            <p:cNvSpPr txBox="1"/>
            <p:nvPr/>
          </p:nvSpPr>
          <p:spPr>
            <a:xfrm>
              <a:off x="2034667" y="3866332"/>
              <a:ext cx="446102" cy="253916"/>
            </a:xfrm>
            <a:prstGeom prst="rect">
              <a:avLst/>
            </a:prstGeom>
            <a:noFill/>
          </p:spPr>
          <p:txBody>
            <a:bodyPr wrap="square" rtlCol="0">
              <a:spAutoFit/>
            </a:bodyPr>
            <a:lstStyle/>
            <a:p>
              <a:r>
                <a:rPr lang="en-US" altLang="zh-CN" sz="1050" dirty="0"/>
                <a:t>kNN</a:t>
              </a:r>
              <a:endParaRPr lang="zh-CN" altLang="en-US" sz="1050" dirty="0"/>
            </a:p>
          </p:txBody>
        </p:sp>
        <p:sp>
          <p:nvSpPr>
            <p:cNvPr id="49" name="文本框 48"/>
            <p:cNvSpPr txBox="1"/>
            <p:nvPr/>
          </p:nvSpPr>
          <p:spPr>
            <a:xfrm>
              <a:off x="2001493" y="4019374"/>
              <a:ext cx="592063" cy="415498"/>
            </a:xfrm>
            <a:prstGeom prst="rect">
              <a:avLst/>
            </a:prstGeom>
            <a:noFill/>
          </p:spPr>
          <p:txBody>
            <a:bodyPr wrap="square" rtlCol="0">
              <a:spAutoFit/>
            </a:bodyPr>
            <a:lstStyle/>
            <a:p>
              <a:r>
                <a:rPr lang="zh-CN" altLang="en-US" sz="1050" dirty="0"/>
                <a:t>决策树</a:t>
              </a:r>
              <a:endParaRPr lang="en-US" altLang="zh-CN" sz="1050" dirty="0"/>
            </a:p>
            <a:p>
              <a:r>
                <a:rPr lang="zh-CN" altLang="en-US" sz="1050" dirty="0"/>
                <a:t>贝叶斯</a:t>
              </a:r>
              <a:endParaRPr lang="en-US" altLang="zh-CN" sz="1050" dirty="0"/>
            </a:p>
          </p:txBody>
        </p:sp>
        <p:sp>
          <p:nvSpPr>
            <p:cNvPr id="50" name="文本框 49"/>
            <p:cNvSpPr txBox="1"/>
            <p:nvPr/>
          </p:nvSpPr>
          <p:spPr>
            <a:xfrm>
              <a:off x="2603055" y="3524945"/>
              <a:ext cx="624956" cy="276999"/>
            </a:xfrm>
            <a:prstGeom prst="rect">
              <a:avLst/>
            </a:prstGeom>
            <a:noFill/>
          </p:spPr>
          <p:txBody>
            <a:bodyPr wrap="square" rtlCol="0">
              <a:spAutoFit/>
            </a:bodyPr>
            <a:lstStyle/>
            <a:p>
              <a:r>
                <a:rPr lang="zh-CN" altLang="en-US" sz="1200" dirty="0"/>
                <a:t>回归</a:t>
              </a:r>
            </a:p>
          </p:txBody>
        </p:sp>
        <p:sp>
          <p:nvSpPr>
            <p:cNvPr id="51" name="文本框 50"/>
            <p:cNvSpPr txBox="1"/>
            <p:nvPr/>
          </p:nvSpPr>
          <p:spPr>
            <a:xfrm>
              <a:off x="2601532" y="3687499"/>
              <a:ext cx="595381" cy="900246"/>
            </a:xfrm>
            <a:prstGeom prst="rect">
              <a:avLst/>
            </a:prstGeom>
            <a:noFill/>
          </p:spPr>
          <p:txBody>
            <a:bodyPr wrap="square" rtlCol="0">
              <a:spAutoFit/>
            </a:bodyPr>
            <a:lstStyle/>
            <a:p>
              <a:r>
                <a:rPr lang="en-US" altLang="zh-CN" sz="1050" dirty="0"/>
                <a:t>Logistic</a:t>
              </a:r>
            </a:p>
            <a:p>
              <a:r>
                <a:rPr lang="en-US" altLang="zh-CN" sz="1050" dirty="0"/>
                <a:t>Lasso</a:t>
              </a:r>
            </a:p>
            <a:p>
              <a:r>
                <a:rPr lang="en-US" altLang="zh-CN" sz="1050" dirty="0"/>
                <a:t>Ridage</a:t>
              </a:r>
            </a:p>
            <a:p>
              <a:r>
                <a:rPr lang="en-US" altLang="zh-CN" sz="1050" dirty="0"/>
                <a:t>...</a:t>
              </a:r>
            </a:p>
            <a:p>
              <a:endParaRPr lang="zh-CN" altLang="en-US" sz="1050" dirty="0"/>
            </a:p>
          </p:txBody>
        </p:sp>
        <p:sp>
          <p:nvSpPr>
            <p:cNvPr id="53" name="文本框 52"/>
            <p:cNvSpPr txBox="1"/>
            <p:nvPr/>
          </p:nvSpPr>
          <p:spPr>
            <a:xfrm>
              <a:off x="3106722" y="3532978"/>
              <a:ext cx="778570" cy="923330"/>
            </a:xfrm>
            <a:prstGeom prst="rect">
              <a:avLst/>
            </a:prstGeom>
            <a:noFill/>
          </p:spPr>
          <p:txBody>
            <a:bodyPr wrap="square" rtlCol="0">
              <a:spAutoFit/>
            </a:bodyPr>
            <a:lstStyle/>
            <a:p>
              <a:r>
                <a:rPr lang="zh-CN" altLang="en-US" sz="1200" dirty="0"/>
                <a:t>聚类</a:t>
              </a:r>
              <a:endParaRPr lang="en-US" altLang="zh-CN" sz="1200" dirty="0"/>
            </a:p>
            <a:p>
              <a:r>
                <a:rPr lang="en-US" altLang="zh-CN" sz="1200" dirty="0"/>
                <a:t>Kmeans</a:t>
              </a:r>
            </a:p>
            <a:p>
              <a:r>
                <a:rPr lang="zh-CN" altLang="en-US" sz="1000" dirty="0"/>
                <a:t>层次聚类</a:t>
              </a:r>
              <a:endParaRPr lang="en-US" altLang="zh-CN" sz="1000" dirty="0"/>
            </a:p>
            <a:p>
              <a:r>
                <a:rPr lang="en-US" altLang="zh-CN" sz="1000" dirty="0"/>
                <a:t> Som</a:t>
              </a:r>
            </a:p>
            <a:p>
              <a:r>
                <a:rPr lang="en-US" altLang="zh-CN" sz="1000" dirty="0"/>
                <a:t> FCM</a:t>
              </a:r>
            </a:p>
          </p:txBody>
        </p:sp>
        <p:sp>
          <p:nvSpPr>
            <p:cNvPr id="54" name="文本框 53"/>
            <p:cNvSpPr txBox="1"/>
            <p:nvPr/>
          </p:nvSpPr>
          <p:spPr>
            <a:xfrm>
              <a:off x="4569754" y="3289912"/>
              <a:ext cx="1285607" cy="276999"/>
            </a:xfrm>
            <a:prstGeom prst="rect">
              <a:avLst/>
            </a:prstGeom>
            <a:noFill/>
          </p:spPr>
          <p:txBody>
            <a:bodyPr wrap="square" rtlCol="0">
              <a:spAutoFit/>
            </a:bodyPr>
            <a:lstStyle/>
            <a:p>
              <a:pPr algn="ctr"/>
              <a:r>
                <a:rPr lang="zh-CN" altLang="en-US" sz="1200" dirty="0"/>
                <a:t>第三方算法库</a:t>
              </a:r>
            </a:p>
          </p:txBody>
        </p:sp>
        <p:sp>
          <p:nvSpPr>
            <p:cNvPr id="55" name="文本框 54"/>
            <p:cNvSpPr txBox="1"/>
            <p:nvPr/>
          </p:nvSpPr>
          <p:spPr>
            <a:xfrm>
              <a:off x="4631996" y="3582735"/>
              <a:ext cx="635567" cy="830997"/>
            </a:xfrm>
            <a:prstGeom prst="rect">
              <a:avLst/>
            </a:prstGeom>
            <a:noFill/>
            <a:ln w="28575">
              <a:solidFill>
                <a:srgbClr val="33A8C7"/>
              </a:solidFill>
            </a:ln>
          </p:spPr>
          <p:txBody>
            <a:bodyPr wrap="square" rtlCol="0">
              <a:spAutoFit/>
            </a:bodyPr>
            <a:lstStyle/>
            <a:p>
              <a:r>
                <a:rPr lang="en-US" altLang="zh-CN" sz="1200" dirty="0"/>
                <a:t>Spark</a:t>
              </a:r>
              <a:r>
                <a:rPr lang="zh-CN" altLang="en-US" sz="1200" dirty="0"/>
                <a:t>机器学习库</a:t>
              </a:r>
            </a:p>
          </p:txBody>
        </p:sp>
        <p:sp>
          <p:nvSpPr>
            <p:cNvPr id="71" name="文本框 70"/>
            <p:cNvSpPr txBox="1"/>
            <p:nvPr/>
          </p:nvSpPr>
          <p:spPr>
            <a:xfrm>
              <a:off x="5330519" y="3593422"/>
              <a:ext cx="651749" cy="830997"/>
            </a:xfrm>
            <a:prstGeom prst="rect">
              <a:avLst/>
            </a:prstGeom>
            <a:noFill/>
            <a:ln w="28575">
              <a:solidFill>
                <a:srgbClr val="33A8C7"/>
              </a:solidFill>
            </a:ln>
          </p:spPr>
          <p:txBody>
            <a:bodyPr wrap="square" rtlCol="0">
              <a:spAutoFit/>
            </a:bodyPr>
            <a:lstStyle/>
            <a:p>
              <a:r>
                <a:rPr lang="zh-CN" altLang="en-US" sz="1200" dirty="0"/>
                <a:t>用户上传算法</a:t>
              </a:r>
              <a:endParaRPr lang="en-US" altLang="zh-CN" sz="1200" dirty="0"/>
            </a:p>
            <a:p>
              <a:endParaRPr lang="en-US" altLang="zh-CN" sz="1200" dirty="0"/>
            </a:p>
            <a:p>
              <a:endParaRPr lang="zh-CN" altLang="en-US" sz="1200" dirty="0"/>
            </a:p>
          </p:txBody>
        </p:sp>
        <p:sp>
          <p:nvSpPr>
            <p:cNvPr id="93" name="矩形 92"/>
            <p:cNvSpPr/>
            <p:nvPr/>
          </p:nvSpPr>
          <p:spPr>
            <a:xfrm>
              <a:off x="3813827" y="3532978"/>
              <a:ext cx="540892" cy="936348"/>
            </a:xfrm>
            <a:prstGeom prst="rect">
              <a:avLst/>
            </a:prstGeom>
            <a:noFill/>
            <a:ln>
              <a:solidFill>
                <a:srgbClr val="33A8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文本框 93"/>
            <p:cNvSpPr txBox="1"/>
            <p:nvPr/>
          </p:nvSpPr>
          <p:spPr>
            <a:xfrm>
              <a:off x="3753286" y="3543441"/>
              <a:ext cx="860994" cy="830997"/>
            </a:xfrm>
            <a:prstGeom prst="rect">
              <a:avLst/>
            </a:prstGeom>
            <a:noFill/>
          </p:spPr>
          <p:txBody>
            <a:bodyPr wrap="square" rtlCol="0">
              <a:spAutoFit/>
            </a:bodyPr>
            <a:lstStyle/>
            <a:p>
              <a:r>
                <a:rPr lang="zh-CN" altLang="en-US" sz="1000" dirty="0"/>
                <a:t>关联规则</a:t>
              </a:r>
              <a:endParaRPr lang="en-US" altLang="zh-CN" sz="1000" dirty="0"/>
            </a:p>
            <a:p>
              <a:r>
                <a:rPr lang="en-US" altLang="zh-CN" sz="900" dirty="0"/>
                <a:t>Apriori</a:t>
              </a:r>
            </a:p>
            <a:p>
              <a:r>
                <a:rPr lang="en-US" altLang="zh-CN" sz="900" dirty="0"/>
                <a:t>FP-growth</a:t>
              </a:r>
            </a:p>
            <a:p>
              <a:r>
                <a:rPr lang="en-US" altLang="zh-CN" sz="900" dirty="0"/>
                <a:t>Eclat</a:t>
              </a:r>
            </a:p>
            <a:p>
              <a:r>
                <a:rPr lang="en-US" altLang="zh-CN" sz="1100" dirty="0"/>
                <a:t>...</a:t>
              </a:r>
              <a:endParaRPr lang="zh-CN" altLang="en-US" sz="1100" dirty="0"/>
            </a:p>
          </p:txBody>
        </p:sp>
        <p:cxnSp>
          <p:nvCxnSpPr>
            <p:cNvPr id="99" name="直接连接符 98"/>
            <p:cNvCxnSpPr/>
            <p:nvPr/>
          </p:nvCxnSpPr>
          <p:spPr>
            <a:xfrm>
              <a:off x="2030049" y="3746850"/>
              <a:ext cx="501050"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2601532" y="3752625"/>
              <a:ext cx="501050"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3174596" y="3759999"/>
              <a:ext cx="560520" cy="769"/>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3839303" y="3759999"/>
              <a:ext cx="540893"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grpSp>
      <p:sp>
        <p:nvSpPr>
          <p:cNvPr id="116" name="文本框 115"/>
          <p:cNvSpPr txBox="1"/>
          <p:nvPr/>
        </p:nvSpPr>
        <p:spPr>
          <a:xfrm>
            <a:off x="4219650" y="1708952"/>
            <a:ext cx="2013355"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1400" dirty="0"/>
              <a:t>高通量并发式计算平台</a:t>
            </a:r>
          </a:p>
        </p:txBody>
      </p:sp>
      <p:sp>
        <p:nvSpPr>
          <p:cNvPr id="117" name="文本框 116"/>
          <p:cNvSpPr txBox="1"/>
          <p:nvPr/>
        </p:nvSpPr>
        <p:spPr>
          <a:xfrm>
            <a:off x="1629248" y="2132889"/>
            <a:ext cx="566487" cy="430887"/>
          </a:xfrm>
          <a:prstGeom prst="rect">
            <a:avLst/>
          </a:prstGeom>
          <a:noFill/>
          <a:ln w="28575">
            <a:solidFill>
              <a:schemeClr val="accent6">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sz="1100" dirty="0"/>
              <a:t>数据上传</a:t>
            </a:r>
          </a:p>
        </p:txBody>
      </p:sp>
      <p:sp>
        <p:nvSpPr>
          <p:cNvPr id="118" name="文本框 117"/>
          <p:cNvSpPr txBox="1"/>
          <p:nvPr/>
        </p:nvSpPr>
        <p:spPr>
          <a:xfrm>
            <a:off x="2408085" y="2129164"/>
            <a:ext cx="566487" cy="430887"/>
          </a:xfrm>
          <a:prstGeom prst="rect">
            <a:avLst/>
          </a:prstGeom>
          <a:noFill/>
          <a:ln w="28575">
            <a:solidFill>
              <a:schemeClr val="accent6">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sz="1100" dirty="0"/>
              <a:t>算法分析</a:t>
            </a:r>
          </a:p>
        </p:txBody>
      </p:sp>
      <p:sp>
        <p:nvSpPr>
          <p:cNvPr id="119" name="文本框 118"/>
          <p:cNvSpPr txBox="1"/>
          <p:nvPr/>
        </p:nvSpPr>
        <p:spPr>
          <a:xfrm>
            <a:off x="3121398" y="2142944"/>
            <a:ext cx="566487" cy="400110"/>
          </a:xfrm>
          <a:prstGeom prst="rect">
            <a:avLst/>
          </a:prstGeom>
          <a:noFill/>
          <a:ln w="28575">
            <a:solidFill>
              <a:schemeClr val="accent6">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sz="1000" dirty="0"/>
              <a:t>可视化分析</a:t>
            </a:r>
          </a:p>
        </p:txBody>
      </p:sp>
      <p:sp>
        <p:nvSpPr>
          <p:cNvPr id="120" name="文本框 119"/>
          <p:cNvSpPr txBox="1"/>
          <p:nvPr/>
        </p:nvSpPr>
        <p:spPr>
          <a:xfrm>
            <a:off x="3768511" y="2138144"/>
            <a:ext cx="566487" cy="430887"/>
          </a:xfrm>
          <a:prstGeom prst="rect">
            <a:avLst/>
          </a:prstGeom>
          <a:noFill/>
          <a:ln w="28575">
            <a:solidFill>
              <a:schemeClr val="accent6">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sz="1100" dirty="0"/>
              <a:t>规则抽取</a:t>
            </a:r>
          </a:p>
        </p:txBody>
      </p:sp>
      <p:sp>
        <p:nvSpPr>
          <p:cNvPr id="122" name="圆角矩形 121"/>
          <p:cNvSpPr/>
          <p:nvPr/>
        </p:nvSpPr>
        <p:spPr>
          <a:xfrm>
            <a:off x="1559340" y="2091546"/>
            <a:ext cx="3067900" cy="552140"/>
          </a:xfrm>
          <a:prstGeom prst="roundRect">
            <a:avLst/>
          </a:prstGeom>
          <a:noFill/>
          <a:ln w="28575">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圆角矩形 122"/>
          <p:cNvSpPr/>
          <p:nvPr/>
        </p:nvSpPr>
        <p:spPr>
          <a:xfrm>
            <a:off x="5013540" y="2102318"/>
            <a:ext cx="1031984" cy="523753"/>
          </a:xfrm>
          <a:prstGeom prst="roundRect">
            <a:avLst/>
          </a:prstGeom>
          <a:noFill/>
          <a:ln>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框 128"/>
          <p:cNvSpPr txBox="1"/>
          <p:nvPr/>
        </p:nvSpPr>
        <p:spPr>
          <a:xfrm>
            <a:off x="7008506" y="3913475"/>
            <a:ext cx="632419" cy="830997"/>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600" dirty="0"/>
              <a:t>用户信息管理</a:t>
            </a:r>
          </a:p>
        </p:txBody>
      </p:sp>
      <p:sp>
        <p:nvSpPr>
          <p:cNvPr id="131" name="文本框 130"/>
          <p:cNvSpPr txBox="1"/>
          <p:nvPr/>
        </p:nvSpPr>
        <p:spPr>
          <a:xfrm>
            <a:off x="5152852" y="2143311"/>
            <a:ext cx="566487" cy="430887"/>
          </a:xfrm>
          <a:prstGeom prst="rect">
            <a:avLst/>
          </a:prstGeom>
          <a:noFill/>
          <a:ln w="28575">
            <a:solidFill>
              <a:schemeClr val="accent6">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sz="1100" dirty="0"/>
              <a:t>计算数据</a:t>
            </a:r>
          </a:p>
        </p:txBody>
      </p:sp>
      <p:sp>
        <p:nvSpPr>
          <p:cNvPr id="3" name="文本框 2"/>
          <p:cNvSpPr txBox="1"/>
          <p:nvPr/>
        </p:nvSpPr>
        <p:spPr>
          <a:xfrm>
            <a:off x="4279206" y="2135859"/>
            <a:ext cx="485190" cy="369332"/>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dirty="0">
                <a:solidFill>
                  <a:srgbClr val="C00000"/>
                </a:solidFill>
              </a:rPr>
              <a:t>...</a:t>
            </a:r>
            <a:endParaRPr lang="zh-CN" altLang="en-US" dirty="0">
              <a:solidFill>
                <a:srgbClr val="C00000"/>
              </a:solidFill>
            </a:endParaRPr>
          </a:p>
        </p:txBody>
      </p:sp>
      <p:sp>
        <p:nvSpPr>
          <p:cNvPr id="81" name="文本框 80"/>
          <p:cNvSpPr txBox="1"/>
          <p:nvPr/>
        </p:nvSpPr>
        <p:spPr>
          <a:xfrm>
            <a:off x="5685999" y="2117718"/>
            <a:ext cx="485190" cy="369332"/>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dirty="0">
                <a:solidFill>
                  <a:srgbClr val="C00000"/>
                </a:solidFill>
              </a:rPr>
              <a:t>...</a:t>
            </a:r>
            <a:endParaRPr lang="zh-CN" altLang="en-US" dirty="0">
              <a:solidFill>
                <a:srgbClr val="C00000"/>
              </a:solidFill>
            </a:endParaRPr>
          </a:p>
        </p:txBody>
      </p:sp>
      <p:sp>
        <p:nvSpPr>
          <p:cNvPr id="84" name="文本框 83"/>
          <p:cNvSpPr txBox="1"/>
          <p:nvPr/>
        </p:nvSpPr>
        <p:spPr>
          <a:xfrm>
            <a:off x="6975075" y="3193475"/>
            <a:ext cx="649218" cy="584775"/>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600" dirty="0"/>
              <a:t>注册管理</a:t>
            </a:r>
          </a:p>
        </p:txBody>
      </p:sp>
      <p:sp>
        <p:nvSpPr>
          <p:cNvPr id="85" name="文本框 84"/>
          <p:cNvSpPr txBox="1"/>
          <p:nvPr/>
        </p:nvSpPr>
        <p:spPr>
          <a:xfrm>
            <a:off x="7006701" y="4915734"/>
            <a:ext cx="632419" cy="830997"/>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600" dirty="0"/>
              <a:t>操作日志管理</a:t>
            </a:r>
          </a:p>
        </p:txBody>
      </p:sp>
      <p:sp>
        <p:nvSpPr>
          <p:cNvPr id="86" name="文本框 85"/>
          <p:cNvSpPr txBox="1"/>
          <p:nvPr/>
        </p:nvSpPr>
        <p:spPr>
          <a:xfrm>
            <a:off x="8086952" y="5033844"/>
            <a:ext cx="636150" cy="584775"/>
          </a:xfrm>
          <a:prstGeom prst="rect">
            <a:avLst/>
          </a:prstGeom>
          <a:solidFill>
            <a:srgbClr val="00B0F0"/>
          </a:solid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t>隐私保护</a:t>
            </a:r>
          </a:p>
        </p:txBody>
      </p:sp>
      <p:sp>
        <p:nvSpPr>
          <p:cNvPr id="4" name="文本框 3"/>
          <p:cNvSpPr txBox="1"/>
          <p:nvPr/>
        </p:nvSpPr>
        <p:spPr>
          <a:xfrm>
            <a:off x="6735931" y="1516696"/>
            <a:ext cx="2160251" cy="4444997"/>
          </a:xfrm>
          <a:prstGeom prst="rect">
            <a:avLst/>
          </a:prstGeom>
          <a:noFill/>
          <a:ln w="28575">
            <a:solidFill>
              <a:srgbClr val="FF0000"/>
            </a:solidFill>
          </a:ln>
          <a:effectLst>
            <a:outerShdw blurRad="50800" dist="38100" dir="2700000" algn="tl" rotWithShape="0">
              <a:prstClr val="black">
                <a:alpha val="40000"/>
              </a:prstClr>
            </a:outerShdw>
          </a:effectLst>
        </p:spPr>
        <p:txBody>
          <a:bodyPr wrap="square" rtlCol="0">
            <a:spAutoFit/>
          </a:bodyPr>
          <a:lstStyle/>
          <a:p>
            <a:endParaRPr lang="zh-CN" altLang="en-US" dirty="0"/>
          </a:p>
        </p:txBody>
      </p:sp>
    </p:spTree>
    <p:extLst>
      <p:ext uri="{BB962C8B-B14F-4D97-AF65-F5344CB8AC3E}">
        <p14:creationId xmlns:p14="http://schemas.microsoft.com/office/powerpoint/2010/main" val="86276008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14000"/>
            <a:ext cx="8229600" cy="796950"/>
          </a:xfrm>
        </p:spPr>
        <p:txBody>
          <a:bodyPr>
            <a:normAutofit/>
          </a:bodyPr>
          <a:lstStyle/>
          <a:p>
            <a:r>
              <a:rPr lang="zh-CN" altLang="en-US" dirty="0"/>
              <a:t>平台的开发环境和运行环境</a:t>
            </a:r>
          </a:p>
        </p:txBody>
      </p:sp>
      <p:graphicFrame>
        <p:nvGraphicFramePr>
          <p:cNvPr id="5" name="表格 4"/>
          <p:cNvGraphicFramePr>
            <a:graphicFrameLocks noGrp="1"/>
          </p:cNvGraphicFramePr>
          <p:nvPr>
            <p:extLst>
              <p:ext uri="{D42A27DB-BD31-4B8C-83A1-F6EECF244321}">
                <p14:modId xmlns:p14="http://schemas.microsoft.com/office/powerpoint/2010/main" val="286348634"/>
              </p:ext>
            </p:extLst>
          </p:nvPr>
        </p:nvGraphicFramePr>
        <p:xfrm>
          <a:off x="204226" y="4437112"/>
          <a:ext cx="8780949" cy="2543633"/>
        </p:xfrm>
        <a:graphic>
          <a:graphicData uri="http://schemas.openxmlformats.org/drawingml/2006/table">
            <a:tbl>
              <a:tblPr firstRow="1" bandRow="1">
                <a:effectLst>
                  <a:innerShdw blurRad="114300">
                    <a:prstClr val="black"/>
                  </a:innerShdw>
                </a:effectLst>
                <a:tableStyleId>{F5AB1C69-6EDB-4FF4-983F-18BD219EF322}</a:tableStyleId>
              </a:tblPr>
              <a:tblGrid>
                <a:gridCol w="1785956">
                  <a:extLst>
                    <a:ext uri="{9D8B030D-6E8A-4147-A177-3AD203B41FA5}">
                      <a16:colId xmlns:a16="http://schemas.microsoft.com/office/drawing/2014/main" xmlns="" val="20000"/>
                    </a:ext>
                  </a:extLst>
                </a:gridCol>
                <a:gridCol w="2381274">
                  <a:extLst>
                    <a:ext uri="{9D8B030D-6E8A-4147-A177-3AD203B41FA5}">
                      <a16:colId xmlns:a16="http://schemas.microsoft.com/office/drawing/2014/main" xmlns="" val="20001"/>
                    </a:ext>
                  </a:extLst>
                </a:gridCol>
                <a:gridCol w="4613719">
                  <a:extLst>
                    <a:ext uri="{9D8B030D-6E8A-4147-A177-3AD203B41FA5}">
                      <a16:colId xmlns:a16="http://schemas.microsoft.com/office/drawing/2014/main" xmlns="" val="20002"/>
                    </a:ext>
                  </a:extLst>
                </a:gridCol>
              </a:tblGrid>
              <a:tr h="375748">
                <a:tc>
                  <a:txBody>
                    <a:bodyPr/>
                    <a:lstStyle/>
                    <a:p>
                      <a:pPr algn="ctr"/>
                      <a:r>
                        <a:rPr lang="zh-CN" altLang="en-US" dirty="0"/>
                        <a:t>硬件名称</a:t>
                      </a:r>
                    </a:p>
                  </a:txBody>
                  <a:tcPr anchor="ctr"/>
                </a:tc>
                <a:tc>
                  <a:txBody>
                    <a:bodyPr/>
                    <a:lstStyle/>
                    <a:p>
                      <a:pPr algn="ctr"/>
                      <a:r>
                        <a:rPr lang="zh-CN" altLang="en-US" dirty="0"/>
                        <a:t>基本需求</a:t>
                      </a:r>
                    </a:p>
                  </a:txBody>
                  <a:tcPr anchor="ctr"/>
                </a:tc>
                <a:tc>
                  <a:txBody>
                    <a:bodyPr/>
                    <a:lstStyle/>
                    <a:p>
                      <a:pPr algn="ctr"/>
                      <a:r>
                        <a:rPr lang="zh-CN" altLang="en-US" dirty="0"/>
                        <a:t>建议与基本描述</a:t>
                      </a:r>
                    </a:p>
                  </a:txBody>
                  <a:tcPr anchor="ctr"/>
                </a:tc>
                <a:extLst>
                  <a:ext uri="{0D108BD9-81ED-4DB2-BD59-A6C34878D82A}">
                    <a16:rowId xmlns:a16="http://schemas.microsoft.com/office/drawing/2014/main" xmlns="" val="10000"/>
                  </a:ext>
                </a:extLst>
              </a:tr>
              <a:tr h="344332">
                <a:tc>
                  <a:txBody>
                    <a:bodyPr/>
                    <a:lstStyle/>
                    <a:p>
                      <a:r>
                        <a:rPr lang="en-US" altLang="zh-CN" sz="1400" dirty="0"/>
                        <a:t>CPU</a:t>
                      </a:r>
                      <a:endParaRPr lang="zh-CN" altLang="en-US" sz="1400" dirty="0"/>
                    </a:p>
                  </a:txBody>
                  <a:tcPr anchor="ctr"/>
                </a:tc>
                <a:tc>
                  <a:txBody>
                    <a:bodyPr/>
                    <a:lstStyle/>
                    <a:p>
                      <a:r>
                        <a:rPr lang="zh-CN" altLang="en-US" sz="1400" dirty="0"/>
                        <a:t>频率在</a:t>
                      </a:r>
                      <a:r>
                        <a:rPr lang="en-US" altLang="zh-CN" sz="1400" dirty="0"/>
                        <a:t>2G Hz </a:t>
                      </a:r>
                      <a:r>
                        <a:rPr lang="zh-CN" altLang="en-US" sz="1400" dirty="0"/>
                        <a:t>、</a:t>
                      </a:r>
                      <a:r>
                        <a:rPr lang="en-US" altLang="zh-CN" sz="1400" dirty="0"/>
                        <a:t>4</a:t>
                      </a:r>
                      <a:r>
                        <a:rPr lang="zh-CN" altLang="en-US" sz="1400" dirty="0"/>
                        <a:t>核</a:t>
                      </a:r>
                      <a:endParaRPr lang="en-US" altLang="zh-CN" sz="1400" dirty="0"/>
                    </a:p>
                  </a:txBody>
                  <a:tcPr anchor="ctr"/>
                </a:tc>
                <a:tc>
                  <a:txBody>
                    <a:bodyPr/>
                    <a:lstStyle/>
                    <a:p>
                      <a:r>
                        <a:rPr lang="zh-CN" altLang="en-US" sz="1400" dirty="0"/>
                        <a:t>安装</a:t>
                      </a:r>
                      <a:r>
                        <a:rPr lang="en-US" altLang="zh-CN" sz="1400" dirty="0"/>
                        <a:t>64</a:t>
                      </a:r>
                      <a:r>
                        <a:rPr lang="zh-CN" altLang="en-US" sz="1400" dirty="0"/>
                        <a:t>位</a:t>
                      </a:r>
                      <a:r>
                        <a:rPr lang="en-US" altLang="zh-CN" sz="1400" dirty="0"/>
                        <a:t>Windows7</a:t>
                      </a:r>
                      <a:r>
                        <a:rPr lang="zh-CN" altLang="en-US" sz="1400" dirty="0"/>
                        <a:t>需要更高</a:t>
                      </a:r>
                      <a:r>
                        <a:rPr lang="en-US" altLang="zh-CN" sz="1400" dirty="0"/>
                        <a:t>CPU</a:t>
                      </a:r>
                      <a:r>
                        <a:rPr lang="zh-CN" altLang="en-US" sz="1400" dirty="0"/>
                        <a:t>支持，并为了支持并行计算，需要</a:t>
                      </a:r>
                      <a:r>
                        <a:rPr lang="en-US" altLang="zh-CN" sz="1400" dirty="0"/>
                        <a:t>4</a:t>
                      </a:r>
                      <a:r>
                        <a:rPr lang="zh-CN" altLang="en-US" sz="1400" dirty="0"/>
                        <a:t>核以上的</a:t>
                      </a:r>
                      <a:r>
                        <a:rPr lang="en-US" altLang="zh-CN" sz="1400" dirty="0"/>
                        <a:t>CPU</a:t>
                      </a:r>
                      <a:endParaRPr lang="zh-CN" altLang="en-US" sz="1400" dirty="0"/>
                    </a:p>
                  </a:txBody>
                  <a:tcPr anchor="ctr"/>
                </a:tc>
                <a:extLst>
                  <a:ext uri="{0D108BD9-81ED-4DB2-BD59-A6C34878D82A}">
                    <a16:rowId xmlns:a16="http://schemas.microsoft.com/office/drawing/2014/main" xmlns="" val="10001"/>
                  </a:ext>
                </a:extLst>
              </a:tr>
              <a:tr h="322469">
                <a:tc>
                  <a:txBody>
                    <a:bodyPr/>
                    <a:lstStyle/>
                    <a:p>
                      <a:r>
                        <a:rPr lang="zh-CN" altLang="en-US" sz="1400" dirty="0"/>
                        <a:t>内存</a:t>
                      </a:r>
                    </a:p>
                  </a:txBody>
                  <a:tcPr anchor="ctr"/>
                </a:tc>
                <a:tc>
                  <a:txBody>
                    <a:bodyPr/>
                    <a:lstStyle/>
                    <a:p>
                      <a:r>
                        <a:rPr lang="en-US" altLang="zh-CN" sz="1400" kern="1200" dirty="0">
                          <a:effectLst/>
                        </a:rPr>
                        <a:t>2GB</a:t>
                      </a:r>
                      <a:endParaRPr lang="zh-CN" altLang="en-US" sz="1400" dirty="0"/>
                    </a:p>
                  </a:txBody>
                  <a:tcPr anchor="ctr"/>
                </a:tc>
                <a:tc>
                  <a:txBody>
                    <a:bodyPr/>
                    <a:lstStyle/>
                    <a:p>
                      <a:r>
                        <a:rPr lang="zh-CN" altLang="en-US" sz="1400" kern="1200" dirty="0">
                          <a:effectLst/>
                        </a:rPr>
                        <a:t>为了支持并行计算，</a:t>
                      </a:r>
                      <a:r>
                        <a:rPr lang="zh-CN" altLang="zh-CN" sz="1400" kern="1200" dirty="0">
                          <a:effectLst/>
                        </a:rPr>
                        <a:t>推荐</a:t>
                      </a:r>
                      <a:r>
                        <a:rPr lang="en-US" altLang="zh-CN" sz="1400" kern="1200" dirty="0">
                          <a:effectLst/>
                        </a:rPr>
                        <a:t>4GB</a:t>
                      </a:r>
                      <a:r>
                        <a:rPr lang="zh-CN" altLang="zh-CN" sz="1400" kern="1200" dirty="0">
                          <a:effectLst/>
                        </a:rPr>
                        <a:t>及以上</a:t>
                      </a:r>
                      <a:endParaRPr lang="zh-CN" altLang="en-US" sz="1400" dirty="0"/>
                    </a:p>
                  </a:txBody>
                  <a:tcPr anchor="ctr"/>
                </a:tc>
                <a:extLst>
                  <a:ext uri="{0D108BD9-81ED-4DB2-BD59-A6C34878D82A}">
                    <a16:rowId xmlns:a16="http://schemas.microsoft.com/office/drawing/2014/main" xmlns="" val="10002"/>
                  </a:ext>
                </a:extLst>
              </a:tr>
              <a:tr h="359849">
                <a:tc>
                  <a:txBody>
                    <a:bodyPr/>
                    <a:lstStyle/>
                    <a:p>
                      <a:r>
                        <a:rPr lang="zh-CN" altLang="en-US" sz="1400" dirty="0"/>
                        <a:t>硬盘</a:t>
                      </a:r>
                    </a:p>
                  </a:txBody>
                  <a:tcPr anchor="ctr"/>
                </a:tc>
                <a:tc>
                  <a:txBody>
                    <a:bodyPr/>
                    <a:lstStyle/>
                    <a:p>
                      <a:r>
                        <a:rPr lang="en-US" altLang="zh-CN" sz="1400" kern="1200" dirty="0">
                          <a:effectLst/>
                        </a:rPr>
                        <a:t>16GB</a:t>
                      </a:r>
                      <a:endParaRPr lang="zh-CN" altLang="en-US" sz="1400" dirty="0"/>
                    </a:p>
                  </a:txBody>
                  <a:tcPr anchor="ctr"/>
                </a:tc>
                <a:tc>
                  <a:txBody>
                    <a:bodyPr/>
                    <a:lstStyle/>
                    <a:p>
                      <a:r>
                        <a:rPr lang="zh-CN" altLang="zh-CN" sz="1400" kern="1200" dirty="0">
                          <a:effectLst/>
                        </a:rPr>
                        <a:t>安装</a:t>
                      </a:r>
                      <a:r>
                        <a:rPr lang="en-US" altLang="zh-CN" sz="1400" kern="1200" dirty="0">
                          <a:effectLst/>
                        </a:rPr>
                        <a:t>64</a:t>
                      </a:r>
                      <a:r>
                        <a:rPr lang="zh-CN" altLang="zh-CN" sz="1400" kern="1200" dirty="0">
                          <a:effectLst/>
                        </a:rPr>
                        <a:t>位</a:t>
                      </a:r>
                      <a:r>
                        <a:rPr lang="en-US" altLang="zh-CN" sz="1400" kern="1200" dirty="0">
                          <a:effectLst/>
                        </a:rPr>
                        <a:t>Windows7</a:t>
                      </a:r>
                      <a:r>
                        <a:rPr lang="zh-CN" altLang="zh-CN" sz="1400" kern="1200" dirty="0">
                          <a:effectLst/>
                        </a:rPr>
                        <a:t>需要至少</a:t>
                      </a:r>
                      <a:r>
                        <a:rPr lang="en-US" altLang="zh-CN" sz="1400" kern="1200" dirty="0">
                          <a:effectLst/>
                        </a:rPr>
                        <a:t>20GB</a:t>
                      </a:r>
                      <a:r>
                        <a:rPr lang="zh-CN" altLang="zh-CN" sz="1400" kern="1200" dirty="0">
                          <a:effectLst/>
                        </a:rPr>
                        <a:t>及以上硬盘可用空间</a:t>
                      </a:r>
                      <a:endParaRPr lang="zh-CN" altLang="en-US" sz="1400" dirty="0"/>
                    </a:p>
                  </a:txBody>
                  <a:tcPr anchor="ctr"/>
                </a:tc>
                <a:extLst>
                  <a:ext uri="{0D108BD9-81ED-4DB2-BD59-A6C34878D82A}">
                    <a16:rowId xmlns:a16="http://schemas.microsoft.com/office/drawing/2014/main" xmlns="" val="10003"/>
                  </a:ext>
                </a:extLst>
              </a:tr>
              <a:tr h="322469">
                <a:tc>
                  <a:txBody>
                    <a:bodyPr/>
                    <a:lstStyle/>
                    <a:p>
                      <a:r>
                        <a:rPr lang="zh-CN" altLang="en-US" sz="1400" dirty="0"/>
                        <a:t>显卡</a:t>
                      </a:r>
                    </a:p>
                  </a:txBody>
                  <a:tcPr anchor="ctr"/>
                </a:tc>
                <a:tc>
                  <a:txBody>
                    <a:bodyPr/>
                    <a:lstStyle/>
                    <a:p>
                      <a:r>
                        <a:rPr lang="en-US" altLang="zh-CN" sz="1400" dirty="0"/>
                        <a:t>GTX1050</a:t>
                      </a:r>
                      <a:endParaRPr lang="zh-CN" altLang="en-US" sz="1400" dirty="0"/>
                    </a:p>
                  </a:txBody>
                  <a:tcPr anchor="ctr"/>
                </a:tc>
                <a:tc>
                  <a:txBody>
                    <a:bodyPr/>
                    <a:lstStyle/>
                    <a:p>
                      <a:r>
                        <a:rPr lang="zh-CN" altLang="en-US" sz="1400" dirty="0"/>
                        <a:t>深度学习算法需要调用计算性能更好的显卡</a:t>
                      </a:r>
                    </a:p>
                  </a:txBody>
                  <a:tcPr anchor="ctr"/>
                </a:tc>
                <a:extLst>
                  <a:ext uri="{0D108BD9-81ED-4DB2-BD59-A6C34878D82A}">
                    <a16:rowId xmlns:a16="http://schemas.microsoft.com/office/drawing/2014/main" xmlns="" val="10004"/>
                  </a:ext>
                </a:extLst>
              </a:tr>
              <a:tr h="322469">
                <a:tc>
                  <a:txBody>
                    <a:bodyPr/>
                    <a:lstStyle/>
                    <a:p>
                      <a:r>
                        <a:rPr lang="zh-CN" altLang="en-US" sz="1400" dirty="0"/>
                        <a:t>其他设备</a:t>
                      </a:r>
                    </a:p>
                  </a:txBody>
                  <a:tcPr anchor="ctr"/>
                </a:tc>
                <a:tc>
                  <a:txBody>
                    <a:bodyPr/>
                    <a:lstStyle/>
                    <a:p>
                      <a:r>
                        <a:rPr lang="en-US" altLang="zh-CN" sz="1400" kern="1200" dirty="0">
                          <a:effectLst/>
                        </a:rPr>
                        <a:t>DVD R/W</a:t>
                      </a:r>
                      <a:r>
                        <a:rPr lang="zh-CN" altLang="zh-CN" sz="1400" kern="1200" dirty="0">
                          <a:effectLst/>
                        </a:rPr>
                        <a:t>驱动器</a:t>
                      </a:r>
                      <a:endParaRPr lang="zh-CN" altLang="en-US" sz="1400" dirty="0"/>
                    </a:p>
                  </a:txBody>
                  <a:tcPr anchor="ctr"/>
                </a:tc>
                <a:tc>
                  <a:txBody>
                    <a:bodyPr/>
                    <a:lstStyle/>
                    <a:p>
                      <a:endParaRPr lang="zh-CN" altLang="en-US" sz="1400" dirty="0"/>
                    </a:p>
                  </a:txBody>
                  <a:tcPr anchor="ctr"/>
                </a:tc>
                <a:extLst>
                  <a:ext uri="{0D108BD9-81ED-4DB2-BD59-A6C34878D82A}">
                    <a16:rowId xmlns:a16="http://schemas.microsoft.com/office/drawing/2014/main" xmlns="" val="10005"/>
                  </a:ext>
                </a:extLst>
              </a:tr>
              <a:tr h="322469">
                <a:tc>
                  <a:txBody>
                    <a:bodyPr/>
                    <a:lstStyle/>
                    <a:p>
                      <a:endParaRPr lang="zh-CN" altLang="en-US" sz="1400"/>
                    </a:p>
                  </a:txBody>
                  <a:tcPr anchor="ctr"/>
                </a:tc>
                <a:tc>
                  <a:txBody>
                    <a:bodyPr/>
                    <a:lstStyle/>
                    <a:p>
                      <a:r>
                        <a:rPr lang="zh-CN" altLang="en-US" sz="1400" dirty="0"/>
                        <a:t>高速网络带宽</a:t>
                      </a:r>
                    </a:p>
                  </a:txBody>
                  <a:tcPr anchor="ctr"/>
                </a:tc>
                <a:tc>
                  <a:txBody>
                    <a:bodyPr/>
                    <a:lstStyle/>
                    <a:p>
                      <a:r>
                        <a:rPr lang="zh-CN" altLang="en-US" sz="1400" dirty="0"/>
                        <a:t>并发计算需要至少</a:t>
                      </a:r>
                      <a:r>
                        <a:rPr lang="en-US" altLang="zh-CN" sz="1400" dirty="0"/>
                        <a:t>10M</a:t>
                      </a:r>
                      <a:r>
                        <a:rPr lang="zh-CN" altLang="en-US" sz="1400" dirty="0"/>
                        <a:t>的网络带宽</a:t>
                      </a:r>
                    </a:p>
                  </a:txBody>
                  <a:tcPr anchor="ctr"/>
                </a:tc>
                <a:extLst>
                  <a:ext uri="{0D108BD9-81ED-4DB2-BD59-A6C34878D82A}">
                    <a16:rowId xmlns:a16="http://schemas.microsoft.com/office/drawing/2014/main" xmlns="" val="10006"/>
                  </a:ext>
                </a:extLst>
              </a:tr>
            </a:tbl>
          </a:graphicData>
        </a:graphic>
      </p:graphicFrame>
      <p:sp>
        <p:nvSpPr>
          <p:cNvPr id="6" name="TextBox 5"/>
          <p:cNvSpPr txBox="1"/>
          <p:nvPr/>
        </p:nvSpPr>
        <p:spPr>
          <a:xfrm>
            <a:off x="35496" y="3738735"/>
            <a:ext cx="2096385" cy="442654"/>
          </a:xfrm>
          <a:prstGeom prst="rect">
            <a:avLst/>
          </a:prstGeom>
          <a:noFill/>
        </p:spPr>
        <p:txBody>
          <a:bodyPr wrap="square" rtlCol="0">
            <a:spAutoFit/>
          </a:bodyPr>
          <a:lstStyle/>
          <a:p>
            <a:r>
              <a:rPr lang="zh-CN" altLang="en-US" sz="2200" b="1" dirty="0"/>
              <a:t>二、运行环境</a:t>
            </a:r>
          </a:p>
        </p:txBody>
      </p:sp>
      <p:sp>
        <p:nvSpPr>
          <p:cNvPr id="9" name="TextBox 8"/>
          <p:cNvSpPr txBox="1"/>
          <p:nvPr/>
        </p:nvSpPr>
        <p:spPr>
          <a:xfrm>
            <a:off x="35495" y="822209"/>
            <a:ext cx="2034741" cy="442654"/>
          </a:xfrm>
          <a:prstGeom prst="rect">
            <a:avLst/>
          </a:prstGeom>
          <a:noFill/>
        </p:spPr>
        <p:txBody>
          <a:bodyPr wrap="square" rtlCol="0">
            <a:spAutoFit/>
          </a:bodyPr>
          <a:lstStyle/>
          <a:p>
            <a:r>
              <a:rPr lang="zh-CN" altLang="en-US" sz="2200" b="1" dirty="0"/>
              <a:t>一、开发环境</a:t>
            </a:r>
          </a:p>
        </p:txBody>
      </p:sp>
      <p:graphicFrame>
        <p:nvGraphicFramePr>
          <p:cNvPr id="10" name="表格 9"/>
          <p:cNvGraphicFramePr>
            <a:graphicFrameLocks noGrp="1"/>
          </p:cNvGraphicFramePr>
          <p:nvPr>
            <p:extLst>
              <p:ext uri="{D42A27DB-BD31-4B8C-83A1-F6EECF244321}">
                <p14:modId xmlns:p14="http://schemas.microsoft.com/office/powerpoint/2010/main" val="1061080570"/>
              </p:ext>
            </p:extLst>
          </p:nvPr>
        </p:nvGraphicFramePr>
        <p:xfrm>
          <a:off x="204226" y="710938"/>
          <a:ext cx="8780950" cy="3726174"/>
        </p:xfrm>
        <a:graphic>
          <a:graphicData uri="http://schemas.openxmlformats.org/drawingml/2006/table">
            <a:tbl>
              <a:tblPr firstRow="1" bandRow="1">
                <a:effectLst>
                  <a:innerShdw blurRad="114300">
                    <a:prstClr val="black"/>
                  </a:innerShdw>
                </a:effectLst>
                <a:tableStyleId>{7DF18680-E054-41AD-8BC1-D1AEF772440D}</a:tableStyleId>
              </a:tblPr>
              <a:tblGrid>
                <a:gridCol w="2306860">
                  <a:extLst>
                    <a:ext uri="{9D8B030D-6E8A-4147-A177-3AD203B41FA5}">
                      <a16:colId xmlns:a16="http://schemas.microsoft.com/office/drawing/2014/main" xmlns="" val="20000"/>
                    </a:ext>
                  </a:extLst>
                </a:gridCol>
                <a:gridCol w="1860371">
                  <a:extLst>
                    <a:ext uri="{9D8B030D-6E8A-4147-A177-3AD203B41FA5}">
                      <a16:colId xmlns:a16="http://schemas.microsoft.com/office/drawing/2014/main" xmlns="" val="20001"/>
                    </a:ext>
                  </a:extLst>
                </a:gridCol>
                <a:gridCol w="4613719">
                  <a:extLst>
                    <a:ext uri="{9D8B030D-6E8A-4147-A177-3AD203B41FA5}">
                      <a16:colId xmlns:a16="http://schemas.microsoft.com/office/drawing/2014/main" xmlns="" val="20002"/>
                    </a:ext>
                  </a:extLst>
                </a:gridCol>
              </a:tblGrid>
              <a:tr h="375748">
                <a:tc>
                  <a:txBody>
                    <a:bodyPr/>
                    <a:lstStyle/>
                    <a:p>
                      <a:pPr algn="ctr"/>
                      <a:r>
                        <a:rPr lang="zh-CN" altLang="en-US" dirty="0"/>
                        <a:t>软件</a:t>
                      </a:r>
                      <a:r>
                        <a:rPr lang="en-US" altLang="zh-CN" dirty="0"/>
                        <a:t>/</a:t>
                      </a:r>
                      <a:r>
                        <a:rPr lang="zh-CN" altLang="en-US" dirty="0"/>
                        <a:t>开发工具</a:t>
                      </a:r>
                      <a:r>
                        <a:rPr lang="en-US" altLang="zh-CN" dirty="0"/>
                        <a:t>/</a:t>
                      </a:r>
                      <a:r>
                        <a:rPr lang="zh-CN" altLang="en-US" dirty="0"/>
                        <a:t>框架</a:t>
                      </a:r>
                    </a:p>
                  </a:txBody>
                  <a:tcPr/>
                </a:tc>
                <a:tc>
                  <a:txBody>
                    <a:bodyPr/>
                    <a:lstStyle/>
                    <a:p>
                      <a:pPr algn="ctr"/>
                      <a:r>
                        <a:rPr lang="zh-CN" altLang="en-US" dirty="0"/>
                        <a:t>版本</a:t>
                      </a:r>
                    </a:p>
                  </a:txBody>
                  <a:tcPr/>
                </a:tc>
                <a:tc>
                  <a:txBody>
                    <a:bodyPr/>
                    <a:lstStyle/>
                    <a:p>
                      <a:pPr algn="ctr"/>
                      <a:r>
                        <a:rPr lang="zh-CN" altLang="en-US" dirty="0"/>
                        <a:t>描述</a:t>
                      </a:r>
                    </a:p>
                  </a:txBody>
                  <a:tcPr/>
                </a:tc>
                <a:extLst>
                  <a:ext uri="{0D108BD9-81ED-4DB2-BD59-A6C34878D82A}">
                    <a16:rowId xmlns:a16="http://schemas.microsoft.com/office/drawing/2014/main" xmlns="" val="10000"/>
                  </a:ext>
                </a:extLst>
              </a:tr>
              <a:tr h="313124">
                <a:tc>
                  <a:txBody>
                    <a:bodyPr/>
                    <a:lstStyle/>
                    <a:p>
                      <a:r>
                        <a:rPr lang="en-US" altLang="zh-CN" sz="1400" dirty="0"/>
                        <a:t>IDEA</a:t>
                      </a:r>
                      <a:endParaRPr lang="zh-CN" altLang="en-US" sz="1400" dirty="0"/>
                    </a:p>
                  </a:txBody>
                  <a:tcPr/>
                </a:tc>
                <a:tc>
                  <a:txBody>
                    <a:bodyPr/>
                    <a:lstStyle/>
                    <a:p>
                      <a:r>
                        <a:rPr lang="en-US" altLang="zh-CN" sz="1400" dirty="0"/>
                        <a:t>Idea 2017</a:t>
                      </a:r>
                      <a:endParaRPr lang="zh-CN" altLang="en-US" sz="1400" dirty="0"/>
                    </a:p>
                  </a:txBody>
                  <a:tcPr/>
                </a:tc>
                <a:tc>
                  <a:txBody>
                    <a:bodyPr/>
                    <a:lstStyle/>
                    <a:p>
                      <a:r>
                        <a:rPr lang="zh-CN" altLang="en-US" sz="1400" dirty="0"/>
                        <a:t>平台集成开发环境</a:t>
                      </a:r>
                      <a:r>
                        <a:rPr lang="en-US" altLang="zh-CN" sz="1400" dirty="0"/>
                        <a:t>(IDE)</a:t>
                      </a:r>
                      <a:endParaRPr lang="zh-CN" altLang="en-US" sz="1400" dirty="0"/>
                    </a:p>
                  </a:txBody>
                  <a:tcPr/>
                </a:tc>
                <a:extLst>
                  <a:ext uri="{0D108BD9-81ED-4DB2-BD59-A6C34878D82A}">
                    <a16:rowId xmlns:a16="http://schemas.microsoft.com/office/drawing/2014/main" xmlns="" val="10001"/>
                  </a:ext>
                </a:extLst>
              </a:tr>
              <a:tr h="313124">
                <a:tc>
                  <a:txBody>
                    <a:bodyPr/>
                    <a:lstStyle/>
                    <a:p>
                      <a:r>
                        <a:rPr lang="en-US" altLang="zh-CN" sz="1400" dirty="0"/>
                        <a:t>Java</a:t>
                      </a:r>
                      <a:endParaRPr lang="zh-CN" altLang="en-US" sz="1400" dirty="0"/>
                    </a:p>
                  </a:txBody>
                  <a:tcPr/>
                </a:tc>
                <a:tc>
                  <a:txBody>
                    <a:bodyPr/>
                    <a:lstStyle/>
                    <a:p>
                      <a:r>
                        <a:rPr lang="en-US" altLang="zh-CN" sz="1400" dirty="0"/>
                        <a:t>JDK 1.8</a:t>
                      </a:r>
                      <a:endParaRPr lang="zh-CN" altLang="en-US" sz="1400" dirty="0"/>
                    </a:p>
                  </a:txBody>
                  <a:tcPr anchor="ctr"/>
                </a:tc>
                <a:tc>
                  <a:txBody>
                    <a:bodyPr/>
                    <a:lstStyle/>
                    <a:p>
                      <a:r>
                        <a:rPr lang="zh-CN" altLang="en-US" sz="1400" dirty="0"/>
                        <a:t>网页平台后台开发语言</a:t>
                      </a:r>
                    </a:p>
                  </a:txBody>
                  <a:tcPr/>
                </a:tc>
                <a:extLst>
                  <a:ext uri="{0D108BD9-81ED-4DB2-BD59-A6C34878D82A}">
                    <a16:rowId xmlns:a16="http://schemas.microsoft.com/office/drawing/2014/main" xmlns="" val="10002"/>
                  </a:ext>
                </a:extLst>
              </a:tr>
              <a:tr h="313124">
                <a:tc>
                  <a:txBody>
                    <a:bodyPr/>
                    <a:lstStyle/>
                    <a:p>
                      <a:r>
                        <a:rPr lang="en-US" altLang="zh-CN" sz="1400" dirty="0"/>
                        <a:t>Python</a:t>
                      </a:r>
                      <a:endParaRPr lang="zh-CN" altLang="en-US" sz="1400" dirty="0"/>
                    </a:p>
                  </a:txBody>
                  <a:tcPr/>
                </a:tc>
                <a:tc>
                  <a:txBody>
                    <a:bodyPr/>
                    <a:lstStyle/>
                    <a:p>
                      <a:r>
                        <a:rPr lang="en-US" altLang="zh-CN" sz="1400" dirty="0"/>
                        <a:t>Python</a:t>
                      </a:r>
                      <a:r>
                        <a:rPr lang="en-US" altLang="zh-CN" sz="1400" baseline="0" dirty="0"/>
                        <a:t> 2.7</a:t>
                      </a:r>
                      <a:endParaRPr lang="zh-CN" altLang="en-US" sz="1400" dirty="0"/>
                    </a:p>
                  </a:txBody>
                  <a:tcPr/>
                </a:tc>
                <a:tc>
                  <a:txBody>
                    <a:bodyPr/>
                    <a:lstStyle/>
                    <a:p>
                      <a:r>
                        <a:rPr lang="zh-CN" altLang="en-US" sz="1400" dirty="0"/>
                        <a:t>机器学习算法编程语言</a:t>
                      </a:r>
                    </a:p>
                  </a:txBody>
                  <a:tcPr/>
                </a:tc>
                <a:extLst>
                  <a:ext uri="{0D108BD9-81ED-4DB2-BD59-A6C34878D82A}">
                    <a16:rowId xmlns:a16="http://schemas.microsoft.com/office/drawing/2014/main" xmlns="" val="10003"/>
                  </a:ext>
                </a:extLst>
              </a:tr>
              <a:tr h="532310">
                <a:tc>
                  <a:txBody>
                    <a:bodyPr/>
                    <a:lstStyle/>
                    <a:p>
                      <a:r>
                        <a:rPr lang="en-US" altLang="zh-CN" sz="1400" dirty="0"/>
                        <a:t>Anaconda</a:t>
                      </a:r>
                      <a:endParaRPr lang="zh-CN" altLang="en-US" sz="1400" dirty="0"/>
                    </a:p>
                  </a:txBody>
                  <a:tcPr/>
                </a:tc>
                <a:tc>
                  <a:txBody>
                    <a:bodyPr/>
                    <a:lstStyle/>
                    <a:p>
                      <a:r>
                        <a:rPr lang="en-US" altLang="zh-CN" sz="1400" dirty="0"/>
                        <a:t>2.7</a:t>
                      </a:r>
                      <a:endParaRPr lang="zh-CN" altLang="en-US" sz="1400" dirty="0"/>
                    </a:p>
                  </a:txBody>
                  <a:tcPr/>
                </a:tc>
                <a:tc>
                  <a:txBody>
                    <a:bodyPr/>
                    <a:lstStyle/>
                    <a:p>
                      <a:r>
                        <a:rPr lang="zh-CN" altLang="en-US" sz="1400" dirty="0"/>
                        <a:t>开源的</a:t>
                      </a:r>
                      <a:r>
                        <a:rPr lang="en-US" altLang="zh-CN" sz="1400" dirty="0"/>
                        <a:t>Python</a:t>
                      </a:r>
                      <a:r>
                        <a:rPr lang="zh-CN" altLang="en-US" sz="1400" dirty="0"/>
                        <a:t>发行版本，其包含了</a:t>
                      </a:r>
                      <a:r>
                        <a:rPr lang="en-US" altLang="zh-CN" sz="1400" dirty="0"/>
                        <a:t>conda</a:t>
                      </a:r>
                      <a:r>
                        <a:rPr lang="zh-CN" altLang="en-US" sz="1400" dirty="0"/>
                        <a:t>、</a:t>
                      </a:r>
                      <a:r>
                        <a:rPr lang="en-US" altLang="zh-CN" sz="1400" dirty="0"/>
                        <a:t>Python</a:t>
                      </a:r>
                      <a:r>
                        <a:rPr lang="zh-CN" altLang="en-US" sz="1400" dirty="0"/>
                        <a:t>等多个科学包及其依赖项。</a:t>
                      </a:r>
                    </a:p>
                  </a:txBody>
                  <a:tcPr/>
                </a:tc>
                <a:extLst>
                  <a:ext uri="{0D108BD9-81ED-4DB2-BD59-A6C34878D82A}">
                    <a16:rowId xmlns:a16="http://schemas.microsoft.com/office/drawing/2014/main" xmlns="" val="10008"/>
                  </a:ext>
                </a:extLst>
              </a:tr>
              <a:tr h="313124">
                <a:tc>
                  <a:txBody>
                    <a:bodyPr/>
                    <a:lstStyle/>
                    <a:p>
                      <a:r>
                        <a:rPr lang="en-US" altLang="zh-CN" sz="1400" dirty="0" err="1"/>
                        <a:t>MongoDB</a:t>
                      </a:r>
                      <a:endParaRPr lang="zh-CN" altLang="en-US" sz="1400" dirty="0"/>
                    </a:p>
                  </a:txBody>
                  <a:tcPr/>
                </a:tc>
                <a:tc>
                  <a:txBody>
                    <a:bodyPr/>
                    <a:lstStyle/>
                    <a:p>
                      <a:r>
                        <a:rPr lang="en-US" altLang="zh-CN" sz="1400" dirty="0"/>
                        <a:t>Mongo 2.0</a:t>
                      </a:r>
                      <a:endParaRPr lang="zh-CN" altLang="en-US" sz="1400" dirty="0"/>
                    </a:p>
                  </a:txBody>
                  <a:tcPr/>
                </a:tc>
                <a:tc>
                  <a:txBody>
                    <a:bodyPr/>
                    <a:lstStyle/>
                    <a:p>
                      <a:r>
                        <a:rPr lang="zh-CN" altLang="en-US" sz="1400" dirty="0"/>
                        <a:t>用于存储高温合金各项数据的非关系数据库</a:t>
                      </a:r>
                    </a:p>
                  </a:txBody>
                  <a:tcPr/>
                </a:tc>
                <a:extLst>
                  <a:ext uri="{0D108BD9-81ED-4DB2-BD59-A6C34878D82A}">
                    <a16:rowId xmlns:a16="http://schemas.microsoft.com/office/drawing/2014/main" xmlns="" val="10004"/>
                  </a:ext>
                </a:extLst>
              </a:tr>
              <a:tr h="313124">
                <a:tc>
                  <a:txBody>
                    <a:bodyPr/>
                    <a:lstStyle/>
                    <a:p>
                      <a:r>
                        <a:rPr lang="en-US" altLang="zh-CN" sz="1400" dirty="0" err="1"/>
                        <a:t>MySql</a:t>
                      </a:r>
                      <a:endParaRPr lang="zh-CN" altLang="en-US" sz="1400" dirty="0"/>
                    </a:p>
                  </a:txBody>
                  <a:tcPr/>
                </a:tc>
                <a:tc>
                  <a:txBody>
                    <a:bodyPr/>
                    <a:lstStyle/>
                    <a:p>
                      <a:r>
                        <a:rPr lang="zh-CN" altLang="en-US" sz="1400" dirty="0"/>
                        <a:t>社区版</a:t>
                      </a:r>
                    </a:p>
                  </a:txBody>
                  <a:tcPr/>
                </a:tc>
                <a:tc>
                  <a:txBody>
                    <a:bodyPr/>
                    <a:lstStyle/>
                    <a:p>
                      <a:r>
                        <a:rPr lang="zh-CN" altLang="en-US" sz="1400" dirty="0"/>
                        <a:t>用于存储网页用户信息的关系性数据库</a:t>
                      </a:r>
                    </a:p>
                  </a:txBody>
                  <a:tcPr/>
                </a:tc>
                <a:extLst>
                  <a:ext uri="{0D108BD9-81ED-4DB2-BD59-A6C34878D82A}">
                    <a16:rowId xmlns:a16="http://schemas.microsoft.com/office/drawing/2014/main" xmlns="" val="10005"/>
                  </a:ext>
                </a:extLst>
              </a:tr>
              <a:tr h="313124">
                <a:tc>
                  <a:txBody>
                    <a:bodyPr/>
                    <a:lstStyle/>
                    <a:p>
                      <a:r>
                        <a:rPr lang="en-US" altLang="zh-CN" sz="1400" dirty="0"/>
                        <a:t>Elasticsearch</a:t>
                      </a:r>
                      <a:endParaRPr lang="zh-CN" altLang="en-US" sz="1400" dirty="0"/>
                    </a:p>
                  </a:txBody>
                  <a:tcPr/>
                </a:tc>
                <a:tc>
                  <a:txBody>
                    <a:bodyPr/>
                    <a:lstStyle/>
                    <a:p>
                      <a:r>
                        <a:rPr lang="en-US" altLang="zh-CN" sz="1400" dirty="0"/>
                        <a:t>5.4.0</a:t>
                      </a:r>
                      <a:endParaRPr lang="zh-CN" altLang="en-US" sz="1400" dirty="0"/>
                    </a:p>
                  </a:txBody>
                  <a:tcPr/>
                </a:tc>
                <a:tc>
                  <a:txBody>
                    <a:bodyPr/>
                    <a:lstStyle/>
                    <a:p>
                      <a:r>
                        <a:rPr lang="zh-CN" altLang="en-US" sz="1400" dirty="0"/>
                        <a:t>具有多用户能力的全文搜索引擎</a:t>
                      </a:r>
                    </a:p>
                  </a:txBody>
                  <a:tcPr/>
                </a:tc>
                <a:extLst>
                  <a:ext uri="{0D108BD9-81ED-4DB2-BD59-A6C34878D82A}">
                    <a16:rowId xmlns:a16="http://schemas.microsoft.com/office/drawing/2014/main" xmlns="" val="10006"/>
                  </a:ext>
                </a:extLst>
              </a:tr>
              <a:tr h="313124">
                <a:tc>
                  <a:txBody>
                    <a:bodyPr/>
                    <a:lstStyle/>
                    <a:p>
                      <a:r>
                        <a:rPr lang="en-US" altLang="zh-CN" sz="1400" dirty="0" err="1"/>
                        <a:t>Reactjs</a:t>
                      </a:r>
                      <a:endParaRPr lang="zh-CN" altLang="en-US" sz="1400" dirty="0"/>
                    </a:p>
                  </a:txBody>
                  <a:tcPr/>
                </a:tc>
                <a:tc>
                  <a:txBody>
                    <a:bodyPr/>
                    <a:lstStyle/>
                    <a:p>
                      <a:endParaRPr lang="zh-CN" altLang="en-US" sz="1400" dirty="0"/>
                    </a:p>
                  </a:txBody>
                  <a:tcPr/>
                </a:tc>
                <a:tc>
                  <a:txBody>
                    <a:bodyPr/>
                    <a:lstStyle/>
                    <a:p>
                      <a:r>
                        <a:rPr lang="zh-CN" altLang="en-US" sz="1400" dirty="0"/>
                        <a:t>搜索引擎用户界面构建框架</a:t>
                      </a:r>
                    </a:p>
                  </a:txBody>
                  <a:tcPr/>
                </a:tc>
                <a:extLst>
                  <a:ext uri="{0D108BD9-81ED-4DB2-BD59-A6C34878D82A}">
                    <a16:rowId xmlns:a16="http://schemas.microsoft.com/office/drawing/2014/main" xmlns="" val="10007"/>
                  </a:ext>
                </a:extLst>
              </a:tr>
              <a:tr h="313124">
                <a:tc>
                  <a:txBody>
                    <a:bodyPr/>
                    <a:lstStyle/>
                    <a:p>
                      <a:r>
                        <a:rPr lang="en-US" altLang="zh-CN" sz="1400" dirty="0"/>
                        <a:t>Logstash</a:t>
                      </a:r>
                      <a:endParaRPr lang="zh-CN" altLang="en-US" sz="1400" dirty="0"/>
                    </a:p>
                  </a:txBody>
                  <a:tcPr/>
                </a:tc>
                <a:tc>
                  <a:txBody>
                    <a:bodyPr/>
                    <a:lstStyle/>
                    <a:p>
                      <a:r>
                        <a:rPr lang="en-US" altLang="zh-CN" sz="1400" dirty="0"/>
                        <a:t>5.4.0</a:t>
                      </a:r>
                      <a:endParaRPr lang="zh-CN" altLang="en-US" sz="1400" dirty="0"/>
                    </a:p>
                  </a:txBody>
                  <a:tcPr/>
                </a:tc>
                <a:tc>
                  <a:txBody>
                    <a:bodyPr/>
                    <a:lstStyle/>
                    <a:p>
                      <a:r>
                        <a:rPr lang="zh-CN" altLang="en-US" sz="1400" dirty="0"/>
                        <a:t>开源的数据收集引擎，收集的数据对象为日志文件</a:t>
                      </a:r>
                    </a:p>
                  </a:txBody>
                  <a:tcPr/>
                </a:tc>
                <a:extLst>
                  <a:ext uri="{0D108BD9-81ED-4DB2-BD59-A6C34878D82A}">
                    <a16:rowId xmlns:a16="http://schemas.microsoft.com/office/drawing/2014/main" xmlns="" val="10009"/>
                  </a:ext>
                </a:extLst>
              </a:tr>
              <a:tr h="313124">
                <a:tc>
                  <a:txBody>
                    <a:bodyPr/>
                    <a:lstStyle/>
                    <a:p>
                      <a:r>
                        <a:rPr lang="en-US" altLang="zh-CN" sz="1400" dirty="0"/>
                        <a:t>SSM</a:t>
                      </a:r>
                      <a:endParaRPr lang="zh-CN" altLang="en-US" sz="1400" dirty="0"/>
                    </a:p>
                  </a:txBody>
                  <a:tcPr/>
                </a:tc>
                <a:tc>
                  <a:txBody>
                    <a:bodyPr/>
                    <a:lstStyle/>
                    <a:p>
                      <a:endParaRPr lang="zh-CN" altLang="en-US" sz="1400" dirty="0"/>
                    </a:p>
                  </a:txBody>
                  <a:tcPr/>
                </a:tc>
                <a:tc>
                  <a:txBody>
                    <a:bodyPr/>
                    <a:lstStyle/>
                    <a:p>
                      <a:r>
                        <a:rPr lang="en-US" altLang="zh-CN" sz="1400" dirty="0"/>
                        <a:t>Spring+springmvc+mybatis</a:t>
                      </a:r>
                      <a:r>
                        <a:rPr lang="zh-CN" altLang="en-US" sz="1400" dirty="0"/>
                        <a:t>框架，轻量级</a:t>
                      </a:r>
                      <a:r>
                        <a:rPr lang="en-US" altLang="zh-CN" sz="1400" dirty="0"/>
                        <a:t>Javaweb</a:t>
                      </a:r>
                      <a:r>
                        <a:rPr lang="zh-CN" altLang="en-US" sz="1400" dirty="0"/>
                        <a:t>框架</a:t>
                      </a:r>
                    </a:p>
                  </a:txBody>
                  <a:tcPr/>
                </a:tc>
                <a:extLst>
                  <a:ext uri="{0D108BD9-81ED-4DB2-BD59-A6C34878D82A}">
                    <a16:rowId xmlns:a16="http://schemas.microsoft.com/office/drawing/2014/main" xmlns="" val="10010"/>
                  </a:ext>
                </a:extLst>
              </a:tr>
            </a:tbl>
          </a:graphicData>
        </a:graphic>
      </p:graphicFrame>
    </p:spTree>
    <p:extLst>
      <p:ext uri="{BB962C8B-B14F-4D97-AF65-F5344CB8AC3E}">
        <p14:creationId xmlns:p14="http://schemas.microsoft.com/office/powerpoint/2010/main" val="3622408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0608"/>
            <a:ext cx="8229600" cy="796950"/>
          </a:xfrm>
        </p:spPr>
        <p:txBody>
          <a:bodyPr/>
          <a:lstStyle/>
          <a:p>
            <a:r>
              <a:rPr lang="zh-CN" altLang="en-US" dirty="0"/>
              <a:t>进度计划表</a:t>
            </a:r>
          </a:p>
        </p:txBody>
      </p:sp>
      <p:graphicFrame>
        <p:nvGraphicFramePr>
          <p:cNvPr id="4" name="表格 3"/>
          <p:cNvGraphicFramePr>
            <a:graphicFrameLocks noGrp="1"/>
          </p:cNvGraphicFramePr>
          <p:nvPr>
            <p:extLst>
              <p:ext uri="{D42A27DB-BD31-4B8C-83A1-F6EECF244321}">
                <p14:modId xmlns:p14="http://schemas.microsoft.com/office/powerpoint/2010/main" val="3177748343"/>
              </p:ext>
            </p:extLst>
          </p:nvPr>
        </p:nvGraphicFramePr>
        <p:xfrm>
          <a:off x="107504" y="1518241"/>
          <a:ext cx="8820472" cy="5105553"/>
        </p:xfrm>
        <a:graphic>
          <a:graphicData uri="http://schemas.openxmlformats.org/drawingml/2006/table">
            <a:tbl>
              <a:tblPr firstRow="1" bandRow="1">
                <a:tableStyleId>{7DF18680-E054-41AD-8BC1-D1AEF772440D}</a:tableStyleId>
              </a:tblPr>
              <a:tblGrid>
                <a:gridCol w="2256968">
                  <a:extLst>
                    <a:ext uri="{9D8B030D-6E8A-4147-A177-3AD203B41FA5}">
                      <a16:colId xmlns:a16="http://schemas.microsoft.com/office/drawing/2014/main" xmlns="" val="20000"/>
                    </a:ext>
                  </a:extLst>
                </a:gridCol>
                <a:gridCol w="2153268">
                  <a:extLst>
                    <a:ext uri="{9D8B030D-6E8A-4147-A177-3AD203B41FA5}">
                      <a16:colId xmlns:a16="http://schemas.microsoft.com/office/drawing/2014/main" xmlns="" val="20001"/>
                    </a:ext>
                  </a:extLst>
                </a:gridCol>
                <a:gridCol w="2205118">
                  <a:extLst>
                    <a:ext uri="{9D8B030D-6E8A-4147-A177-3AD203B41FA5}">
                      <a16:colId xmlns:a16="http://schemas.microsoft.com/office/drawing/2014/main" xmlns="" val="20002"/>
                    </a:ext>
                  </a:extLst>
                </a:gridCol>
                <a:gridCol w="2205118">
                  <a:extLst>
                    <a:ext uri="{9D8B030D-6E8A-4147-A177-3AD203B41FA5}">
                      <a16:colId xmlns:a16="http://schemas.microsoft.com/office/drawing/2014/main" xmlns="" val="20003"/>
                    </a:ext>
                  </a:extLst>
                </a:gridCol>
              </a:tblGrid>
              <a:tr h="356384">
                <a:tc>
                  <a:txBody>
                    <a:bodyPr/>
                    <a:lstStyle/>
                    <a:p>
                      <a:pPr algn="ctr"/>
                      <a:r>
                        <a:rPr lang="zh-CN" altLang="en-US" dirty="0"/>
                        <a:t>年度</a:t>
                      </a:r>
                    </a:p>
                  </a:txBody>
                  <a:tcPr/>
                </a:tc>
                <a:tc>
                  <a:txBody>
                    <a:bodyPr/>
                    <a:lstStyle/>
                    <a:p>
                      <a:pPr algn="ctr"/>
                      <a:r>
                        <a:rPr lang="zh-CN" altLang="en-US" dirty="0"/>
                        <a:t>任务</a:t>
                      </a:r>
                    </a:p>
                  </a:txBody>
                  <a:tcPr/>
                </a:tc>
                <a:tc>
                  <a:txBody>
                    <a:bodyPr/>
                    <a:lstStyle/>
                    <a:p>
                      <a:pPr algn="ctr"/>
                      <a:r>
                        <a:rPr lang="zh-CN" altLang="en-US" dirty="0"/>
                        <a:t>考核指标</a:t>
                      </a:r>
                    </a:p>
                  </a:txBody>
                  <a:tcPr/>
                </a:tc>
                <a:tc>
                  <a:txBody>
                    <a:bodyPr/>
                    <a:lstStyle/>
                    <a:p>
                      <a:pPr algn="ctr"/>
                      <a:r>
                        <a:rPr lang="zh-CN" altLang="en-US" dirty="0"/>
                        <a:t>成果形式</a:t>
                      </a:r>
                    </a:p>
                  </a:txBody>
                  <a:tcPr/>
                </a:tc>
                <a:extLst>
                  <a:ext uri="{0D108BD9-81ED-4DB2-BD59-A6C34878D82A}">
                    <a16:rowId xmlns:a16="http://schemas.microsoft.com/office/drawing/2014/main" xmlns="" val="10000"/>
                  </a:ext>
                </a:extLst>
              </a:tr>
              <a:tr h="1336439">
                <a:tc>
                  <a:txBody>
                    <a:bodyPr/>
                    <a:lstStyle/>
                    <a:p>
                      <a:r>
                        <a:rPr lang="en-US" altLang="zh-CN" sz="1600" dirty="0">
                          <a:solidFill>
                            <a:srgbClr val="FF0000"/>
                          </a:solidFill>
                        </a:rPr>
                        <a:t>2017</a:t>
                      </a:r>
                      <a:r>
                        <a:rPr lang="zh-CN" altLang="en-US" sz="1600" dirty="0">
                          <a:solidFill>
                            <a:srgbClr val="FF0000"/>
                          </a:solidFill>
                        </a:rPr>
                        <a:t>年</a:t>
                      </a:r>
                      <a:r>
                        <a:rPr lang="en-US" altLang="zh-CN" sz="1600" dirty="0">
                          <a:solidFill>
                            <a:srgbClr val="FF0000"/>
                          </a:solidFill>
                        </a:rPr>
                        <a:t>7</a:t>
                      </a:r>
                      <a:r>
                        <a:rPr lang="zh-CN" altLang="en-US" sz="1600" dirty="0">
                          <a:solidFill>
                            <a:srgbClr val="FF0000"/>
                          </a:solidFill>
                        </a:rPr>
                        <a:t>月</a:t>
                      </a:r>
                      <a:r>
                        <a:rPr lang="en-US" altLang="zh-CN" sz="1600" dirty="0">
                          <a:solidFill>
                            <a:srgbClr val="FF0000"/>
                          </a:solidFill>
                        </a:rPr>
                        <a:t>-2018</a:t>
                      </a:r>
                      <a:r>
                        <a:rPr lang="zh-CN" altLang="en-US" sz="1600" dirty="0">
                          <a:solidFill>
                            <a:srgbClr val="FF0000"/>
                          </a:solidFill>
                        </a:rPr>
                        <a:t>年</a:t>
                      </a:r>
                      <a:r>
                        <a:rPr lang="en-US" altLang="zh-CN" sz="1600" dirty="0">
                          <a:solidFill>
                            <a:srgbClr val="FF0000"/>
                          </a:solidFill>
                        </a:rPr>
                        <a:t>6</a:t>
                      </a:r>
                      <a:r>
                        <a:rPr lang="zh-CN" altLang="en-US" sz="1600" dirty="0">
                          <a:solidFill>
                            <a:srgbClr val="FF0000"/>
                          </a:solidFill>
                        </a:rPr>
                        <a:t>月</a:t>
                      </a:r>
                    </a:p>
                    <a:p>
                      <a:endParaRPr lang="zh-CN" altLang="en-US" dirty="0">
                        <a:solidFill>
                          <a:srgbClr val="FF0000"/>
                        </a:solidFill>
                      </a:endParaRPr>
                    </a:p>
                  </a:txBody>
                  <a:tcPr/>
                </a:tc>
                <a:tc>
                  <a:txBody>
                    <a:bodyPr/>
                    <a:lstStyle/>
                    <a:p>
                      <a:r>
                        <a:rPr lang="zh-CN" altLang="zh-CN" sz="1400" kern="1200" dirty="0">
                          <a:solidFill>
                            <a:srgbClr val="FF0000"/>
                          </a:solidFill>
                          <a:effectLst/>
                        </a:rPr>
                        <a:t>收集</a:t>
                      </a:r>
                      <a:r>
                        <a:rPr lang="zh-CN" altLang="en-US" sz="1400" kern="1200" dirty="0">
                          <a:solidFill>
                            <a:srgbClr val="FF0000"/>
                          </a:solidFill>
                          <a:effectLst/>
                        </a:rPr>
                        <a:t>与存储</a:t>
                      </a:r>
                      <a:r>
                        <a:rPr lang="zh-CN" altLang="zh-CN" sz="1400" kern="1200" dirty="0">
                          <a:solidFill>
                            <a:srgbClr val="FF0000"/>
                          </a:solidFill>
                          <a:effectLst/>
                        </a:rPr>
                        <a:t>已有镍基单晶高温合金材料计算数据；开发主动学习的多层级交互式特征选择方法，定性定量分析各种因素对性能的影响程度</a:t>
                      </a:r>
                      <a:endParaRPr lang="zh-CN" altLang="en-US" dirty="0">
                        <a:solidFill>
                          <a:srgbClr val="FF0000"/>
                        </a:solidFill>
                      </a:endParaRPr>
                    </a:p>
                  </a:txBody>
                  <a:tcPr/>
                </a:tc>
                <a:tc>
                  <a:txBody>
                    <a:bodyPr/>
                    <a:lstStyle/>
                    <a:p>
                      <a:r>
                        <a:rPr lang="zh-CN" altLang="zh-CN" sz="1400" kern="1200" dirty="0">
                          <a:solidFill>
                            <a:srgbClr val="FF0000"/>
                          </a:solidFill>
                          <a:effectLst/>
                        </a:rPr>
                        <a:t>实践机器学习及数据挖掘方法，为提取</a:t>
                      </a:r>
                      <a:r>
                        <a:rPr lang="en-US" altLang="zh-CN" sz="1400" kern="1200" dirty="0">
                          <a:solidFill>
                            <a:srgbClr val="FF0000"/>
                          </a:solidFill>
                          <a:effectLst/>
                        </a:rPr>
                        <a:t>“</a:t>
                      </a:r>
                      <a:r>
                        <a:rPr lang="zh-CN" altLang="zh-CN" sz="1400" kern="1200" dirty="0">
                          <a:solidFill>
                            <a:srgbClr val="FF0000"/>
                          </a:solidFill>
                          <a:effectLst/>
                        </a:rPr>
                        <a:t>数据关联</a:t>
                      </a:r>
                      <a:r>
                        <a:rPr lang="en-US" altLang="zh-CN" sz="1400" kern="1200" dirty="0">
                          <a:solidFill>
                            <a:srgbClr val="FF0000"/>
                          </a:solidFill>
                          <a:effectLst/>
                        </a:rPr>
                        <a:t>”</a:t>
                      </a:r>
                      <a:r>
                        <a:rPr lang="zh-CN" altLang="zh-CN" sz="1400" kern="1200" dirty="0">
                          <a:solidFill>
                            <a:srgbClr val="FF0000"/>
                          </a:solidFill>
                          <a:effectLst/>
                        </a:rPr>
                        <a:t>规律作准备</a:t>
                      </a:r>
                      <a:endParaRPr lang="zh-CN" altLang="en-US" sz="1400" dirty="0">
                        <a:solidFill>
                          <a:srgbClr val="FF0000"/>
                        </a:solidFill>
                      </a:endParaRPr>
                    </a:p>
                  </a:txBody>
                  <a:tcPr/>
                </a:tc>
                <a:tc>
                  <a:txBody>
                    <a:bodyPr/>
                    <a:lstStyle/>
                    <a:p>
                      <a:r>
                        <a:rPr lang="zh-CN" altLang="zh-CN" sz="1400" kern="1200" dirty="0">
                          <a:solidFill>
                            <a:srgbClr val="FF0000"/>
                          </a:solidFill>
                          <a:effectLst/>
                        </a:rPr>
                        <a:t>提出一份提取已知单晶高温合金中的数据关联规律的初步报告</a:t>
                      </a:r>
                      <a:endParaRPr lang="zh-CN" altLang="en-US" sz="1400" dirty="0">
                        <a:solidFill>
                          <a:srgbClr val="FF0000"/>
                        </a:solidFill>
                      </a:endParaRPr>
                    </a:p>
                  </a:txBody>
                  <a:tcPr/>
                </a:tc>
                <a:extLst>
                  <a:ext uri="{0D108BD9-81ED-4DB2-BD59-A6C34878D82A}">
                    <a16:rowId xmlns:a16="http://schemas.microsoft.com/office/drawing/2014/main" xmlns="" val="10001"/>
                  </a:ext>
                </a:extLst>
              </a:tr>
              <a:tr h="1128549">
                <a:tc>
                  <a:txBody>
                    <a:bodyPr/>
                    <a:lstStyle/>
                    <a:p>
                      <a:r>
                        <a:rPr lang="en-US" altLang="zh-CN" sz="1600" b="1" dirty="0">
                          <a:solidFill>
                            <a:srgbClr val="FF0000"/>
                          </a:solidFill>
                        </a:rPr>
                        <a:t>2018</a:t>
                      </a:r>
                      <a:r>
                        <a:rPr lang="zh-CN" altLang="en-US" sz="1600" b="1" dirty="0">
                          <a:solidFill>
                            <a:srgbClr val="FF0000"/>
                          </a:solidFill>
                        </a:rPr>
                        <a:t>年</a:t>
                      </a:r>
                      <a:r>
                        <a:rPr lang="en-US" altLang="zh-CN" sz="1600" b="1" dirty="0">
                          <a:solidFill>
                            <a:srgbClr val="FF0000"/>
                          </a:solidFill>
                        </a:rPr>
                        <a:t>1</a:t>
                      </a:r>
                      <a:r>
                        <a:rPr lang="zh-CN" altLang="en-US" sz="1600" b="1" dirty="0">
                          <a:solidFill>
                            <a:srgbClr val="FF0000"/>
                          </a:solidFill>
                        </a:rPr>
                        <a:t>月</a:t>
                      </a:r>
                      <a:r>
                        <a:rPr lang="en-US" altLang="zh-CN" sz="1600" b="1" dirty="0">
                          <a:solidFill>
                            <a:srgbClr val="FF0000"/>
                          </a:solidFill>
                        </a:rPr>
                        <a:t>-2019</a:t>
                      </a:r>
                      <a:r>
                        <a:rPr lang="zh-CN" altLang="en-US" sz="1600" b="1" dirty="0">
                          <a:solidFill>
                            <a:srgbClr val="FF0000"/>
                          </a:solidFill>
                        </a:rPr>
                        <a:t>年</a:t>
                      </a:r>
                      <a:r>
                        <a:rPr lang="en-US" altLang="zh-CN" sz="1600" b="1" dirty="0">
                          <a:solidFill>
                            <a:srgbClr val="FF0000"/>
                          </a:solidFill>
                        </a:rPr>
                        <a:t>6</a:t>
                      </a:r>
                      <a:r>
                        <a:rPr lang="zh-CN" altLang="en-US" sz="1600" b="1" dirty="0">
                          <a:solidFill>
                            <a:srgbClr val="FF0000"/>
                          </a:solidFill>
                        </a:rPr>
                        <a:t>月</a:t>
                      </a:r>
                    </a:p>
                    <a:p>
                      <a:endParaRPr lang="zh-CN" altLang="en-US" b="1" dirty="0">
                        <a:solidFill>
                          <a:srgbClr val="FF0000"/>
                        </a:solidFill>
                      </a:endParaRPr>
                    </a:p>
                  </a:txBody>
                  <a:tcPr/>
                </a:tc>
                <a:tc>
                  <a:txBody>
                    <a:bodyPr/>
                    <a:lstStyle/>
                    <a:p>
                      <a:r>
                        <a:rPr lang="zh-CN" altLang="zh-CN" sz="1400" b="1" kern="1200" dirty="0">
                          <a:solidFill>
                            <a:srgbClr val="FF0000"/>
                          </a:solidFill>
                          <a:effectLst/>
                        </a:rPr>
                        <a:t>使用机器学习方法挖掘高温合金数据，根据不同的学习目标自适应地构造出多种学习器混合预测模型，提高对性能的预测精度</a:t>
                      </a:r>
                      <a:endParaRPr lang="zh-CN" altLang="en-US" sz="1400" b="1" dirty="0">
                        <a:solidFill>
                          <a:srgbClr val="FF0000"/>
                        </a:solidFill>
                      </a:endParaRPr>
                    </a:p>
                  </a:txBody>
                  <a:tcPr/>
                </a:tc>
                <a:tc>
                  <a:txBody>
                    <a:bodyPr/>
                    <a:lstStyle/>
                    <a:p>
                      <a:r>
                        <a:rPr lang="zh-CN" altLang="zh-CN" sz="1400" b="1" kern="1200" dirty="0">
                          <a:solidFill>
                            <a:srgbClr val="FF0000"/>
                          </a:solidFill>
                          <a:effectLst/>
                        </a:rPr>
                        <a:t>开展以机器学习及数据挖掘为重点的数据关联分析</a:t>
                      </a:r>
                      <a:endParaRPr lang="zh-CN" altLang="en-US" sz="1400" b="1" dirty="0">
                        <a:solidFill>
                          <a:srgbClr val="FF0000"/>
                        </a:solidFill>
                      </a:endParaRPr>
                    </a:p>
                  </a:txBody>
                  <a:tcPr/>
                </a:tc>
                <a:tc>
                  <a:txBody>
                    <a:bodyPr/>
                    <a:lstStyle/>
                    <a:p>
                      <a:r>
                        <a:rPr lang="zh-Hans" altLang="en-US" sz="1400" b="1" kern="1200" dirty="0">
                          <a:solidFill>
                            <a:srgbClr val="FF0000"/>
                          </a:solidFill>
                          <a:effectLst/>
                        </a:rPr>
                        <a:t>研发</a:t>
                      </a:r>
                      <a:r>
                        <a:rPr lang="zh-CN" altLang="zh-CN" sz="1400" b="1" kern="1200" dirty="0">
                          <a:solidFill>
                            <a:srgbClr val="FF0000"/>
                          </a:solidFill>
                          <a:effectLst/>
                        </a:rPr>
                        <a:t>相关数据分析软件</a:t>
                      </a:r>
                      <a:endParaRPr lang="zh-CN" altLang="en-US" sz="1400" b="1" dirty="0">
                        <a:solidFill>
                          <a:srgbClr val="FF0000"/>
                        </a:solidFill>
                      </a:endParaRPr>
                    </a:p>
                  </a:txBody>
                  <a:tcPr/>
                </a:tc>
                <a:extLst>
                  <a:ext uri="{0D108BD9-81ED-4DB2-BD59-A6C34878D82A}">
                    <a16:rowId xmlns:a16="http://schemas.microsoft.com/office/drawing/2014/main" xmlns="" val="10002"/>
                  </a:ext>
                </a:extLst>
              </a:tr>
              <a:tr h="920658">
                <a:tc>
                  <a:txBody>
                    <a:bodyPr/>
                    <a:lstStyle/>
                    <a:p>
                      <a:r>
                        <a:rPr lang="en-US" altLang="zh-CN" sz="1600" dirty="0"/>
                        <a:t>2019</a:t>
                      </a:r>
                      <a:r>
                        <a:rPr lang="zh-CN" altLang="en-US" sz="1600" dirty="0"/>
                        <a:t>年</a:t>
                      </a:r>
                      <a:r>
                        <a:rPr lang="en-US" altLang="zh-CN" sz="1600" dirty="0"/>
                        <a:t>7</a:t>
                      </a:r>
                      <a:r>
                        <a:rPr lang="zh-CN" altLang="en-US" sz="1600" dirty="0"/>
                        <a:t>月</a:t>
                      </a:r>
                      <a:r>
                        <a:rPr lang="en-US" altLang="zh-CN" sz="1600" dirty="0"/>
                        <a:t>-2020</a:t>
                      </a:r>
                      <a:r>
                        <a:rPr lang="zh-CN" altLang="en-US" sz="1600" dirty="0"/>
                        <a:t>年</a:t>
                      </a:r>
                      <a:r>
                        <a:rPr lang="en-US" altLang="zh-CN" sz="1600" dirty="0"/>
                        <a:t>6</a:t>
                      </a:r>
                      <a:r>
                        <a:rPr lang="zh-CN" altLang="en-US" sz="1600" dirty="0"/>
                        <a:t>月</a:t>
                      </a:r>
                    </a:p>
                    <a:p>
                      <a:endParaRPr lang="zh-CN" altLang="en-US" dirty="0"/>
                    </a:p>
                  </a:txBody>
                  <a:tcPr/>
                </a:tc>
                <a:tc>
                  <a:txBody>
                    <a:bodyPr/>
                    <a:lstStyle/>
                    <a:p>
                      <a:r>
                        <a:rPr lang="zh-CN" altLang="zh-CN" sz="1400" kern="1200" dirty="0">
                          <a:effectLst/>
                        </a:rPr>
                        <a:t>基于数据关联分析计算，提取规律构建高通量并发式计算数据分析与管理软件</a:t>
                      </a:r>
                      <a:endParaRPr lang="zh-CN" altLang="en-US" sz="1400" dirty="0"/>
                    </a:p>
                  </a:txBody>
                  <a:tcPr/>
                </a:tc>
                <a:tc>
                  <a:txBody>
                    <a:bodyPr/>
                    <a:lstStyle/>
                    <a:p>
                      <a:r>
                        <a:rPr lang="zh-CN" altLang="zh-CN" sz="1400" kern="1200" dirty="0">
                          <a:effectLst/>
                        </a:rPr>
                        <a:t>重点为发展机器学习及数据挖掘方法提出数据关联规律</a:t>
                      </a:r>
                      <a:endParaRPr lang="zh-CN" altLang="en-US" sz="1400" dirty="0"/>
                    </a:p>
                  </a:txBody>
                  <a:tcPr/>
                </a:tc>
                <a:tc>
                  <a:txBody>
                    <a:bodyPr/>
                    <a:lstStyle/>
                    <a:p>
                      <a:r>
                        <a:rPr lang="zh-CN" altLang="zh-CN" sz="1400" kern="1200" dirty="0">
                          <a:effectLst/>
                        </a:rPr>
                        <a:t>研究报告及计算软件</a:t>
                      </a:r>
                      <a:endParaRPr lang="zh-CN" altLang="en-US" sz="1400" dirty="0"/>
                    </a:p>
                  </a:txBody>
                  <a:tcPr/>
                </a:tc>
                <a:extLst>
                  <a:ext uri="{0D108BD9-81ED-4DB2-BD59-A6C34878D82A}">
                    <a16:rowId xmlns:a16="http://schemas.microsoft.com/office/drawing/2014/main" xmlns="" val="10003"/>
                  </a:ext>
                </a:extLst>
              </a:tr>
              <a:tr h="1265073">
                <a:tc>
                  <a:txBody>
                    <a:bodyPr/>
                    <a:lstStyle/>
                    <a:p>
                      <a:r>
                        <a:rPr lang="en-US" altLang="zh-CN" sz="1600" kern="1200" dirty="0">
                          <a:effectLst/>
                        </a:rPr>
                        <a:t>2020</a:t>
                      </a:r>
                      <a:r>
                        <a:rPr lang="zh-CN" altLang="zh-CN" sz="1600" kern="1200" dirty="0">
                          <a:effectLst/>
                        </a:rPr>
                        <a:t>年</a:t>
                      </a:r>
                      <a:r>
                        <a:rPr lang="en-US" altLang="zh-CN" sz="1600" kern="1200" dirty="0">
                          <a:effectLst/>
                        </a:rPr>
                        <a:t>1</a:t>
                      </a:r>
                      <a:r>
                        <a:rPr lang="zh-CN" altLang="zh-CN" sz="1600" kern="1200" dirty="0">
                          <a:effectLst/>
                        </a:rPr>
                        <a:t>月</a:t>
                      </a:r>
                      <a:r>
                        <a:rPr lang="en-US" altLang="zh-CN" sz="1600" kern="1200" dirty="0">
                          <a:effectLst/>
                        </a:rPr>
                        <a:t>-2020</a:t>
                      </a:r>
                      <a:r>
                        <a:rPr lang="zh-CN" altLang="zh-CN" sz="1600" kern="1200" dirty="0">
                          <a:effectLst/>
                        </a:rPr>
                        <a:t>年</a:t>
                      </a:r>
                      <a:r>
                        <a:rPr lang="en-US" altLang="zh-CN" sz="1600" kern="1200" dirty="0">
                          <a:effectLst/>
                        </a:rPr>
                        <a:t>12</a:t>
                      </a:r>
                      <a:r>
                        <a:rPr lang="zh-CN" altLang="zh-CN" sz="1600" kern="1200" dirty="0">
                          <a:effectLst/>
                        </a:rPr>
                        <a:t>月</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a:t>研究基于规则抽取的可解释性方法，将机器学习学到的结果转为易于理解的</a:t>
                      </a:r>
                      <a:r>
                        <a:rPr lang="en-US" altLang="zh-CN" sz="1400" dirty="0"/>
                        <a:t>if-then-else</a:t>
                      </a:r>
                      <a:r>
                        <a:rPr lang="zh-CN" altLang="en-US" sz="1400" dirty="0"/>
                        <a:t>规则，提高预测方法的可解释性</a:t>
                      </a:r>
                    </a:p>
                  </a:txBody>
                  <a:tcPr/>
                </a:tc>
                <a:tc>
                  <a:txBody>
                    <a:bodyPr/>
                    <a:lstStyle/>
                    <a:p>
                      <a:r>
                        <a:rPr lang="zh-CN" altLang="zh-CN" sz="1400" kern="1200" dirty="0">
                          <a:effectLst/>
                        </a:rPr>
                        <a:t>发展机器学习方法用于解析关联分析</a:t>
                      </a:r>
                      <a:endParaRPr lang="zh-CN" altLang="en-US" sz="1400" dirty="0"/>
                    </a:p>
                  </a:txBody>
                  <a:tcPr/>
                </a:tc>
                <a:tc>
                  <a:txBody>
                    <a:bodyPr/>
                    <a:lstStyle/>
                    <a:p>
                      <a:r>
                        <a:rPr lang="zh-CN" altLang="zh-CN" sz="1400" kern="1200" dirty="0">
                          <a:effectLst/>
                        </a:rPr>
                        <a:t>研究报告或论文</a:t>
                      </a:r>
                      <a:endParaRPr lang="zh-CN" altLang="en-US" sz="1400" dirty="0"/>
                    </a:p>
                  </a:txBody>
                  <a:tcPr/>
                </a:tc>
                <a:extLst>
                  <a:ext uri="{0D108BD9-81ED-4DB2-BD59-A6C34878D82A}">
                    <a16:rowId xmlns:a16="http://schemas.microsoft.com/office/drawing/2014/main" xmlns="" val="10004"/>
                  </a:ext>
                </a:extLst>
              </a:tr>
            </a:tbl>
          </a:graphicData>
        </a:graphic>
      </p:graphicFrame>
      <p:sp>
        <p:nvSpPr>
          <p:cNvPr id="3" name="矩形 2">
            <a:extLst>
              <a:ext uri="{FF2B5EF4-FFF2-40B4-BE49-F238E27FC236}">
                <a16:creationId xmlns:a16="http://schemas.microsoft.com/office/drawing/2014/main" xmlns="" id="{777CEE02-4D56-EA44-AB7A-D429E17F6C9B}"/>
              </a:ext>
            </a:extLst>
          </p:cNvPr>
          <p:cNvSpPr/>
          <p:nvPr/>
        </p:nvSpPr>
        <p:spPr>
          <a:xfrm>
            <a:off x="117354" y="827558"/>
            <a:ext cx="8810622" cy="646331"/>
          </a:xfrm>
          <a:prstGeom prst="rect">
            <a:avLst/>
          </a:prstGeom>
        </p:spPr>
        <p:txBody>
          <a:bodyPr wrap="square">
            <a:spAutoFit/>
          </a:bodyPr>
          <a:lstStyle/>
          <a:p>
            <a:r>
              <a:rPr lang="zh-Hans" altLang="en-US" dirty="0"/>
              <a:t>任务</a:t>
            </a:r>
            <a:r>
              <a:rPr lang="en-US" altLang="zh-Hans" dirty="0"/>
              <a:t>6:</a:t>
            </a:r>
            <a:r>
              <a:rPr lang="zh-CN" altLang="en-US" dirty="0"/>
              <a:t>单晶高温合金中化学组元及结构关联方式，提取合金成分设计规律、数据关联分析、数据特征组合及处理模式集成分析及数据筛选与判据</a:t>
            </a:r>
          </a:p>
        </p:txBody>
      </p:sp>
    </p:spTree>
    <p:extLst>
      <p:ext uri="{BB962C8B-B14F-4D97-AF65-F5344CB8AC3E}">
        <p14:creationId xmlns:p14="http://schemas.microsoft.com/office/powerpoint/2010/main" val="132887627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400" dirty="0">
                <a:solidFill>
                  <a:srgbClr val="FF0000"/>
                </a:solidFill>
              </a:rPr>
              <a:t>平台首页</a:t>
            </a:r>
            <a:endParaRPr lang="zh-CN" altLang="en-US" sz="2300" dirty="0">
              <a:solidFill>
                <a:srgbClr val="FF0000"/>
              </a:solidFill>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2"/>
            <a:ext cx="9144000" cy="5143500"/>
          </a:xfrm>
          <a:prstGeom prst="rect">
            <a:avLst/>
          </a:prstGeom>
        </p:spPr>
      </p:pic>
    </p:spTree>
    <p:extLst>
      <p:ext uri="{BB962C8B-B14F-4D97-AF65-F5344CB8AC3E}">
        <p14:creationId xmlns:p14="http://schemas.microsoft.com/office/powerpoint/2010/main" val="167022735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300" dirty="0">
                <a:solidFill>
                  <a:srgbClr val="FF0000"/>
                </a:solidFill>
              </a:rPr>
              <a:t>首页数据搜索界面展示</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1552" y="776852"/>
            <a:ext cx="6624736" cy="3726415"/>
          </a:xfrm>
          <a:prstGeom prst="rect">
            <a:avLst/>
          </a:prstGeom>
        </p:spPr>
      </p:pic>
      <p:pic>
        <p:nvPicPr>
          <p:cNvPr id="4" name="图片 3"/>
          <p:cNvPicPr>
            <a:picLocks noChangeAspect="1"/>
          </p:cNvPicPr>
          <p:nvPr/>
        </p:nvPicPr>
        <p:blipFill>
          <a:blip r:embed="rId3"/>
          <a:stretch>
            <a:fillRect/>
          </a:stretch>
        </p:blipFill>
        <p:spPr>
          <a:xfrm>
            <a:off x="1301552" y="3114662"/>
            <a:ext cx="6654824" cy="3743338"/>
          </a:xfrm>
          <a:prstGeom prst="rect">
            <a:avLst/>
          </a:prstGeom>
        </p:spPr>
      </p:pic>
      <p:sp>
        <p:nvSpPr>
          <p:cNvPr id="6" name="文本框 5"/>
          <p:cNvSpPr txBox="1"/>
          <p:nvPr/>
        </p:nvSpPr>
        <p:spPr>
          <a:xfrm>
            <a:off x="4522057" y="1700808"/>
            <a:ext cx="2993889" cy="369332"/>
          </a:xfrm>
          <a:prstGeom prst="rect">
            <a:avLst/>
          </a:prstGeom>
          <a:noFill/>
        </p:spPr>
        <p:txBody>
          <a:bodyPr wrap="square" rtlCol="0">
            <a:spAutoFit/>
          </a:bodyPr>
          <a:lstStyle/>
          <a:p>
            <a:r>
              <a:rPr lang="zh-CN" altLang="en-US" b="1" dirty="0">
                <a:solidFill>
                  <a:srgbClr val="FF0000"/>
                </a:solidFill>
              </a:rPr>
              <a:t>文献、数据、计算方法搜索</a:t>
            </a:r>
          </a:p>
        </p:txBody>
      </p:sp>
    </p:spTree>
    <p:extLst>
      <p:ext uri="{BB962C8B-B14F-4D97-AF65-F5344CB8AC3E}">
        <p14:creationId xmlns:p14="http://schemas.microsoft.com/office/powerpoint/2010/main" val="26891845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300" dirty="0">
                <a:solidFill>
                  <a:srgbClr val="FF0000"/>
                </a:solidFill>
              </a:rPr>
              <a:t>数据上传与存储</a:t>
            </a:r>
          </a:p>
        </p:txBody>
      </p:sp>
      <p:pic>
        <p:nvPicPr>
          <p:cNvPr id="5" name="图片 4"/>
          <p:cNvPicPr>
            <a:picLocks noChangeAspect="1"/>
          </p:cNvPicPr>
          <p:nvPr/>
        </p:nvPicPr>
        <p:blipFill>
          <a:blip r:embed="rId2"/>
          <a:stretch>
            <a:fillRect/>
          </a:stretch>
        </p:blipFill>
        <p:spPr>
          <a:xfrm>
            <a:off x="-31825" y="1052736"/>
            <a:ext cx="9089009" cy="5112568"/>
          </a:xfrm>
          <a:prstGeom prst="rect">
            <a:avLst/>
          </a:prstGeom>
        </p:spPr>
      </p:pic>
      <p:sp>
        <p:nvSpPr>
          <p:cNvPr id="3" name="文本框 2"/>
          <p:cNvSpPr txBox="1"/>
          <p:nvPr/>
        </p:nvSpPr>
        <p:spPr>
          <a:xfrm>
            <a:off x="2555776" y="1700809"/>
            <a:ext cx="2952328" cy="369332"/>
          </a:xfrm>
          <a:prstGeom prst="rect">
            <a:avLst/>
          </a:prstGeom>
          <a:noFill/>
        </p:spPr>
        <p:txBody>
          <a:bodyPr wrap="square" rtlCol="0">
            <a:spAutoFit/>
          </a:bodyPr>
          <a:lstStyle/>
          <a:p>
            <a:r>
              <a:rPr lang="zh-CN" altLang="en-US" b="1" dirty="0">
                <a:solidFill>
                  <a:srgbClr val="FF0000"/>
                </a:solidFill>
              </a:rPr>
              <a:t>数据、文献、计算方法上传</a:t>
            </a:r>
          </a:p>
        </p:txBody>
      </p:sp>
      <p:sp>
        <p:nvSpPr>
          <p:cNvPr id="4" name="文本框 3"/>
          <p:cNvSpPr txBox="1"/>
          <p:nvPr/>
        </p:nvSpPr>
        <p:spPr>
          <a:xfrm>
            <a:off x="1331640" y="4737918"/>
            <a:ext cx="6480719" cy="923330"/>
          </a:xfrm>
          <a:prstGeom prst="rect">
            <a:avLst/>
          </a:prstGeom>
          <a:noFill/>
        </p:spPr>
        <p:txBody>
          <a:bodyPr wrap="square" rtlCol="0">
            <a:spAutoFit/>
          </a:bodyPr>
          <a:lstStyle/>
          <a:p>
            <a:r>
              <a:rPr lang="zh-CN" altLang="en-US" dirty="0">
                <a:latin typeface="Songti SC" panose="02010600040101010101" pitchFamily="2" charset="-122"/>
                <a:ea typeface="Songti SC" panose="02010600040101010101" pitchFamily="2" charset="-122"/>
              </a:rPr>
              <a:t>能够上传</a:t>
            </a:r>
            <a:r>
              <a:rPr lang="zh-CN" altLang="en-US" dirty="0">
                <a:solidFill>
                  <a:srgbClr val="FF0000"/>
                </a:solidFill>
                <a:latin typeface="Songti SC" panose="02010600040101010101" pitchFamily="2" charset="-122"/>
                <a:ea typeface="Songti SC" panose="02010600040101010101" pitchFamily="2" charset="-122"/>
              </a:rPr>
              <a:t>多类型数据</a:t>
            </a:r>
            <a:r>
              <a:rPr lang="zh-CN" altLang="en-US" dirty="0">
                <a:latin typeface="Songti SC" panose="02010600040101010101" pitchFamily="2" charset="-122"/>
                <a:ea typeface="Songti SC" panose="02010600040101010101" pitchFamily="2" charset="-122"/>
              </a:rPr>
              <a:t>，包括文献、表格数据、计算方法等</a:t>
            </a:r>
            <a:endParaRPr lang="en-US" altLang="zh-CN" dirty="0">
              <a:latin typeface="Songti SC" panose="02010600040101010101" pitchFamily="2" charset="-122"/>
              <a:ea typeface="Songti SC" panose="02010600040101010101" pitchFamily="2" charset="-122"/>
            </a:endParaRPr>
          </a:p>
          <a:p>
            <a:r>
              <a:rPr lang="zh-CN" altLang="en-US" dirty="0">
                <a:latin typeface="Songti SC" panose="02010600040101010101" pitchFamily="2" charset="-122"/>
                <a:ea typeface="Songti SC" panose="02010600040101010101" pitchFamily="2" charset="-122"/>
              </a:rPr>
              <a:t>上传的数据与数据之间存在</a:t>
            </a:r>
            <a:r>
              <a:rPr lang="zh-CN" altLang="en-US" dirty="0">
                <a:solidFill>
                  <a:srgbClr val="FF0000"/>
                </a:solidFill>
                <a:latin typeface="Songti SC" panose="02010600040101010101" pitchFamily="2" charset="-122"/>
                <a:ea typeface="Songti SC" panose="02010600040101010101" pitchFamily="2" charset="-122"/>
              </a:rPr>
              <a:t>关联关系</a:t>
            </a:r>
            <a:r>
              <a:rPr lang="zh-CN" altLang="en-US" dirty="0">
                <a:latin typeface="Songti SC" panose="02010600040101010101" pitchFamily="2" charset="-122"/>
                <a:ea typeface="Songti SC" panose="02010600040101010101" pitchFamily="2" charset="-122"/>
              </a:rPr>
              <a:t>，数据能够</a:t>
            </a:r>
            <a:r>
              <a:rPr lang="zh-CN" altLang="en-US" dirty="0">
                <a:solidFill>
                  <a:srgbClr val="FF0000"/>
                </a:solidFill>
                <a:latin typeface="Songti SC" panose="02010600040101010101" pitchFamily="2" charset="-122"/>
                <a:ea typeface="Songti SC" panose="02010600040101010101" pitchFamily="2" charset="-122"/>
              </a:rPr>
              <a:t>溯源</a:t>
            </a:r>
            <a:endParaRPr lang="en-US" altLang="zh-CN" dirty="0">
              <a:latin typeface="Songti SC" panose="02010600040101010101" pitchFamily="2" charset="-122"/>
              <a:ea typeface="Songti SC" panose="02010600040101010101" pitchFamily="2" charset="-122"/>
            </a:endParaRPr>
          </a:p>
          <a:p>
            <a:r>
              <a:rPr lang="zh-CN" altLang="en-US" dirty="0">
                <a:latin typeface="Songti SC" panose="02010600040101010101" pitchFamily="2" charset="-122"/>
                <a:ea typeface="Songti SC" panose="02010600040101010101" pitchFamily="2" charset="-122"/>
              </a:rPr>
              <a:t>数据上传后能够对</a:t>
            </a:r>
            <a:r>
              <a:rPr lang="zh-CN" altLang="en-US" dirty="0">
                <a:solidFill>
                  <a:srgbClr val="FF0000"/>
                </a:solidFill>
                <a:latin typeface="Songti SC" panose="02010600040101010101" pitchFamily="2" charset="-122"/>
                <a:ea typeface="Songti SC" panose="02010600040101010101" pitchFamily="2" charset="-122"/>
              </a:rPr>
              <a:t>数据进行质量检查</a:t>
            </a:r>
            <a:r>
              <a:rPr lang="zh-CN" altLang="en-US" dirty="0">
                <a:latin typeface="Songti SC" panose="02010600040101010101" pitchFamily="2" charset="-122"/>
                <a:ea typeface="Songti SC" panose="02010600040101010101" pitchFamily="2" charset="-122"/>
              </a:rPr>
              <a:t>并可以提醒用户进行修正</a:t>
            </a:r>
          </a:p>
        </p:txBody>
      </p:sp>
      <p:sp>
        <p:nvSpPr>
          <p:cNvPr id="6" name="圆角矩形 5"/>
          <p:cNvSpPr/>
          <p:nvPr/>
        </p:nvSpPr>
        <p:spPr>
          <a:xfrm>
            <a:off x="1381988" y="4221089"/>
            <a:ext cx="6261381" cy="194421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208968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9138" y="188640"/>
            <a:ext cx="8229600" cy="687846"/>
          </a:xfrm>
        </p:spPr>
        <p:txBody>
          <a:bodyPr>
            <a:normAutofit fontScale="90000"/>
          </a:bodyPr>
          <a:lstStyle/>
          <a:p>
            <a:r>
              <a:rPr lang="zh-CN" altLang="en-US" sz="2300" dirty="0"/>
              <a:t>平台展示</a:t>
            </a:r>
            <a:r>
              <a:rPr lang="en-US" altLang="zh-CN" sz="2300" dirty="0"/>
              <a:t>——</a:t>
            </a:r>
            <a:br>
              <a:rPr lang="en-US" altLang="zh-CN" sz="2300" dirty="0"/>
            </a:br>
            <a:r>
              <a:rPr lang="zh-CN" altLang="en-US" sz="2300" dirty="0">
                <a:solidFill>
                  <a:srgbClr val="FF0000"/>
                </a:solidFill>
              </a:rPr>
              <a:t>基于主动学习的多层级交互式特征分析界面</a:t>
            </a:r>
            <a:r>
              <a:rPr lang="zh-CN" altLang="en-US" sz="2400" dirty="0">
                <a:solidFill>
                  <a:srgbClr val="FF0000"/>
                </a:solidFill>
              </a:rPr>
              <a:t/>
            </a:r>
            <a:br>
              <a:rPr lang="zh-CN" altLang="en-US" sz="2400" dirty="0">
                <a:solidFill>
                  <a:srgbClr val="FF0000"/>
                </a:solidFill>
              </a:rPr>
            </a:br>
            <a:endParaRPr lang="zh-CN" altLang="en-US" sz="2300" dirty="0"/>
          </a:p>
        </p:txBody>
      </p:sp>
      <p:pic>
        <p:nvPicPr>
          <p:cNvPr id="3" name="图片 2"/>
          <p:cNvPicPr>
            <a:picLocks noChangeAspect="1"/>
          </p:cNvPicPr>
          <p:nvPr/>
        </p:nvPicPr>
        <p:blipFill>
          <a:blip r:embed="rId2"/>
          <a:stretch>
            <a:fillRect/>
          </a:stretch>
        </p:blipFill>
        <p:spPr>
          <a:xfrm>
            <a:off x="71090" y="1196752"/>
            <a:ext cx="9015111" cy="5071000"/>
          </a:xfrm>
          <a:prstGeom prst="rect">
            <a:avLst/>
          </a:prstGeom>
        </p:spPr>
      </p:pic>
    </p:spTree>
    <p:extLst>
      <p:ext uri="{BB962C8B-B14F-4D97-AF65-F5344CB8AC3E}">
        <p14:creationId xmlns:p14="http://schemas.microsoft.com/office/powerpoint/2010/main" val="20284893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9138" y="188640"/>
            <a:ext cx="8229600" cy="687846"/>
          </a:xfrm>
        </p:spPr>
        <p:txBody>
          <a:bodyPr>
            <a:normAutofit fontScale="90000"/>
          </a:bodyPr>
          <a:lstStyle/>
          <a:p>
            <a:r>
              <a:rPr lang="zh-CN" altLang="en-US" sz="2300" dirty="0"/>
              <a:t>平台展示</a:t>
            </a:r>
            <a:r>
              <a:rPr lang="en-US" altLang="zh-CN" sz="2300" dirty="0"/>
              <a:t>——</a:t>
            </a:r>
            <a:br>
              <a:rPr lang="en-US" altLang="zh-CN" sz="2300" dirty="0"/>
            </a:br>
            <a:r>
              <a:rPr lang="zh-CN" altLang="en-US" sz="2300" dirty="0">
                <a:solidFill>
                  <a:srgbClr val="FF0000"/>
                </a:solidFill>
              </a:rPr>
              <a:t>基于主动学习的多层级交互式特征分析界面</a:t>
            </a:r>
            <a:r>
              <a:rPr lang="zh-CN" altLang="en-US" sz="2400" dirty="0">
                <a:solidFill>
                  <a:srgbClr val="FF0000"/>
                </a:solidFill>
              </a:rPr>
              <a:t/>
            </a:r>
            <a:br>
              <a:rPr lang="zh-CN" altLang="en-US" sz="2400" dirty="0">
                <a:solidFill>
                  <a:srgbClr val="FF0000"/>
                </a:solidFill>
              </a:rPr>
            </a:br>
            <a:endParaRPr lang="zh-CN" altLang="en-US" sz="2300" dirty="0"/>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2736"/>
            <a:ext cx="9144000" cy="5143500"/>
          </a:xfrm>
          <a:prstGeom prst="rect">
            <a:avLst/>
          </a:prstGeom>
        </p:spPr>
      </p:pic>
    </p:spTree>
    <p:extLst>
      <p:ext uri="{BB962C8B-B14F-4D97-AF65-F5344CB8AC3E}">
        <p14:creationId xmlns:p14="http://schemas.microsoft.com/office/powerpoint/2010/main" val="32592315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300" dirty="0">
                <a:solidFill>
                  <a:srgbClr val="FF0000"/>
                </a:solidFill>
              </a:rPr>
              <a:t>特征筛结果展示</a:t>
            </a:r>
          </a:p>
        </p:txBody>
      </p:sp>
      <p:pic>
        <p:nvPicPr>
          <p:cNvPr id="3" name="图片 2"/>
          <p:cNvPicPr>
            <a:picLocks noChangeAspect="1"/>
          </p:cNvPicPr>
          <p:nvPr/>
        </p:nvPicPr>
        <p:blipFill>
          <a:blip r:embed="rId3"/>
          <a:stretch>
            <a:fillRect/>
          </a:stretch>
        </p:blipFill>
        <p:spPr>
          <a:xfrm>
            <a:off x="726172" y="1002763"/>
            <a:ext cx="3812856" cy="2676316"/>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4"/>
          <a:stretch>
            <a:fillRect/>
          </a:stretch>
        </p:blipFill>
        <p:spPr>
          <a:xfrm>
            <a:off x="5040750" y="1028354"/>
            <a:ext cx="4016434" cy="2673662"/>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5"/>
          <a:stretch>
            <a:fillRect/>
          </a:stretch>
        </p:blipFill>
        <p:spPr>
          <a:xfrm flipH="1">
            <a:off x="693036" y="3801272"/>
            <a:ext cx="3826198" cy="2254506"/>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a:blip r:embed="rId6"/>
          <a:stretch>
            <a:fillRect/>
          </a:stretch>
        </p:blipFill>
        <p:spPr>
          <a:xfrm>
            <a:off x="5069679" y="3827174"/>
            <a:ext cx="4028491" cy="2228604"/>
          </a:xfrm>
          <a:prstGeom prst="rect">
            <a:avLst/>
          </a:prstGeom>
          <a:ln>
            <a:noFill/>
          </a:ln>
          <a:effectLst>
            <a:outerShdw blurRad="292100" dist="139700" dir="2700000" algn="tl" rotWithShape="0">
              <a:srgbClr val="333333">
                <a:alpha val="65000"/>
              </a:srgbClr>
            </a:outerShdw>
          </a:effectLst>
        </p:spPr>
      </p:pic>
      <p:sp>
        <p:nvSpPr>
          <p:cNvPr id="4" name="文本框 3"/>
          <p:cNvSpPr txBox="1"/>
          <p:nvPr/>
        </p:nvSpPr>
        <p:spPr>
          <a:xfrm>
            <a:off x="233867" y="1626521"/>
            <a:ext cx="459169" cy="1477328"/>
          </a:xfrm>
          <a:prstGeom prst="rect">
            <a:avLst/>
          </a:prstGeom>
          <a:noFill/>
        </p:spPr>
        <p:txBody>
          <a:bodyPr wrap="square" rtlCol="0">
            <a:spAutoFit/>
          </a:bodyPr>
          <a:lstStyle/>
          <a:p>
            <a:r>
              <a:rPr lang="zh-CN" altLang="en-US" b="1" dirty="0">
                <a:solidFill>
                  <a:srgbClr val="FF0000"/>
                </a:solidFill>
              </a:rPr>
              <a:t>稀疏性分析</a:t>
            </a:r>
          </a:p>
        </p:txBody>
      </p:sp>
      <p:sp>
        <p:nvSpPr>
          <p:cNvPr id="16" name="文本框 15"/>
          <p:cNvSpPr txBox="1"/>
          <p:nvPr/>
        </p:nvSpPr>
        <p:spPr>
          <a:xfrm>
            <a:off x="4610510" y="1653175"/>
            <a:ext cx="459169" cy="1477328"/>
          </a:xfrm>
          <a:prstGeom prst="rect">
            <a:avLst/>
          </a:prstGeom>
          <a:noFill/>
        </p:spPr>
        <p:txBody>
          <a:bodyPr wrap="square" rtlCol="0">
            <a:spAutoFit/>
          </a:bodyPr>
          <a:lstStyle/>
          <a:p>
            <a:r>
              <a:rPr lang="zh-CN" altLang="en-US" b="1" dirty="0">
                <a:solidFill>
                  <a:srgbClr val="FF0000"/>
                </a:solidFill>
              </a:rPr>
              <a:t>相关性分析</a:t>
            </a:r>
          </a:p>
        </p:txBody>
      </p:sp>
      <p:sp>
        <p:nvSpPr>
          <p:cNvPr id="22" name="文本框 21"/>
          <p:cNvSpPr txBox="1"/>
          <p:nvPr/>
        </p:nvSpPr>
        <p:spPr>
          <a:xfrm>
            <a:off x="233867" y="4113967"/>
            <a:ext cx="459169" cy="1477328"/>
          </a:xfrm>
          <a:prstGeom prst="rect">
            <a:avLst/>
          </a:prstGeom>
          <a:noFill/>
        </p:spPr>
        <p:txBody>
          <a:bodyPr wrap="square" rtlCol="0">
            <a:spAutoFit/>
          </a:bodyPr>
          <a:lstStyle/>
          <a:p>
            <a:r>
              <a:rPr lang="zh-CN" altLang="en-US" b="1" dirty="0">
                <a:solidFill>
                  <a:srgbClr val="FF0000"/>
                </a:solidFill>
              </a:rPr>
              <a:t>冗余性分析</a:t>
            </a:r>
          </a:p>
        </p:txBody>
      </p:sp>
      <p:sp>
        <p:nvSpPr>
          <p:cNvPr id="5" name="文本框 4"/>
          <p:cNvSpPr txBox="1"/>
          <p:nvPr/>
        </p:nvSpPr>
        <p:spPr>
          <a:xfrm>
            <a:off x="4576126" y="3906453"/>
            <a:ext cx="461665" cy="2088005"/>
          </a:xfrm>
          <a:prstGeom prst="rect">
            <a:avLst/>
          </a:prstGeom>
          <a:noFill/>
        </p:spPr>
        <p:txBody>
          <a:bodyPr vert="eaVert" wrap="square" rtlCol="0">
            <a:spAutoFit/>
          </a:bodyPr>
          <a:lstStyle/>
          <a:p>
            <a:pPr algn="ctr"/>
            <a:r>
              <a:rPr lang="zh-CN" altLang="en-US" b="1" dirty="0">
                <a:solidFill>
                  <a:srgbClr val="FF0000"/>
                </a:solidFill>
              </a:rPr>
              <a:t>特征组合与降维</a:t>
            </a:r>
          </a:p>
        </p:txBody>
      </p:sp>
    </p:spTree>
    <p:extLst>
      <p:ext uri="{BB962C8B-B14F-4D97-AF65-F5344CB8AC3E}">
        <p14:creationId xmlns:p14="http://schemas.microsoft.com/office/powerpoint/2010/main" val="16724373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300" dirty="0">
                <a:solidFill>
                  <a:srgbClr val="FF0000"/>
                </a:solidFill>
              </a:rPr>
              <a:t>数据驱动的机器学习算法</a:t>
            </a: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21" y="1196752"/>
            <a:ext cx="9144000" cy="5143500"/>
          </a:xfrm>
          <a:prstGeom prst="rect">
            <a:avLst/>
          </a:prstGeom>
        </p:spPr>
      </p:pic>
    </p:spTree>
    <p:extLst>
      <p:ext uri="{BB962C8B-B14F-4D97-AF65-F5344CB8AC3E}">
        <p14:creationId xmlns:p14="http://schemas.microsoft.com/office/powerpoint/2010/main" val="34817318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300" dirty="0">
                <a:solidFill>
                  <a:srgbClr val="FF0000"/>
                </a:solidFill>
              </a:rPr>
              <a:t>机器学习算法（非自动化）</a:t>
            </a:r>
          </a:p>
        </p:txBody>
      </p:sp>
      <p:pic>
        <p:nvPicPr>
          <p:cNvPr id="3" name="图片 2"/>
          <p:cNvPicPr>
            <a:picLocks noChangeAspect="1"/>
          </p:cNvPicPr>
          <p:nvPr/>
        </p:nvPicPr>
        <p:blipFill>
          <a:blip r:embed="rId2"/>
          <a:stretch>
            <a:fillRect/>
          </a:stretch>
        </p:blipFill>
        <p:spPr>
          <a:xfrm>
            <a:off x="395536" y="1525354"/>
            <a:ext cx="8576953" cy="4824536"/>
          </a:xfrm>
          <a:prstGeom prst="rect">
            <a:avLst/>
          </a:prstGeom>
        </p:spPr>
      </p:pic>
      <p:sp>
        <p:nvSpPr>
          <p:cNvPr id="4" name="文本框 3"/>
          <p:cNvSpPr txBox="1"/>
          <p:nvPr/>
        </p:nvSpPr>
        <p:spPr>
          <a:xfrm>
            <a:off x="282884" y="879023"/>
            <a:ext cx="8388424" cy="646331"/>
          </a:xfrm>
          <a:prstGeom prst="rect">
            <a:avLst/>
          </a:prstGeom>
          <a:noFill/>
        </p:spPr>
        <p:txBody>
          <a:bodyPr wrap="square" rtlCol="0">
            <a:spAutoFit/>
          </a:bodyPr>
          <a:lstStyle/>
          <a:p>
            <a:r>
              <a:rPr lang="zh-CN" altLang="en-US" b="1" dirty="0">
                <a:solidFill>
                  <a:srgbClr val="FF0000"/>
                </a:solidFill>
              </a:rPr>
              <a:t>非自动化机器学习算法</a:t>
            </a:r>
            <a:r>
              <a:rPr lang="en-US" altLang="zh-CN" b="1" dirty="0">
                <a:solidFill>
                  <a:srgbClr val="FF0000"/>
                </a:solidFill>
              </a:rPr>
              <a:t>:</a:t>
            </a:r>
          </a:p>
          <a:p>
            <a:r>
              <a:rPr lang="en-US" altLang="zh-CN" b="1" dirty="0">
                <a:solidFill>
                  <a:srgbClr val="FF0000"/>
                </a:solidFill>
              </a:rPr>
              <a:t> </a:t>
            </a:r>
            <a:r>
              <a:rPr lang="zh-CN" altLang="en-US" b="1" dirty="0"/>
              <a:t>用户选择数据、算法，系统执行算法并展示实验结果。</a:t>
            </a:r>
          </a:p>
        </p:txBody>
      </p:sp>
      <p:sp>
        <p:nvSpPr>
          <p:cNvPr id="5" name="灯片编号占位符 3"/>
          <p:cNvSpPr>
            <a:spLocks noGrp="1"/>
          </p:cNvSpPr>
          <p:nvPr>
            <p:ph type="sldNum" sz="quarter" idx="12"/>
          </p:nvPr>
        </p:nvSpPr>
        <p:spPr>
          <a:xfrm>
            <a:off x="6553200" y="6356350"/>
            <a:ext cx="2133600" cy="365125"/>
          </a:xfrm>
        </p:spPr>
        <p:txBody>
          <a:bodyPr/>
          <a:lstStyle/>
          <a:p>
            <a:pPr>
              <a:defRPr/>
            </a:pPr>
            <a:fld id="{08E4615B-E24A-433E-80BC-3B1F966429DC}" type="slidenum">
              <a:rPr lang="zh-CN" altLang="en-US" smtClean="0"/>
              <a:t>47</a:t>
            </a:fld>
            <a:endParaRPr lang="zh-CN" altLang="en-US" dirty="0"/>
          </a:p>
        </p:txBody>
      </p:sp>
      <p:sp>
        <p:nvSpPr>
          <p:cNvPr id="6" name="灯片编号占位符 3"/>
          <p:cNvSpPr txBox="1">
            <a:spLocks/>
          </p:cNvSpPr>
          <p:nvPr/>
        </p:nvSpPr>
        <p:spPr>
          <a:xfrm>
            <a:off x="6705600" y="6508750"/>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08E4615B-E24A-433E-80BC-3B1F966429DC}" type="slidenum">
              <a:rPr lang="zh-CN" altLang="en-US" smtClean="0"/>
              <a:pPr>
                <a:defRPr/>
              </a:pPr>
              <a:t>47</a:t>
            </a:fld>
            <a:endParaRPr lang="zh-CN" altLang="en-US" dirty="0"/>
          </a:p>
        </p:txBody>
      </p:sp>
    </p:spTree>
    <p:extLst>
      <p:ext uri="{BB962C8B-B14F-4D97-AF65-F5344CB8AC3E}">
        <p14:creationId xmlns:p14="http://schemas.microsoft.com/office/powerpoint/2010/main" val="25351020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300" dirty="0">
                <a:solidFill>
                  <a:srgbClr val="FF0000"/>
                </a:solidFill>
              </a:rPr>
              <a:t>数据驱动的机器学习算法</a:t>
            </a: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52736"/>
            <a:ext cx="9144000" cy="5143500"/>
          </a:xfrm>
          <a:prstGeom prst="rect">
            <a:avLst/>
          </a:prstGeom>
        </p:spPr>
      </p:pic>
    </p:spTree>
    <p:extLst>
      <p:ext uri="{BB962C8B-B14F-4D97-AF65-F5344CB8AC3E}">
        <p14:creationId xmlns:p14="http://schemas.microsoft.com/office/powerpoint/2010/main" val="42008947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3"/>
          <a:stretch>
            <a:fillRect/>
          </a:stretch>
        </p:blipFill>
        <p:spPr>
          <a:xfrm>
            <a:off x="1210310" y="1511935"/>
            <a:ext cx="6085205" cy="1970405"/>
          </a:xfrm>
          <a:prstGeom prst="rect">
            <a:avLst/>
          </a:prstGeom>
        </p:spPr>
      </p:pic>
      <p:pic>
        <p:nvPicPr>
          <p:cNvPr id="19" name="图片 18"/>
          <p:cNvPicPr>
            <a:picLocks noChangeAspect="1"/>
          </p:cNvPicPr>
          <p:nvPr/>
        </p:nvPicPr>
        <p:blipFill>
          <a:blip r:embed="rId4"/>
          <a:stretch>
            <a:fillRect/>
          </a:stretch>
        </p:blipFill>
        <p:spPr>
          <a:xfrm>
            <a:off x="1211580" y="2937510"/>
            <a:ext cx="6084570" cy="2130425"/>
          </a:xfrm>
          <a:prstGeom prst="rect">
            <a:avLst/>
          </a:prstGeom>
        </p:spPr>
      </p:pic>
      <p:sp>
        <p:nvSpPr>
          <p:cNvPr id="2" name="标题 1"/>
          <p:cNvSpPr>
            <a:spLocks noGrp="1"/>
          </p:cNvSpPr>
          <p:nvPr>
            <p:ph type="title"/>
          </p:nvPr>
        </p:nvSpPr>
        <p:spPr>
          <a:xfrm>
            <a:off x="894679" y="35749"/>
            <a:ext cx="8229600" cy="796950"/>
          </a:xfrm>
        </p:spPr>
        <p:txBody>
          <a:bodyPr>
            <a:normAutofit/>
          </a:bodyPr>
          <a:lstStyle/>
          <a:p>
            <a:r>
              <a:rPr lang="zh-CN" altLang="en-US" sz="2000" dirty="0"/>
              <a:t>机器学习算法</a:t>
            </a:r>
            <a:r>
              <a:rPr lang="en-US" altLang="zh-CN" sz="2000" dirty="0"/>
              <a:t>——</a:t>
            </a:r>
            <a:r>
              <a:rPr lang="zh-CN" altLang="en-US" sz="2000" dirty="0">
                <a:solidFill>
                  <a:srgbClr val="FF0000"/>
                </a:solidFill>
              </a:rPr>
              <a:t>半自动化（模板）流水线</a:t>
            </a:r>
          </a:p>
        </p:txBody>
      </p:sp>
      <p:sp>
        <p:nvSpPr>
          <p:cNvPr id="4" name="灯片编号占位符 3"/>
          <p:cNvSpPr>
            <a:spLocks noGrp="1"/>
          </p:cNvSpPr>
          <p:nvPr>
            <p:ph type="sldNum" sz="quarter" idx="12"/>
          </p:nvPr>
        </p:nvSpPr>
        <p:spPr/>
        <p:txBody>
          <a:bodyPr/>
          <a:lstStyle/>
          <a:p>
            <a:pPr>
              <a:defRPr/>
            </a:pPr>
            <a:fld id="{08E4615B-E24A-433E-80BC-3B1F966429DC}" type="slidenum">
              <a:rPr lang="zh-CN" altLang="en-US" smtClean="0"/>
              <a:t>49</a:t>
            </a:fld>
            <a:endParaRPr lang="zh-CN" altLang="en-US" dirty="0"/>
          </a:p>
        </p:txBody>
      </p:sp>
      <p:sp>
        <p:nvSpPr>
          <p:cNvPr id="11" name="矩形: 圆角 10"/>
          <p:cNvSpPr/>
          <p:nvPr/>
        </p:nvSpPr>
        <p:spPr>
          <a:xfrm>
            <a:off x="714375" y="796925"/>
            <a:ext cx="8069580" cy="71501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dirty="0"/>
              <a:t>为用户提供算法模板，根据用户选择的模板类型为用户自动生成相应的模板流水线，在用户选择需要处理的科学数据后，对该数据进行自动化处理。</a:t>
            </a:r>
          </a:p>
        </p:txBody>
      </p:sp>
      <p:sp>
        <p:nvSpPr>
          <p:cNvPr id="18" name="箭头: 虚尾 17"/>
          <p:cNvSpPr/>
          <p:nvPr/>
        </p:nvSpPr>
        <p:spPr>
          <a:xfrm rot="5400000">
            <a:off x="4127966" y="2833220"/>
            <a:ext cx="397450" cy="693942"/>
          </a:xfrm>
          <a:prstGeom prst="striped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045210" y="2032635"/>
            <a:ext cx="309880" cy="368300"/>
          </a:xfrm>
          <a:prstGeom prst="rect">
            <a:avLst/>
          </a:prstGeom>
          <a:noFill/>
        </p:spPr>
        <p:txBody>
          <a:bodyPr wrap="none" rtlCol="0">
            <a:spAutoFit/>
          </a:bodyPr>
          <a:lstStyle/>
          <a:p>
            <a:endParaRPr lang="zh-CN" altLang="en-US"/>
          </a:p>
        </p:txBody>
      </p:sp>
      <p:sp>
        <p:nvSpPr>
          <p:cNvPr id="21" name="文本框 20"/>
          <p:cNvSpPr txBox="1"/>
          <p:nvPr/>
        </p:nvSpPr>
        <p:spPr>
          <a:xfrm>
            <a:off x="4514850" y="3010535"/>
            <a:ext cx="2935605" cy="368300"/>
          </a:xfrm>
          <a:prstGeom prst="rect">
            <a:avLst/>
          </a:prstGeom>
          <a:noFill/>
        </p:spPr>
        <p:txBody>
          <a:bodyPr wrap="square" rtlCol="0">
            <a:spAutoFit/>
          </a:bodyPr>
          <a:lstStyle/>
          <a:p>
            <a:pPr algn="ctr"/>
            <a:r>
              <a:rPr lang="zh-CN" altLang="en-US" b="1" dirty="0"/>
              <a:t>用户选择处理的科学数据</a:t>
            </a:r>
          </a:p>
        </p:txBody>
      </p:sp>
      <p:sp>
        <p:nvSpPr>
          <p:cNvPr id="12" name="思想气泡: 云 13"/>
          <p:cNvSpPr/>
          <p:nvPr/>
        </p:nvSpPr>
        <p:spPr>
          <a:xfrm>
            <a:off x="6062980" y="1661160"/>
            <a:ext cx="3475355" cy="658495"/>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自动生成模板流水线</a:t>
            </a:r>
          </a:p>
        </p:txBody>
      </p:sp>
      <p:sp>
        <p:nvSpPr>
          <p:cNvPr id="13" name="箭头: 虚尾 17"/>
          <p:cNvSpPr/>
          <p:nvPr/>
        </p:nvSpPr>
        <p:spPr>
          <a:xfrm rot="5400000">
            <a:off x="4127966" y="4510255"/>
            <a:ext cx="397450" cy="693942"/>
          </a:xfrm>
          <a:prstGeom prst="striped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5"/>
          <a:stretch>
            <a:fillRect/>
          </a:stretch>
        </p:blipFill>
        <p:spPr>
          <a:xfrm>
            <a:off x="1629410" y="5135245"/>
            <a:ext cx="2557145" cy="1456690"/>
          </a:xfrm>
          <a:prstGeom prst="rect">
            <a:avLst/>
          </a:prstGeom>
        </p:spPr>
      </p:pic>
      <p:pic>
        <p:nvPicPr>
          <p:cNvPr id="16" name="图片 15"/>
          <p:cNvPicPr>
            <a:picLocks noChangeAspect="1"/>
          </p:cNvPicPr>
          <p:nvPr/>
        </p:nvPicPr>
        <p:blipFill>
          <a:blip r:embed="rId6"/>
          <a:stretch>
            <a:fillRect/>
          </a:stretch>
        </p:blipFill>
        <p:spPr>
          <a:xfrm>
            <a:off x="4514850" y="5067935"/>
            <a:ext cx="2621915" cy="1210310"/>
          </a:xfrm>
          <a:prstGeom prst="rect">
            <a:avLst/>
          </a:prstGeom>
        </p:spPr>
      </p:pic>
      <p:sp>
        <p:nvSpPr>
          <p:cNvPr id="20" name="文本框 19"/>
          <p:cNvSpPr txBox="1"/>
          <p:nvPr/>
        </p:nvSpPr>
        <p:spPr>
          <a:xfrm>
            <a:off x="4186555" y="4658360"/>
            <a:ext cx="2519680" cy="368300"/>
          </a:xfrm>
          <a:prstGeom prst="rect">
            <a:avLst/>
          </a:prstGeom>
          <a:noFill/>
        </p:spPr>
        <p:txBody>
          <a:bodyPr wrap="square" rtlCol="0">
            <a:spAutoFit/>
          </a:bodyPr>
          <a:lstStyle/>
          <a:p>
            <a:pPr algn="ctr"/>
            <a:r>
              <a:rPr lang="zh-CN" altLang="en-US" b="1" dirty="0"/>
              <a:t>自动处理流水线</a:t>
            </a:r>
          </a:p>
        </p:txBody>
      </p:sp>
      <p:sp>
        <p:nvSpPr>
          <p:cNvPr id="23" name="思想气泡: 云 13"/>
          <p:cNvSpPr/>
          <p:nvPr/>
        </p:nvSpPr>
        <p:spPr>
          <a:xfrm>
            <a:off x="6553200" y="4497705"/>
            <a:ext cx="2882265" cy="637540"/>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结果可视化</a:t>
            </a:r>
          </a:p>
        </p:txBody>
      </p:sp>
    </p:spTree>
    <p:extLst>
      <p:ext uri="{BB962C8B-B14F-4D97-AF65-F5344CB8AC3E}">
        <p14:creationId xmlns:p14="http://schemas.microsoft.com/office/powerpoint/2010/main" val="2190499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96528" y="0"/>
            <a:ext cx="8229600" cy="796950"/>
          </a:xfrm>
        </p:spPr>
        <p:txBody>
          <a:bodyPr/>
          <a:lstStyle/>
          <a:p>
            <a:r>
              <a:rPr lang="zh-CN" altLang="en-US" dirty="0"/>
              <a:t>工作总览</a:t>
            </a:r>
          </a:p>
        </p:txBody>
      </p:sp>
      <p:grpSp>
        <p:nvGrpSpPr>
          <p:cNvPr id="3" name="组合 2"/>
          <p:cNvGrpSpPr/>
          <p:nvPr/>
        </p:nvGrpSpPr>
        <p:grpSpPr>
          <a:xfrm>
            <a:off x="626852" y="1340768"/>
            <a:ext cx="8568952" cy="4717201"/>
            <a:chOff x="251520" y="1124744"/>
            <a:chExt cx="8568952" cy="4717201"/>
          </a:xfrm>
        </p:grpSpPr>
        <p:sp>
          <p:nvSpPr>
            <p:cNvPr id="80" name="矩形 79"/>
            <p:cNvSpPr/>
            <p:nvPr/>
          </p:nvSpPr>
          <p:spPr>
            <a:xfrm>
              <a:off x="251520" y="1124744"/>
              <a:ext cx="2088232" cy="302433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70" name="圆柱形 69"/>
            <p:cNvSpPr/>
            <p:nvPr/>
          </p:nvSpPr>
          <p:spPr>
            <a:xfrm>
              <a:off x="624813" y="2352183"/>
              <a:ext cx="1229501" cy="75805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400" b="1" dirty="0">
                  <a:solidFill>
                    <a:schemeClr val="tx1"/>
                  </a:solidFill>
                </a:rPr>
                <a:t>蠕变数据</a:t>
              </a:r>
            </a:p>
          </p:txBody>
        </p:sp>
        <p:sp>
          <p:nvSpPr>
            <p:cNvPr id="4" name="圆柱形 3"/>
            <p:cNvSpPr/>
            <p:nvPr/>
          </p:nvSpPr>
          <p:spPr>
            <a:xfrm>
              <a:off x="634042" y="1500637"/>
              <a:ext cx="1229501" cy="731231"/>
            </a:xfrm>
            <a:prstGeom prst="can">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b="1" dirty="0">
                  <a:solidFill>
                    <a:schemeClr val="tx1"/>
                  </a:solidFill>
                </a:rPr>
                <a:t>49</a:t>
              </a:r>
              <a:r>
                <a:rPr lang="zh-CN" altLang="en-US" sz="1400" b="1" dirty="0">
                  <a:solidFill>
                    <a:schemeClr val="tx1"/>
                  </a:solidFill>
                </a:rPr>
                <a:t>篇文献</a:t>
              </a:r>
              <a:endParaRPr lang="en-US" altLang="zh-CN" sz="1400" b="1" dirty="0">
                <a:solidFill>
                  <a:schemeClr val="tx1"/>
                </a:solidFill>
              </a:endParaRPr>
            </a:p>
            <a:p>
              <a:pPr algn="ctr"/>
              <a:r>
                <a:rPr lang="zh-CN" altLang="en-US" sz="1400" b="1" dirty="0">
                  <a:solidFill>
                    <a:schemeClr val="tx1"/>
                  </a:solidFill>
                </a:rPr>
                <a:t>数据</a:t>
              </a:r>
            </a:p>
          </p:txBody>
        </p:sp>
        <p:sp>
          <p:nvSpPr>
            <p:cNvPr id="71" name="五边形 70"/>
            <p:cNvSpPr/>
            <p:nvPr/>
          </p:nvSpPr>
          <p:spPr>
            <a:xfrm>
              <a:off x="251520" y="5049857"/>
              <a:ext cx="8197080" cy="792088"/>
            </a:xfrm>
            <a:prstGeom prst="homePlat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平台的建设</a:t>
              </a:r>
            </a:p>
          </p:txBody>
        </p:sp>
        <p:sp>
          <p:nvSpPr>
            <p:cNvPr id="81" name="TextBox 80"/>
            <p:cNvSpPr txBox="1"/>
            <p:nvPr/>
          </p:nvSpPr>
          <p:spPr>
            <a:xfrm>
              <a:off x="437434" y="1124808"/>
              <a:ext cx="1668016" cy="369332"/>
            </a:xfrm>
            <a:prstGeom prst="rect">
              <a:avLst/>
            </a:prstGeom>
            <a:noFill/>
          </p:spPr>
          <p:txBody>
            <a:bodyPr wrap="square" rtlCol="0">
              <a:spAutoFit/>
            </a:bodyPr>
            <a:lstStyle/>
            <a:p>
              <a:pPr algn="ctr"/>
              <a:r>
                <a:rPr lang="zh-CN" altLang="en-US" dirty="0"/>
                <a:t>数据采集</a:t>
              </a:r>
            </a:p>
          </p:txBody>
        </p:sp>
        <p:sp>
          <p:nvSpPr>
            <p:cNvPr id="82" name="矩形 81"/>
            <p:cNvSpPr/>
            <p:nvPr/>
          </p:nvSpPr>
          <p:spPr>
            <a:xfrm>
              <a:off x="3203847" y="1124744"/>
              <a:ext cx="2063509" cy="30243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5" name="TextBox 84"/>
            <p:cNvSpPr txBox="1"/>
            <p:nvPr/>
          </p:nvSpPr>
          <p:spPr>
            <a:xfrm>
              <a:off x="3347864" y="1268760"/>
              <a:ext cx="1668016" cy="369332"/>
            </a:xfrm>
            <a:prstGeom prst="rect">
              <a:avLst/>
            </a:prstGeom>
            <a:noFill/>
          </p:spPr>
          <p:txBody>
            <a:bodyPr wrap="square" rtlCol="0">
              <a:spAutoFit/>
            </a:bodyPr>
            <a:lstStyle/>
            <a:p>
              <a:pPr algn="ctr"/>
              <a:r>
                <a:rPr lang="zh-CN" altLang="en-US" dirty="0"/>
                <a:t>算法研究</a:t>
              </a:r>
            </a:p>
          </p:txBody>
        </p:sp>
        <p:sp>
          <p:nvSpPr>
            <p:cNvPr id="86" name="矩形 85"/>
            <p:cNvSpPr/>
            <p:nvPr/>
          </p:nvSpPr>
          <p:spPr>
            <a:xfrm>
              <a:off x="6084168" y="1126682"/>
              <a:ext cx="2016224" cy="30243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0" name="TextBox 89"/>
            <p:cNvSpPr txBox="1"/>
            <p:nvPr/>
          </p:nvSpPr>
          <p:spPr>
            <a:xfrm>
              <a:off x="6258272" y="1268760"/>
              <a:ext cx="1668016" cy="369332"/>
            </a:xfrm>
            <a:prstGeom prst="rect">
              <a:avLst/>
            </a:prstGeom>
            <a:noFill/>
          </p:spPr>
          <p:txBody>
            <a:bodyPr wrap="square" rtlCol="0">
              <a:spAutoFit/>
            </a:bodyPr>
            <a:lstStyle/>
            <a:p>
              <a:pPr algn="ctr"/>
              <a:r>
                <a:rPr lang="zh-Hans" altLang="en-US" dirty="0"/>
                <a:t>实际</a:t>
              </a:r>
              <a:r>
                <a:rPr lang="zh-CN" altLang="en-US" dirty="0"/>
                <a:t>应用</a:t>
              </a:r>
            </a:p>
          </p:txBody>
        </p:sp>
        <p:sp>
          <p:nvSpPr>
            <p:cNvPr id="91" name="右箭头 90"/>
            <p:cNvSpPr/>
            <p:nvPr/>
          </p:nvSpPr>
          <p:spPr>
            <a:xfrm>
              <a:off x="2483768" y="2384884"/>
              <a:ext cx="576064" cy="39604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92" name="右箭头 91"/>
            <p:cNvSpPr/>
            <p:nvPr/>
          </p:nvSpPr>
          <p:spPr>
            <a:xfrm>
              <a:off x="5364088" y="2384884"/>
              <a:ext cx="576064" cy="39604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graphicFrame>
          <p:nvGraphicFramePr>
            <p:cNvPr id="93" name="图示 92"/>
            <p:cNvGraphicFramePr/>
            <p:nvPr>
              <p:extLst>
                <p:ext uri="{D42A27DB-BD31-4B8C-83A1-F6EECF244321}">
                  <p14:modId xmlns:p14="http://schemas.microsoft.com/office/powerpoint/2010/main" val="3716759663"/>
                </p:ext>
              </p:extLst>
            </p:nvPr>
          </p:nvGraphicFramePr>
          <p:xfrm>
            <a:off x="3131840" y="1547902"/>
            <a:ext cx="1872208" cy="25853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图示 4"/>
            <p:cNvGraphicFramePr/>
            <p:nvPr>
              <p:extLst>
                <p:ext uri="{D42A27DB-BD31-4B8C-83A1-F6EECF244321}">
                  <p14:modId xmlns:p14="http://schemas.microsoft.com/office/powerpoint/2010/main" val="1481909809"/>
                </p:ext>
              </p:extLst>
            </p:nvPr>
          </p:nvGraphicFramePr>
          <p:xfrm>
            <a:off x="5513469" y="1700808"/>
            <a:ext cx="3307003" cy="237626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下箭头 5"/>
            <p:cNvSpPr/>
            <p:nvPr/>
          </p:nvSpPr>
          <p:spPr>
            <a:xfrm>
              <a:off x="1043608" y="4239696"/>
              <a:ext cx="504056" cy="773480"/>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7" name="TextBox 6"/>
            <p:cNvSpPr txBox="1"/>
            <p:nvPr/>
          </p:nvSpPr>
          <p:spPr>
            <a:xfrm>
              <a:off x="827584" y="4386590"/>
              <a:ext cx="1296144" cy="338554"/>
            </a:xfrm>
            <a:prstGeom prst="rect">
              <a:avLst/>
            </a:prstGeom>
            <a:noFill/>
          </p:spPr>
          <p:txBody>
            <a:bodyPr wrap="square" rtlCol="0">
              <a:spAutoFit/>
            </a:bodyPr>
            <a:lstStyle/>
            <a:p>
              <a:r>
                <a:rPr lang="zh-CN" altLang="en-US" sz="1600" b="1" dirty="0"/>
                <a:t>数据存储</a:t>
              </a:r>
            </a:p>
          </p:txBody>
        </p:sp>
        <p:sp>
          <p:nvSpPr>
            <p:cNvPr id="19" name="下箭头 18"/>
            <p:cNvSpPr/>
            <p:nvPr/>
          </p:nvSpPr>
          <p:spPr>
            <a:xfrm>
              <a:off x="3916469" y="4220059"/>
              <a:ext cx="504056" cy="793117"/>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20" name="TextBox 19"/>
            <p:cNvSpPr txBox="1"/>
            <p:nvPr/>
          </p:nvSpPr>
          <p:spPr>
            <a:xfrm>
              <a:off x="3615184" y="4263479"/>
              <a:ext cx="1296144" cy="584775"/>
            </a:xfrm>
            <a:prstGeom prst="rect">
              <a:avLst/>
            </a:prstGeom>
            <a:noFill/>
          </p:spPr>
          <p:txBody>
            <a:bodyPr wrap="square" rtlCol="0">
              <a:spAutoFit/>
            </a:bodyPr>
            <a:lstStyle/>
            <a:p>
              <a:pPr algn="ctr"/>
              <a:r>
                <a:rPr lang="zh-CN" altLang="en-US" sz="1600" b="1" dirty="0"/>
                <a:t>算法调用以及可视化</a:t>
              </a:r>
            </a:p>
          </p:txBody>
        </p:sp>
        <p:sp>
          <p:nvSpPr>
            <p:cNvPr id="22" name="下箭头 21"/>
            <p:cNvSpPr/>
            <p:nvPr/>
          </p:nvSpPr>
          <p:spPr>
            <a:xfrm>
              <a:off x="6796789" y="4220913"/>
              <a:ext cx="504056" cy="792263"/>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23" name="TextBox 22"/>
            <p:cNvSpPr txBox="1"/>
            <p:nvPr/>
          </p:nvSpPr>
          <p:spPr>
            <a:xfrm>
              <a:off x="6444208" y="4314582"/>
              <a:ext cx="1296144" cy="338554"/>
            </a:xfrm>
            <a:prstGeom prst="rect">
              <a:avLst/>
            </a:prstGeom>
            <a:noFill/>
          </p:spPr>
          <p:txBody>
            <a:bodyPr wrap="square" rtlCol="0">
              <a:spAutoFit/>
            </a:bodyPr>
            <a:lstStyle/>
            <a:p>
              <a:pPr algn="ctr"/>
              <a:r>
                <a:rPr lang="zh-CN" altLang="en-US" sz="1600" b="1" dirty="0"/>
                <a:t>应用</a:t>
              </a:r>
            </a:p>
          </p:txBody>
        </p:sp>
        <p:grpSp>
          <p:nvGrpSpPr>
            <p:cNvPr id="24" name="组合 23">
              <a:extLst>
                <a:ext uri="{FF2B5EF4-FFF2-40B4-BE49-F238E27FC236}">
                  <a16:creationId xmlns:a16="http://schemas.microsoft.com/office/drawing/2014/main" xmlns="" id="{EEABA374-CA11-8A43-A8C4-A47BBAA3D6ED}"/>
                </a:ext>
              </a:extLst>
            </p:cNvPr>
            <p:cNvGrpSpPr/>
            <p:nvPr/>
          </p:nvGrpSpPr>
          <p:grpSpPr>
            <a:xfrm>
              <a:off x="4378977" y="1810866"/>
              <a:ext cx="871183" cy="743825"/>
              <a:chOff x="842493" y="1199067"/>
              <a:chExt cx="1029714" cy="1029714"/>
            </a:xfrm>
            <a:solidFill>
              <a:schemeClr val="accent2">
                <a:lumMod val="40000"/>
                <a:lumOff val="60000"/>
              </a:schemeClr>
            </a:solidFill>
          </p:grpSpPr>
          <p:sp>
            <p:nvSpPr>
              <p:cNvPr id="25" name="形状 24">
                <a:extLst>
                  <a:ext uri="{FF2B5EF4-FFF2-40B4-BE49-F238E27FC236}">
                    <a16:creationId xmlns:a16="http://schemas.microsoft.com/office/drawing/2014/main" xmlns="" id="{337D4D76-A292-8C47-B16C-099C217B357B}"/>
                  </a:ext>
                </a:extLst>
              </p:cNvPr>
              <p:cNvSpPr/>
              <p:nvPr/>
            </p:nvSpPr>
            <p:spPr>
              <a:xfrm>
                <a:off x="842493" y="1199067"/>
                <a:ext cx="1029714" cy="1029714"/>
              </a:xfrm>
              <a:prstGeom prst="gear9">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zh-CN" altLang="en-US" dirty="0"/>
              </a:p>
            </p:txBody>
          </p:sp>
          <p:sp>
            <p:nvSpPr>
              <p:cNvPr id="26" name="形状 4">
                <a:extLst>
                  <a:ext uri="{FF2B5EF4-FFF2-40B4-BE49-F238E27FC236}">
                    <a16:creationId xmlns:a16="http://schemas.microsoft.com/office/drawing/2014/main" xmlns="" id="{32A1FEA4-E99C-A440-AF10-6EB217132427}"/>
                  </a:ext>
                </a:extLst>
              </p:cNvPr>
              <p:cNvSpPr txBox="1"/>
              <p:nvPr/>
            </p:nvSpPr>
            <p:spPr>
              <a:xfrm>
                <a:off x="1049511" y="1440273"/>
                <a:ext cx="615678" cy="52929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chemeClr val="tx1"/>
                    </a:solidFill>
                  </a:rPr>
                  <a:t>聚类</a:t>
                </a:r>
              </a:p>
            </p:txBody>
          </p:sp>
        </p:grpSp>
        <p:sp>
          <p:nvSpPr>
            <p:cNvPr id="8" name="文本框 7">
              <a:extLst>
                <a:ext uri="{FF2B5EF4-FFF2-40B4-BE49-F238E27FC236}">
                  <a16:creationId xmlns:a16="http://schemas.microsoft.com/office/drawing/2014/main" xmlns="" id="{2B2A746A-A709-2547-9FAA-89326C18BDCE}"/>
                </a:ext>
              </a:extLst>
            </p:cNvPr>
            <p:cNvSpPr txBox="1"/>
            <p:nvPr/>
          </p:nvSpPr>
          <p:spPr>
            <a:xfrm>
              <a:off x="3347863" y="3746935"/>
              <a:ext cx="1727149" cy="369332"/>
            </a:xfrm>
            <a:prstGeom prst="rect">
              <a:avLst/>
            </a:prstGeom>
            <a:solidFill>
              <a:srgbClr val="7030A0"/>
            </a:solidFill>
          </p:spPr>
          <p:txBody>
            <a:bodyPr wrap="square" rtlCol="0">
              <a:spAutoFit/>
            </a:bodyPr>
            <a:lstStyle/>
            <a:p>
              <a:pPr algn="ctr"/>
              <a:r>
                <a:rPr kumimoji="1" lang="zh-CN" altLang="en-US" b="1" dirty="0">
                  <a:solidFill>
                    <a:schemeClr val="bg1"/>
                  </a:solidFill>
                </a:rPr>
                <a:t>集成学习</a:t>
              </a:r>
            </a:p>
          </p:txBody>
        </p:sp>
        <p:sp>
          <p:nvSpPr>
            <p:cNvPr id="10" name="文本框 9">
              <a:extLst>
                <a:ext uri="{FF2B5EF4-FFF2-40B4-BE49-F238E27FC236}">
                  <a16:creationId xmlns:a16="http://schemas.microsoft.com/office/drawing/2014/main" xmlns="" id="{D2837254-106D-A845-934B-54F923ED9ABB}"/>
                </a:ext>
              </a:extLst>
            </p:cNvPr>
            <p:cNvSpPr txBox="1"/>
            <p:nvPr/>
          </p:nvSpPr>
          <p:spPr>
            <a:xfrm>
              <a:off x="901587" y="3751536"/>
              <a:ext cx="502061" cy="369332"/>
            </a:xfrm>
            <a:prstGeom prst="rect">
              <a:avLst/>
            </a:prstGeom>
            <a:noFill/>
          </p:spPr>
          <p:txBody>
            <a:bodyPr wrap="none" rtlCol="0">
              <a:spAutoFit/>
            </a:bodyPr>
            <a:lstStyle/>
            <a:p>
              <a:r>
                <a:rPr kumimoji="1" lang="en-US" altLang="zh-CN" dirty="0"/>
                <a:t>……</a:t>
              </a:r>
              <a:endParaRPr kumimoji="1" lang="zh-CN" altLang="en-US" dirty="0"/>
            </a:p>
          </p:txBody>
        </p:sp>
        <p:sp>
          <p:nvSpPr>
            <p:cNvPr id="27" name="圆柱形 26"/>
            <p:cNvSpPr/>
            <p:nvPr/>
          </p:nvSpPr>
          <p:spPr>
            <a:xfrm>
              <a:off x="624813" y="3200853"/>
              <a:ext cx="1211041" cy="73778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400" b="1" dirty="0">
                  <a:solidFill>
                    <a:schemeClr val="tx1"/>
                  </a:solidFill>
                </a:rPr>
                <a:t>国际高温合金会议数据</a:t>
              </a:r>
            </a:p>
          </p:txBody>
        </p:sp>
      </p:grpSp>
    </p:spTree>
    <p:extLst>
      <p:ext uri="{BB962C8B-B14F-4D97-AF65-F5344CB8AC3E}">
        <p14:creationId xmlns:p14="http://schemas.microsoft.com/office/powerpoint/2010/main" val="194677182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300" dirty="0">
                <a:solidFill>
                  <a:srgbClr val="FF0000"/>
                </a:solidFill>
              </a:rPr>
              <a:t>数据驱动的机器学习算法</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52736"/>
            <a:ext cx="9144000" cy="5143500"/>
          </a:xfrm>
          <a:prstGeom prst="rect">
            <a:avLst/>
          </a:prstGeom>
        </p:spPr>
      </p:pic>
    </p:spTree>
    <p:extLst>
      <p:ext uri="{BB962C8B-B14F-4D97-AF65-F5344CB8AC3E}">
        <p14:creationId xmlns:p14="http://schemas.microsoft.com/office/powerpoint/2010/main" val="22575514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4679" y="35749"/>
            <a:ext cx="8229600" cy="796950"/>
          </a:xfrm>
        </p:spPr>
        <p:txBody>
          <a:bodyPr>
            <a:normAutofit/>
          </a:bodyPr>
          <a:lstStyle/>
          <a:p>
            <a:r>
              <a:rPr lang="zh-CN" altLang="en-US" sz="2000" dirty="0"/>
              <a:t>机器学习算法</a:t>
            </a:r>
            <a:r>
              <a:rPr lang="en-US" altLang="zh-CN" sz="2000" dirty="0"/>
              <a:t>——</a:t>
            </a:r>
            <a:r>
              <a:rPr lang="zh-CN" altLang="en-US" sz="2000" dirty="0">
                <a:solidFill>
                  <a:srgbClr val="FF0000"/>
                </a:solidFill>
              </a:rPr>
              <a:t>全自动化</a:t>
            </a:r>
          </a:p>
        </p:txBody>
      </p:sp>
      <p:pic>
        <p:nvPicPr>
          <p:cNvPr id="4" name="图片 3"/>
          <p:cNvPicPr>
            <a:picLocks noChangeAspect="1"/>
          </p:cNvPicPr>
          <p:nvPr/>
        </p:nvPicPr>
        <p:blipFill>
          <a:blip r:embed="rId3"/>
          <a:stretch>
            <a:fillRect/>
          </a:stretch>
        </p:blipFill>
        <p:spPr>
          <a:xfrm>
            <a:off x="107504" y="1052736"/>
            <a:ext cx="8892480" cy="5474143"/>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9" y="1016749"/>
            <a:ext cx="8953310" cy="5036237"/>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702" y="1018247"/>
            <a:ext cx="8766281" cy="4931033"/>
          </a:xfrm>
          <a:prstGeom prst="rect">
            <a:avLst/>
          </a:prstGeom>
        </p:spPr>
      </p:pic>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089" y="1053669"/>
            <a:ext cx="8876836" cy="4993220"/>
          </a:xfrm>
          <a:prstGeom prst="rect">
            <a:avLst/>
          </a:prstGeom>
        </p:spPr>
      </p:pic>
    </p:spTree>
    <p:extLst>
      <p:ext uri="{BB962C8B-B14F-4D97-AF65-F5344CB8AC3E}">
        <p14:creationId xmlns:p14="http://schemas.microsoft.com/office/powerpoint/2010/main" val="3064592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nodeType="clickEffect">
                                  <p:stCondLst>
                                    <p:cond delay="0"/>
                                  </p:stCondLst>
                                  <p:childTnLst>
                                    <p:animEffect transition="out" filter="randombar(horizontal)">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xit" presetSubtype="10" fill="hold" nodeType="clickEffect">
                                  <p:stCondLst>
                                    <p:cond delay="0"/>
                                  </p:stCondLst>
                                  <p:childTnLst>
                                    <p:animEffect transition="out" filter="randombar(horizontal)">
                                      <p:cBhvr>
                                        <p:cTn id="21" dur="500"/>
                                        <p:tgtEl>
                                          <p:spTgt spid="3"/>
                                        </p:tgtEl>
                                      </p:cBhvr>
                                    </p:animEffect>
                                    <p:set>
                                      <p:cBhvr>
                                        <p:cTn id="22" dur="1" fill="hold">
                                          <p:stCondLst>
                                            <p:cond delay="499"/>
                                          </p:stCondLst>
                                        </p:cTn>
                                        <p:tgtEl>
                                          <p:spTgt spid="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randombar(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xit" presetSubtype="10" fill="hold" nodeType="clickEffect">
                                  <p:stCondLst>
                                    <p:cond delay="0"/>
                                  </p:stCondLst>
                                  <p:childTnLst>
                                    <p:animEffect transition="out" filter="randombar(horizontal)">
                                      <p:cBhvr>
                                        <p:cTn id="31" dur="500"/>
                                        <p:tgtEl>
                                          <p:spTgt spid="5"/>
                                        </p:tgtEl>
                                      </p:cBhvr>
                                    </p:animEffect>
                                    <p:set>
                                      <p:cBhvr>
                                        <p:cTn id="3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494933656"/>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80290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0608"/>
            <a:ext cx="8229600" cy="796950"/>
          </a:xfrm>
        </p:spPr>
        <p:txBody>
          <a:bodyPr/>
          <a:lstStyle/>
          <a:p>
            <a:r>
              <a:rPr lang="zh-CN" altLang="en-US" dirty="0"/>
              <a:t>进度计划表</a:t>
            </a:r>
          </a:p>
        </p:txBody>
      </p:sp>
      <p:graphicFrame>
        <p:nvGraphicFramePr>
          <p:cNvPr id="4" name="表格 3"/>
          <p:cNvGraphicFramePr>
            <a:graphicFrameLocks noGrp="1"/>
          </p:cNvGraphicFramePr>
          <p:nvPr>
            <p:extLst>
              <p:ext uri="{D42A27DB-BD31-4B8C-83A1-F6EECF244321}">
                <p14:modId xmlns:p14="http://schemas.microsoft.com/office/powerpoint/2010/main" val="1311359769"/>
              </p:ext>
            </p:extLst>
          </p:nvPr>
        </p:nvGraphicFramePr>
        <p:xfrm>
          <a:off x="107504" y="1518241"/>
          <a:ext cx="8820472" cy="5105553"/>
        </p:xfrm>
        <a:graphic>
          <a:graphicData uri="http://schemas.openxmlformats.org/drawingml/2006/table">
            <a:tbl>
              <a:tblPr firstRow="1" bandRow="1">
                <a:tableStyleId>{7DF18680-E054-41AD-8BC1-D1AEF772440D}</a:tableStyleId>
              </a:tblPr>
              <a:tblGrid>
                <a:gridCol w="2256968">
                  <a:extLst>
                    <a:ext uri="{9D8B030D-6E8A-4147-A177-3AD203B41FA5}">
                      <a16:colId xmlns:a16="http://schemas.microsoft.com/office/drawing/2014/main" xmlns="" val="20000"/>
                    </a:ext>
                  </a:extLst>
                </a:gridCol>
                <a:gridCol w="2153268">
                  <a:extLst>
                    <a:ext uri="{9D8B030D-6E8A-4147-A177-3AD203B41FA5}">
                      <a16:colId xmlns:a16="http://schemas.microsoft.com/office/drawing/2014/main" xmlns="" val="20001"/>
                    </a:ext>
                  </a:extLst>
                </a:gridCol>
                <a:gridCol w="2205118">
                  <a:extLst>
                    <a:ext uri="{9D8B030D-6E8A-4147-A177-3AD203B41FA5}">
                      <a16:colId xmlns:a16="http://schemas.microsoft.com/office/drawing/2014/main" xmlns="" val="20002"/>
                    </a:ext>
                  </a:extLst>
                </a:gridCol>
                <a:gridCol w="2205118">
                  <a:extLst>
                    <a:ext uri="{9D8B030D-6E8A-4147-A177-3AD203B41FA5}">
                      <a16:colId xmlns:a16="http://schemas.microsoft.com/office/drawing/2014/main" xmlns="" val="20003"/>
                    </a:ext>
                  </a:extLst>
                </a:gridCol>
              </a:tblGrid>
              <a:tr h="356384">
                <a:tc>
                  <a:txBody>
                    <a:bodyPr/>
                    <a:lstStyle/>
                    <a:p>
                      <a:pPr algn="ctr"/>
                      <a:r>
                        <a:rPr lang="zh-CN" altLang="en-US" dirty="0"/>
                        <a:t>年度</a:t>
                      </a:r>
                    </a:p>
                  </a:txBody>
                  <a:tcPr/>
                </a:tc>
                <a:tc>
                  <a:txBody>
                    <a:bodyPr/>
                    <a:lstStyle/>
                    <a:p>
                      <a:pPr algn="ctr"/>
                      <a:r>
                        <a:rPr lang="zh-CN" altLang="en-US" dirty="0"/>
                        <a:t>任务</a:t>
                      </a:r>
                    </a:p>
                  </a:txBody>
                  <a:tcPr/>
                </a:tc>
                <a:tc>
                  <a:txBody>
                    <a:bodyPr/>
                    <a:lstStyle/>
                    <a:p>
                      <a:pPr algn="ctr"/>
                      <a:r>
                        <a:rPr lang="zh-CN" altLang="en-US" dirty="0"/>
                        <a:t>考核指标</a:t>
                      </a:r>
                    </a:p>
                  </a:txBody>
                  <a:tcPr/>
                </a:tc>
                <a:tc>
                  <a:txBody>
                    <a:bodyPr/>
                    <a:lstStyle/>
                    <a:p>
                      <a:pPr algn="ctr"/>
                      <a:r>
                        <a:rPr lang="zh-CN" altLang="en-US" dirty="0"/>
                        <a:t>成果形式</a:t>
                      </a:r>
                    </a:p>
                  </a:txBody>
                  <a:tcPr/>
                </a:tc>
                <a:extLst>
                  <a:ext uri="{0D108BD9-81ED-4DB2-BD59-A6C34878D82A}">
                    <a16:rowId xmlns:a16="http://schemas.microsoft.com/office/drawing/2014/main" xmlns="" val="10000"/>
                  </a:ext>
                </a:extLst>
              </a:tr>
              <a:tr h="1336439">
                <a:tc>
                  <a:txBody>
                    <a:bodyPr/>
                    <a:lstStyle/>
                    <a:p>
                      <a:r>
                        <a:rPr lang="en-US" altLang="zh-CN" sz="1600" dirty="0">
                          <a:solidFill>
                            <a:schemeClr val="tx1"/>
                          </a:solidFill>
                        </a:rPr>
                        <a:t>2017</a:t>
                      </a:r>
                      <a:r>
                        <a:rPr lang="zh-CN" altLang="en-US" sz="1600" dirty="0">
                          <a:solidFill>
                            <a:schemeClr val="tx1"/>
                          </a:solidFill>
                        </a:rPr>
                        <a:t>年</a:t>
                      </a:r>
                      <a:r>
                        <a:rPr lang="en-US" altLang="zh-CN" sz="1600" dirty="0">
                          <a:solidFill>
                            <a:schemeClr val="tx1"/>
                          </a:solidFill>
                        </a:rPr>
                        <a:t>7</a:t>
                      </a:r>
                      <a:r>
                        <a:rPr lang="zh-CN" altLang="en-US" sz="1600" dirty="0">
                          <a:solidFill>
                            <a:schemeClr val="tx1"/>
                          </a:solidFill>
                        </a:rPr>
                        <a:t>月</a:t>
                      </a:r>
                      <a:r>
                        <a:rPr lang="en-US" altLang="zh-CN" sz="1600" dirty="0">
                          <a:solidFill>
                            <a:schemeClr val="tx1"/>
                          </a:solidFill>
                        </a:rPr>
                        <a:t>-2018</a:t>
                      </a:r>
                      <a:r>
                        <a:rPr lang="zh-CN" altLang="en-US" sz="1600" dirty="0">
                          <a:solidFill>
                            <a:schemeClr val="tx1"/>
                          </a:solidFill>
                        </a:rPr>
                        <a:t>年</a:t>
                      </a:r>
                      <a:r>
                        <a:rPr lang="en-US" altLang="zh-CN" sz="1600" dirty="0">
                          <a:solidFill>
                            <a:schemeClr val="tx1"/>
                          </a:solidFill>
                        </a:rPr>
                        <a:t>6</a:t>
                      </a:r>
                      <a:r>
                        <a:rPr lang="zh-CN" altLang="en-US" sz="1600" dirty="0">
                          <a:solidFill>
                            <a:schemeClr val="tx1"/>
                          </a:solidFill>
                        </a:rPr>
                        <a:t>月</a:t>
                      </a:r>
                    </a:p>
                    <a:p>
                      <a:endParaRPr lang="zh-CN" altLang="en-US" dirty="0">
                        <a:solidFill>
                          <a:schemeClr val="tx1"/>
                        </a:solidFill>
                      </a:endParaRPr>
                    </a:p>
                  </a:txBody>
                  <a:tcPr/>
                </a:tc>
                <a:tc>
                  <a:txBody>
                    <a:bodyPr/>
                    <a:lstStyle/>
                    <a:p>
                      <a:r>
                        <a:rPr lang="zh-CN" altLang="zh-CN" sz="1400" kern="1200" dirty="0">
                          <a:solidFill>
                            <a:schemeClr val="tx1"/>
                          </a:solidFill>
                          <a:effectLst/>
                        </a:rPr>
                        <a:t>收集</a:t>
                      </a:r>
                      <a:r>
                        <a:rPr lang="zh-CN" altLang="en-US" sz="1400" kern="1200" dirty="0">
                          <a:solidFill>
                            <a:schemeClr val="tx1"/>
                          </a:solidFill>
                          <a:effectLst/>
                        </a:rPr>
                        <a:t>与存储</a:t>
                      </a:r>
                      <a:r>
                        <a:rPr lang="zh-CN" altLang="zh-CN" sz="1400" kern="1200" dirty="0">
                          <a:solidFill>
                            <a:schemeClr val="tx1"/>
                          </a:solidFill>
                          <a:effectLst/>
                        </a:rPr>
                        <a:t>已有镍基单晶高温合金材料计算数据；开发主动学习的多层级交互式特征选择方法，定性定量分析各种因素对性能的影响程度</a:t>
                      </a:r>
                      <a:endParaRPr lang="zh-CN" altLang="en-US" dirty="0">
                        <a:solidFill>
                          <a:schemeClr val="tx1"/>
                        </a:solidFill>
                      </a:endParaRPr>
                    </a:p>
                  </a:txBody>
                  <a:tcPr/>
                </a:tc>
                <a:tc>
                  <a:txBody>
                    <a:bodyPr/>
                    <a:lstStyle/>
                    <a:p>
                      <a:r>
                        <a:rPr lang="zh-CN" altLang="zh-CN" sz="1400" kern="1200" dirty="0">
                          <a:solidFill>
                            <a:schemeClr val="tx1"/>
                          </a:solidFill>
                          <a:effectLst/>
                        </a:rPr>
                        <a:t>实践机器学习及数据挖掘方法，为提取</a:t>
                      </a:r>
                      <a:r>
                        <a:rPr lang="en-US" altLang="zh-CN" sz="1400" kern="1200" dirty="0">
                          <a:solidFill>
                            <a:schemeClr val="tx1"/>
                          </a:solidFill>
                          <a:effectLst/>
                        </a:rPr>
                        <a:t>“</a:t>
                      </a:r>
                      <a:r>
                        <a:rPr lang="zh-CN" altLang="zh-CN" sz="1400" kern="1200" dirty="0">
                          <a:solidFill>
                            <a:schemeClr val="tx1"/>
                          </a:solidFill>
                          <a:effectLst/>
                        </a:rPr>
                        <a:t>数据关联</a:t>
                      </a:r>
                      <a:r>
                        <a:rPr lang="en-US" altLang="zh-CN" sz="1400" kern="1200" dirty="0">
                          <a:solidFill>
                            <a:schemeClr val="tx1"/>
                          </a:solidFill>
                          <a:effectLst/>
                        </a:rPr>
                        <a:t>”</a:t>
                      </a:r>
                      <a:r>
                        <a:rPr lang="zh-CN" altLang="zh-CN" sz="1400" kern="1200" dirty="0">
                          <a:solidFill>
                            <a:schemeClr val="tx1"/>
                          </a:solidFill>
                          <a:effectLst/>
                        </a:rPr>
                        <a:t>规律作准备</a:t>
                      </a:r>
                      <a:endParaRPr lang="zh-CN" altLang="en-US" sz="1400" dirty="0">
                        <a:solidFill>
                          <a:schemeClr val="tx1"/>
                        </a:solidFill>
                      </a:endParaRPr>
                    </a:p>
                  </a:txBody>
                  <a:tcPr/>
                </a:tc>
                <a:tc>
                  <a:txBody>
                    <a:bodyPr/>
                    <a:lstStyle/>
                    <a:p>
                      <a:r>
                        <a:rPr lang="zh-CN" altLang="zh-CN" sz="1400" kern="1200" dirty="0">
                          <a:solidFill>
                            <a:schemeClr val="tx1"/>
                          </a:solidFill>
                          <a:effectLst/>
                        </a:rPr>
                        <a:t>提出一份提取已知单晶高温合金中的数据关联规律的初步报告</a:t>
                      </a:r>
                      <a:endParaRPr lang="zh-CN" altLang="en-US" sz="1400" dirty="0">
                        <a:solidFill>
                          <a:schemeClr val="tx1"/>
                        </a:solidFill>
                      </a:endParaRPr>
                    </a:p>
                  </a:txBody>
                  <a:tcPr/>
                </a:tc>
                <a:extLst>
                  <a:ext uri="{0D108BD9-81ED-4DB2-BD59-A6C34878D82A}">
                    <a16:rowId xmlns:a16="http://schemas.microsoft.com/office/drawing/2014/main" xmlns="" val="10001"/>
                  </a:ext>
                </a:extLst>
              </a:tr>
              <a:tr h="1128549">
                <a:tc>
                  <a:txBody>
                    <a:bodyPr/>
                    <a:lstStyle/>
                    <a:p>
                      <a:r>
                        <a:rPr lang="en-US" altLang="zh-CN" sz="1600" dirty="0">
                          <a:solidFill>
                            <a:schemeClr val="tx1"/>
                          </a:solidFill>
                        </a:rPr>
                        <a:t>2018</a:t>
                      </a:r>
                      <a:r>
                        <a:rPr lang="zh-CN" altLang="en-US" sz="1600" dirty="0">
                          <a:solidFill>
                            <a:schemeClr val="tx1"/>
                          </a:solidFill>
                        </a:rPr>
                        <a:t>年</a:t>
                      </a:r>
                      <a:r>
                        <a:rPr lang="en-US" altLang="zh-CN" sz="1600" dirty="0">
                          <a:solidFill>
                            <a:schemeClr val="tx1"/>
                          </a:solidFill>
                        </a:rPr>
                        <a:t>1</a:t>
                      </a:r>
                      <a:r>
                        <a:rPr lang="zh-CN" altLang="en-US" sz="1600" dirty="0">
                          <a:solidFill>
                            <a:schemeClr val="tx1"/>
                          </a:solidFill>
                        </a:rPr>
                        <a:t>月</a:t>
                      </a:r>
                      <a:r>
                        <a:rPr lang="en-US" altLang="zh-CN" sz="1600" dirty="0">
                          <a:solidFill>
                            <a:schemeClr val="tx1"/>
                          </a:solidFill>
                        </a:rPr>
                        <a:t>-2019</a:t>
                      </a:r>
                      <a:r>
                        <a:rPr lang="zh-CN" altLang="en-US" sz="1600" dirty="0">
                          <a:solidFill>
                            <a:schemeClr val="tx1"/>
                          </a:solidFill>
                        </a:rPr>
                        <a:t>年</a:t>
                      </a:r>
                      <a:r>
                        <a:rPr lang="en-US" altLang="zh-CN" sz="1600" dirty="0">
                          <a:solidFill>
                            <a:schemeClr val="tx1"/>
                          </a:solidFill>
                        </a:rPr>
                        <a:t>6</a:t>
                      </a:r>
                      <a:r>
                        <a:rPr lang="zh-CN" altLang="en-US" sz="1600" dirty="0">
                          <a:solidFill>
                            <a:schemeClr val="tx1"/>
                          </a:solidFill>
                        </a:rPr>
                        <a:t>月</a:t>
                      </a:r>
                    </a:p>
                    <a:p>
                      <a:endParaRPr lang="zh-CN" altLang="en-US" dirty="0">
                        <a:solidFill>
                          <a:schemeClr val="tx1"/>
                        </a:solidFill>
                      </a:endParaRPr>
                    </a:p>
                  </a:txBody>
                  <a:tcPr/>
                </a:tc>
                <a:tc>
                  <a:txBody>
                    <a:bodyPr/>
                    <a:lstStyle/>
                    <a:p>
                      <a:r>
                        <a:rPr lang="zh-CN" altLang="zh-CN" sz="1400" kern="1200" dirty="0">
                          <a:solidFill>
                            <a:schemeClr val="tx1"/>
                          </a:solidFill>
                          <a:effectLst/>
                        </a:rPr>
                        <a:t>使用机器学习方法挖掘高温合金数据，根据不同的学习目标自适应地构造出多种学习器混合预测模型，提高对性能的预测精度</a:t>
                      </a:r>
                      <a:endParaRPr lang="zh-CN" altLang="en-US" sz="1400" dirty="0">
                        <a:solidFill>
                          <a:schemeClr val="tx1"/>
                        </a:solidFill>
                      </a:endParaRPr>
                    </a:p>
                  </a:txBody>
                  <a:tcPr/>
                </a:tc>
                <a:tc>
                  <a:txBody>
                    <a:bodyPr/>
                    <a:lstStyle/>
                    <a:p>
                      <a:r>
                        <a:rPr lang="zh-CN" altLang="zh-CN" sz="1400" kern="1200" dirty="0">
                          <a:solidFill>
                            <a:schemeClr val="tx1"/>
                          </a:solidFill>
                          <a:effectLst/>
                        </a:rPr>
                        <a:t>开展以机器学习及数据挖掘为重点的数据关联分析</a:t>
                      </a:r>
                      <a:endParaRPr lang="zh-CN" altLang="en-US" sz="1400" dirty="0">
                        <a:solidFill>
                          <a:schemeClr val="tx1"/>
                        </a:solidFill>
                      </a:endParaRPr>
                    </a:p>
                  </a:txBody>
                  <a:tcPr/>
                </a:tc>
                <a:tc>
                  <a:txBody>
                    <a:bodyPr/>
                    <a:lstStyle/>
                    <a:p>
                      <a:r>
                        <a:rPr lang="zh-Hans" altLang="en-US" sz="1400" kern="1200" dirty="0">
                          <a:solidFill>
                            <a:schemeClr val="tx1"/>
                          </a:solidFill>
                          <a:effectLst/>
                        </a:rPr>
                        <a:t>研发</a:t>
                      </a:r>
                      <a:r>
                        <a:rPr lang="zh-CN" altLang="zh-CN" sz="1400" kern="1200" dirty="0">
                          <a:solidFill>
                            <a:schemeClr val="tx1"/>
                          </a:solidFill>
                          <a:effectLst/>
                        </a:rPr>
                        <a:t>相关数据分析软件</a:t>
                      </a:r>
                      <a:endParaRPr lang="zh-CN" altLang="en-US" sz="1400" dirty="0">
                        <a:solidFill>
                          <a:schemeClr val="tx1"/>
                        </a:solidFill>
                      </a:endParaRPr>
                    </a:p>
                  </a:txBody>
                  <a:tcPr/>
                </a:tc>
                <a:extLst>
                  <a:ext uri="{0D108BD9-81ED-4DB2-BD59-A6C34878D82A}">
                    <a16:rowId xmlns:a16="http://schemas.microsoft.com/office/drawing/2014/main" xmlns="" val="10002"/>
                  </a:ext>
                </a:extLst>
              </a:tr>
              <a:tr h="920658">
                <a:tc>
                  <a:txBody>
                    <a:bodyPr/>
                    <a:lstStyle/>
                    <a:p>
                      <a:r>
                        <a:rPr lang="en-US" altLang="zh-CN" sz="1600" dirty="0">
                          <a:solidFill>
                            <a:srgbClr val="C00000"/>
                          </a:solidFill>
                        </a:rPr>
                        <a:t>2019</a:t>
                      </a:r>
                      <a:r>
                        <a:rPr lang="zh-CN" altLang="en-US" sz="1600" dirty="0">
                          <a:solidFill>
                            <a:srgbClr val="C00000"/>
                          </a:solidFill>
                        </a:rPr>
                        <a:t>年</a:t>
                      </a:r>
                      <a:r>
                        <a:rPr lang="en-US" altLang="zh-CN" sz="1600" dirty="0">
                          <a:solidFill>
                            <a:srgbClr val="C00000"/>
                          </a:solidFill>
                        </a:rPr>
                        <a:t>7</a:t>
                      </a:r>
                      <a:r>
                        <a:rPr lang="zh-CN" altLang="en-US" sz="1600" dirty="0">
                          <a:solidFill>
                            <a:srgbClr val="C00000"/>
                          </a:solidFill>
                        </a:rPr>
                        <a:t>月</a:t>
                      </a:r>
                      <a:r>
                        <a:rPr lang="en-US" altLang="zh-CN" sz="1600" dirty="0">
                          <a:solidFill>
                            <a:srgbClr val="C00000"/>
                          </a:solidFill>
                        </a:rPr>
                        <a:t>-2020</a:t>
                      </a:r>
                      <a:r>
                        <a:rPr lang="zh-CN" altLang="en-US" sz="1600" dirty="0">
                          <a:solidFill>
                            <a:srgbClr val="C00000"/>
                          </a:solidFill>
                        </a:rPr>
                        <a:t>年</a:t>
                      </a:r>
                      <a:r>
                        <a:rPr lang="en-US" altLang="zh-CN" sz="1600" dirty="0">
                          <a:solidFill>
                            <a:srgbClr val="C00000"/>
                          </a:solidFill>
                        </a:rPr>
                        <a:t>6</a:t>
                      </a:r>
                      <a:r>
                        <a:rPr lang="zh-CN" altLang="en-US" sz="1600" dirty="0">
                          <a:solidFill>
                            <a:srgbClr val="C00000"/>
                          </a:solidFill>
                        </a:rPr>
                        <a:t>月</a:t>
                      </a:r>
                    </a:p>
                    <a:p>
                      <a:endParaRPr lang="zh-CN" altLang="en-US" dirty="0">
                        <a:solidFill>
                          <a:srgbClr val="C00000"/>
                        </a:solidFill>
                      </a:endParaRPr>
                    </a:p>
                  </a:txBody>
                  <a:tcPr/>
                </a:tc>
                <a:tc>
                  <a:txBody>
                    <a:bodyPr/>
                    <a:lstStyle/>
                    <a:p>
                      <a:r>
                        <a:rPr lang="zh-CN" altLang="zh-CN" sz="1400" kern="1200" dirty="0">
                          <a:solidFill>
                            <a:srgbClr val="C00000"/>
                          </a:solidFill>
                          <a:effectLst/>
                        </a:rPr>
                        <a:t>基于数据关联分析计算，提取规律构建高通量并发式计算数据分析与管理软件</a:t>
                      </a:r>
                      <a:endParaRPr lang="zh-CN" altLang="en-US" sz="1400" dirty="0">
                        <a:solidFill>
                          <a:srgbClr val="C00000"/>
                        </a:solidFill>
                      </a:endParaRPr>
                    </a:p>
                  </a:txBody>
                  <a:tcPr/>
                </a:tc>
                <a:tc>
                  <a:txBody>
                    <a:bodyPr/>
                    <a:lstStyle/>
                    <a:p>
                      <a:r>
                        <a:rPr lang="zh-CN" altLang="zh-CN" sz="1400" kern="1200" dirty="0">
                          <a:solidFill>
                            <a:srgbClr val="C00000"/>
                          </a:solidFill>
                          <a:effectLst/>
                        </a:rPr>
                        <a:t>重点为发展机器学习及数据挖掘方法提出数据关联规律</a:t>
                      </a:r>
                      <a:endParaRPr lang="zh-CN" altLang="en-US" sz="1400" dirty="0">
                        <a:solidFill>
                          <a:srgbClr val="C00000"/>
                        </a:solidFill>
                      </a:endParaRPr>
                    </a:p>
                  </a:txBody>
                  <a:tcPr/>
                </a:tc>
                <a:tc>
                  <a:txBody>
                    <a:bodyPr/>
                    <a:lstStyle/>
                    <a:p>
                      <a:r>
                        <a:rPr lang="zh-CN" altLang="zh-CN" sz="1400" kern="1200" dirty="0">
                          <a:solidFill>
                            <a:srgbClr val="C00000"/>
                          </a:solidFill>
                          <a:effectLst/>
                        </a:rPr>
                        <a:t>研究报告及计算软件</a:t>
                      </a:r>
                      <a:endParaRPr lang="zh-CN" altLang="en-US" sz="1400" dirty="0">
                        <a:solidFill>
                          <a:srgbClr val="C00000"/>
                        </a:solidFill>
                      </a:endParaRPr>
                    </a:p>
                  </a:txBody>
                  <a:tcPr/>
                </a:tc>
                <a:extLst>
                  <a:ext uri="{0D108BD9-81ED-4DB2-BD59-A6C34878D82A}">
                    <a16:rowId xmlns:a16="http://schemas.microsoft.com/office/drawing/2014/main" xmlns="" val="10003"/>
                  </a:ext>
                </a:extLst>
              </a:tr>
              <a:tr h="1265073">
                <a:tc>
                  <a:txBody>
                    <a:bodyPr/>
                    <a:lstStyle/>
                    <a:p>
                      <a:r>
                        <a:rPr lang="en-US" altLang="zh-CN" sz="1600" kern="1200" dirty="0">
                          <a:effectLst/>
                        </a:rPr>
                        <a:t>2020</a:t>
                      </a:r>
                      <a:r>
                        <a:rPr lang="zh-CN" altLang="zh-CN" sz="1600" kern="1200" dirty="0">
                          <a:effectLst/>
                        </a:rPr>
                        <a:t>年</a:t>
                      </a:r>
                      <a:r>
                        <a:rPr lang="en-US" altLang="zh-CN" sz="1600" kern="1200" dirty="0">
                          <a:effectLst/>
                        </a:rPr>
                        <a:t>1</a:t>
                      </a:r>
                      <a:r>
                        <a:rPr lang="zh-CN" altLang="zh-CN" sz="1600" kern="1200" dirty="0">
                          <a:effectLst/>
                        </a:rPr>
                        <a:t>月</a:t>
                      </a:r>
                      <a:r>
                        <a:rPr lang="en-US" altLang="zh-CN" sz="1600" kern="1200" dirty="0">
                          <a:effectLst/>
                        </a:rPr>
                        <a:t>-2020</a:t>
                      </a:r>
                      <a:r>
                        <a:rPr lang="zh-CN" altLang="zh-CN" sz="1600" kern="1200" dirty="0">
                          <a:effectLst/>
                        </a:rPr>
                        <a:t>年</a:t>
                      </a:r>
                      <a:r>
                        <a:rPr lang="en-US" altLang="zh-CN" sz="1600" kern="1200" dirty="0">
                          <a:effectLst/>
                        </a:rPr>
                        <a:t>12</a:t>
                      </a:r>
                      <a:r>
                        <a:rPr lang="zh-CN" altLang="zh-CN" sz="1600" kern="1200" dirty="0">
                          <a:effectLst/>
                        </a:rPr>
                        <a:t>月</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a:t>研究基于规则抽取的可解释性方法，将机器学习学到的结果转为易于理解的</a:t>
                      </a:r>
                      <a:r>
                        <a:rPr lang="en-US" altLang="zh-CN" sz="1400" dirty="0"/>
                        <a:t>if-then-else</a:t>
                      </a:r>
                      <a:r>
                        <a:rPr lang="zh-CN" altLang="en-US" sz="1400" dirty="0"/>
                        <a:t>规则，提高预测方法的可解释性</a:t>
                      </a:r>
                    </a:p>
                  </a:txBody>
                  <a:tcPr/>
                </a:tc>
                <a:tc>
                  <a:txBody>
                    <a:bodyPr/>
                    <a:lstStyle/>
                    <a:p>
                      <a:r>
                        <a:rPr lang="zh-CN" altLang="zh-CN" sz="1400" kern="1200" dirty="0">
                          <a:effectLst/>
                        </a:rPr>
                        <a:t>发展机器学习方法用于解析关联分析</a:t>
                      </a:r>
                      <a:endParaRPr lang="zh-CN" altLang="en-US" sz="1400" dirty="0"/>
                    </a:p>
                  </a:txBody>
                  <a:tcPr/>
                </a:tc>
                <a:tc>
                  <a:txBody>
                    <a:bodyPr/>
                    <a:lstStyle/>
                    <a:p>
                      <a:r>
                        <a:rPr lang="zh-CN" altLang="zh-CN" sz="1400" kern="1200" dirty="0">
                          <a:effectLst/>
                        </a:rPr>
                        <a:t>研究报告或论文</a:t>
                      </a:r>
                      <a:endParaRPr lang="zh-CN" altLang="en-US" sz="1400" dirty="0"/>
                    </a:p>
                  </a:txBody>
                  <a:tcPr/>
                </a:tc>
                <a:extLst>
                  <a:ext uri="{0D108BD9-81ED-4DB2-BD59-A6C34878D82A}">
                    <a16:rowId xmlns:a16="http://schemas.microsoft.com/office/drawing/2014/main" xmlns="" val="10004"/>
                  </a:ext>
                </a:extLst>
              </a:tr>
            </a:tbl>
          </a:graphicData>
        </a:graphic>
      </p:graphicFrame>
      <p:sp>
        <p:nvSpPr>
          <p:cNvPr id="3" name="矩形 2">
            <a:extLst>
              <a:ext uri="{FF2B5EF4-FFF2-40B4-BE49-F238E27FC236}">
                <a16:creationId xmlns:a16="http://schemas.microsoft.com/office/drawing/2014/main" xmlns="" id="{777CEE02-4D56-EA44-AB7A-D429E17F6C9B}"/>
              </a:ext>
            </a:extLst>
          </p:cNvPr>
          <p:cNvSpPr/>
          <p:nvPr/>
        </p:nvSpPr>
        <p:spPr>
          <a:xfrm>
            <a:off x="117354" y="827558"/>
            <a:ext cx="8810622" cy="646331"/>
          </a:xfrm>
          <a:prstGeom prst="rect">
            <a:avLst/>
          </a:prstGeom>
        </p:spPr>
        <p:txBody>
          <a:bodyPr wrap="square">
            <a:spAutoFit/>
          </a:bodyPr>
          <a:lstStyle/>
          <a:p>
            <a:r>
              <a:rPr lang="zh-Hans" altLang="en-US" dirty="0"/>
              <a:t>任务</a:t>
            </a:r>
            <a:r>
              <a:rPr lang="en-US" altLang="zh-Hans" dirty="0"/>
              <a:t>6:</a:t>
            </a:r>
            <a:r>
              <a:rPr lang="zh-CN" altLang="en-US" dirty="0"/>
              <a:t>单晶高温合金中化学组元及结构关联方式，提取合金成分设计规律、数据关联分析、数据特征组合及处理模式集成分析及数据筛选与判据</a:t>
            </a:r>
          </a:p>
        </p:txBody>
      </p:sp>
    </p:spTree>
    <p:extLst>
      <p:ext uri="{BB962C8B-B14F-4D97-AF65-F5344CB8AC3E}">
        <p14:creationId xmlns:p14="http://schemas.microsoft.com/office/powerpoint/2010/main" val="19728062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75656" y="910461"/>
            <a:ext cx="5904656" cy="646331"/>
          </a:xfrm>
          <a:prstGeom prst="rect">
            <a:avLst/>
          </a:prstGeom>
          <a:noFill/>
        </p:spPr>
        <p:txBody>
          <a:bodyPr wrap="square" rtlCol="0">
            <a:spAutoFit/>
          </a:bodyPr>
          <a:lstStyle/>
          <a:p>
            <a:pPr algn="ctr"/>
            <a:r>
              <a:rPr lang="zh-CN" altLang="en-US" sz="3600" b="1" dirty="0">
                <a:solidFill>
                  <a:srgbClr val="0033CC"/>
                </a:solidFill>
                <a:latin typeface="Times New Roman" panose="02020603050405020304" pitchFamily="18" charset="0"/>
                <a:cs typeface="Times New Roman" panose="02020603050405020304" pitchFamily="18" charset="0"/>
              </a:rPr>
              <a:t>谢谢！</a:t>
            </a:r>
          </a:p>
        </p:txBody>
      </p:sp>
    </p:spTree>
    <p:extLst>
      <p:ext uri="{BB962C8B-B14F-4D97-AF65-F5344CB8AC3E}">
        <p14:creationId xmlns:p14="http://schemas.microsoft.com/office/powerpoint/2010/main" val="9291712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xmlns="" id="{02E24C2B-54A5-4BCF-AA8C-376D9CC4544B}"/>
              </a:ext>
            </a:extLst>
          </p:cNvPr>
          <p:cNvCxnSpPr>
            <a:cxnSpLocks/>
          </p:cNvCxnSpPr>
          <p:nvPr/>
        </p:nvCxnSpPr>
        <p:spPr>
          <a:xfrm flipV="1">
            <a:off x="18869" y="3717031"/>
            <a:ext cx="9125131" cy="1"/>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 name="直接连接符 8">
            <a:extLst>
              <a:ext uri="{FF2B5EF4-FFF2-40B4-BE49-F238E27FC236}">
                <a16:creationId xmlns:a16="http://schemas.microsoft.com/office/drawing/2014/main" xmlns="" id="{B0AC663E-043B-409C-8C53-A0C653D3167B}"/>
              </a:ext>
            </a:extLst>
          </p:cNvPr>
          <p:cNvCxnSpPr>
            <a:cxnSpLocks/>
          </p:cNvCxnSpPr>
          <p:nvPr/>
        </p:nvCxnSpPr>
        <p:spPr>
          <a:xfrm>
            <a:off x="4824028" y="3717031"/>
            <a:ext cx="0" cy="317759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内容占位符 2">
            <a:extLst>
              <a:ext uri="{FF2B5EF4-FFF2-40B4-BE49-F238E27FC236}">
                <a16:creationId xmlns:a16="http://schemas.microsoft.com/office/drawing/2014/main" xmlns="" id="{63775518-1B68-4EE0-BC82-20D7A14B91E7}"/>
              </a:ext>
            </a:extLst>
          </p:cNvPr>
          <p:cNvSpPr txBox="1">
            <a:spLocks/>
          </p:cNvSpPr>
          <p:nvPr/>
        </p:nvSpPr>
        <p:spPr bwMode="auto">
          <a:xfrm>
            <a:off x="374564" y="1137129"/>
            <a:ext cx="2486670" cy="1988988"/>
          </a:xfrm>
          <a:prstGeom prst="rect">
            <a:avLst/>
          </a:prstGeom>
          <a:noFill/>
          <a:ln>
            <a:solidFill>
              <a:srgbClr val="FFC000"/>
            </a:solidFill>
          </a:ln>
          <a:extLst>
            <a:ext uri="{909E8E84-426E-40DD-AFC4-6F175D3DCCD1}">
              <a14:hiddenFill xmlns:a14="http://schemas.microsoft.com/office/drawing/2010/main">
                <a:solidFill>
                  <a:srgbClr val="FFFFFF"/>
                </a:solidFill>
              </a14:hiddenFill>
            </a:ext>
          </a:extLst>
        </p:spPr>
        <p:txBody>
          <a:bodyPr/>
          <a:lstStyle>
            <a:lvl1pPr marL="457200" indent="-457200" algn="l" defTabSz="0" rtl="0" eaLnBrk="0" fontAlgn="base" latinLnBrk="1" hangingPunct="0">
              <a:spcBef>
                <a:spcPct val="20000"/>
              </a:spcBef>
              <a:spcAft>
                <a:spcPct val="0"/>
              </a:spcAft>
              <a:buBlip>
                <a:blip r:embed="rId2"/>
              </a:buBlip>
              <a:defRPr lang="zh-CN" altLang="en-US" sz="2800" kern="1200" dirty="0">
                <a:solidFill>
                  <a:schemeClr val="tx1"/>
                </a:solidFill>
                <a:latin typeface="华文新魏" panose="02010800040101010101" pitchFamily="2" charset="-122"/>
                <a:ea typeface="华文新魏" panose="02010800040101010101" pitchFamily="2" charset="-122"/>
                <a:cs typeface="+mn-cs"/>
                <a:sym typeface="仿宋_GB2312"/>
              </a:defRPr>
            </a:lvl1pPr>
            <a:lvl2pPr marL="457200" indent="-4572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Tx/>
              <a:buNone/>
              <a:defRPr/>
            </a:pPr>
            <a:r>
              <a:rPr sz="1600" b="1" dirty="0">
                <a:latin typeface="+mn-ea"/>
                <a:ea typeface="+mn-ea"/>
              </a:rPr>
              <a:t>随机森林</a:t>
            </a:r>
            <a:endParaRPr lang="en-US" altLang="zh-CN" sz="1600" b="1" dirty="0">
              <a:latin typeface="+mn-ea"/>
              <a:ea typeface="+mn-ea"/>
            </a:endParaRPr>
          </a:p>
          <a:p>
            <a:pPr marL="0" indent="0">
              <a:buFontTx/>
              <a:buNone/>
              <a:defRPr/>
            </a:pPr>
            <a:r>
              <a:rPr sz="1600" dirty="0">
                <a:latin typeface="+mn-ea"/>
                <a:ea typeface="+mn-ea"/>
              </a:rPr>
              <a:t>（</a:t>
            </a:r>
            <a:r>
              <a:rPr lang="en-US" altLang="zh-CN" sz="1600" dirty="0">
                <a:latin typeface="+mn-ea"/>
                <a:ea typeface="+mn-ea"/>
              </a:rPr>
              <a:t>Random Forest</a:t>
            </a:r>
            <a:r>
              <a:rPr sz="1600" dirty="0">
                <a:latin typeface="+mn-ea"/>
                <a:ea typeface="+mn-ea"/>
              </a:rPr>
              <a:t>）</a:t>
            </a:r>
            <a:endParaRPr lang="en-US" altLang="zh-CN" sz="1600" dirty="0">
              <a:latin typeface="+mn-ea"/>
              <a:ea typeface="+mn-ea"/>
            </a:endParaRPr>
          </a:p>
          <a:p>
            <a:pPr marL="0" indent="0">
              <a:buFontTx/>
              <a:buNone/>
              <a:defRPr/>
            </a:pPr>
            <a:r>
              <a:rPr sz="1600" dirty="0">
                <a:latin typeface="+mn-ea"/>
                <a:ea typeface="+mn-ea"/>
              </a:rPr>
              <a:t>包含多个决策树的分类器，决策树彼此之间没有关联，对每一个决策树的结果通过投票法等方法进行综合评价。</a:t>
            </a:r>
          </a:p>
        </p:txBody>
      </p:sp>
      <p:sp>
        <p:nvSpPr>
          <p:cNvPr id="20" name="流程图: 多文档 19">
            <a:extLst>
              <a:ext uri="{FF2B5EF4-FFF2-40B4-BE49-F238E27FC236}">
                <a16:creationId xmlns:a16="http://schemas.microsoft.com/office/drawing/2014/main" xmlns="" id="{38186432-9FBF-4818-838A-3E4871C6D2FB}"/>
              </a:ext>
            </a:extLst>
          </p:cNvPr>
          <p:cNvSpPr/>
          <p:nvPr/>
        </p:nvSpPr>
        <p:spPr>
          <a:xfrm>
            <a:off x="5318835" y="954100"/>
            <a:ext cx="1394407" cy="390123"/>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900" dirty="0"/>
              <a:t>数据集</a:t>
            </a:r>
          </a:p>
        </p:txBody>
      </p:sp>
      <p:pic>
        <p:nvPicPr>
          <p:cNvPr id="21" name="图片 25">
            <a:extLst>
              <a:ext uri="{FF2B5EF4-FFF2-40B4-BE49-F238E27FC236}">
                <a16:creationId xmlns:a16="http://schemas.microsoft.com/office/drawing/2014/main" xmlns="" id="{D15E052B-04AA-4795-88B9-345C58021C2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3848" y="2310803"/>
            <a:ext cx="1288790" cy="1303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86">
            <a:extLst>
              <a:ext uri="{FF2B5EF4-FFF2-40B4-BE49-F238E27FC236}">
                <a16:creationId xmlns:a16="http://schemas.microsoft.com/office/drawing/2014/main" xmlns="" id="{1C0AE41D-81A4-442D-B352-B999E711C41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92638" y="2224709"/>
            <a:ext cx="1258042" cy="1375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05">
            <a:extLst>
              <a:ext uri="{FF2B5EF4-FFF2-40B4-BE49-F238E27FC236}">
                <a16:creationId xmlns:a16="http://schemas.microsoft.com/office/drawing/2014/main" xmlns="" id="{025856A1-9D40-4C21-A31B-DA108808E83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32505" y="2273706"/>
            <a:ext cx="989320" cy="1315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125">
            <a:extLst>
              <a:ext uri="{FF2B5EF4-FFF2-40B4-BE49-F238E27FC236}">
                <a16:creationId xmlns:a16="http://schemas.microsoft.com/office/drawing/2014/main" xmlns="" id="{F2BFF262-AFB2-49B3-81F9-3E4EC4E1DD7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88012" y="2224709"/>
            <a:ext cx="1153762" cy="1374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流程图: 多文档 24">
            <a:extLst>
              <a:ext uri="{FF2B5EF4-FFF2-40B4-BE49-F238E27FC236}">
                <a16:creationId xmlns:a16="http://schemas.microsoft.com/office/drawing/2014/main" xmlns="" id="{D29141BE-5B1F-4AF2-A2C1-726C00232BFA}"/>
              </a:ext>
            </a:extLst>
          </p:cNvPr>
          <p:cNvSpPr/>
          <p:nvPr/>
        </p:nvSpPr>
        <p:spPr>
          <a:xfrm>
            <a:off x="3601947" y="1849309"/>
            <a:ext cx="788782" cy="282314"/>
          </a:xfrm>
          <a:prstGeom prst="flowChartMultidocumen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zh-CN" altLang="en-US" sz="800" dirty="0"/>
              <a:t>数据</a:t>
            </a:r>
            <a:endParaRPr lang="en-US" altLang="zh-CN" sz="800" dirty="0"/>
          </a:p>
          <a:p>
            <a:pPr algn="ctr">
              <a:defRPr/>
            </a:pPr>
            <a:r>
              <a:rPr lang="zh-CN" altLang="en-US" sz="800" dirty="0"/>
              <a:t>子集</a:t>
            </a:r>
          </a:p>
        </p:txBody>
      </p:sp>
      <p:sp>
        <p:nvSpPr>
          <p:cNvPr id="26" name="流程图: 多文档 25">
            <a:extLst>
              <a:ext uri="{FF2B5EF4-FFF2-40B4-BE49-F238E27FC236}">
                <a16:creationId xmlns:a16="http://schemas.microsoft.com/office/drawing/2014/main" xmlns="" id="{821B00FE-49F7-4E53-B466-7DD1D38E39C6}"/>
              </a:ext>
            </a:extLst>
          </p:cNvPr>
          <p:cNvSpPr/>
          <p:nvPr/>
        </p:nvSpPr>
        <p:spPr>
          <a:xfrm>
            <a:off x="4817972" y="1853398"/>
            <a:ext cx="788782" cy="281400"/>
          </a:xfrm>
          <a:prstGeom prst="flowChartMultidocumen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zh-CN" altLang="en-US" sz="800" dirty="0"/>
              <a:t>数据</a:t>
            </a:r>
            <a:endParaRPr lang="en-US" altLang="zh-CN" sz="800" dirty="0"/>
          </a:p>
          <a:p>
            <a:pPr algn="ctr">
              <a:defRPr/>
            </a:pPr>
            <a:r>
              <a:rPr lang="zh-CN" altLang="en-US" sz="800" dirty="0"/>
              <a:t>子集</a:t>
            </a:r>
          </a:p>
        </p:txBody>
      </p:sp>
      <p:sp>
        <p:nvSpPr>
          <p:cNvPr id="27" name="流程图: 多文档 26">
            <a:extLst>
              <a:ext uri="{FF2B5EF4-FFF2-40B4-BE49-F238E27FC236}">
                <a16:creationId xmlns:a16="http://schemas.microsoft.com/office/drawing/2014/main" xmlns="" id="{323C0884-91D2-4056-9EB0-204EF1DC497E}"/>
              </a:ext>
            </a:extLst>
          </p:cNvPr>
          <p:cNvSpPr/>
          <p:nvPr/>
        </p:nvSpPr>
        <p:spPr>
          <a:xfrm>
            <a:off x="6067084" y="1864510"/>
            <a:ext cx="787445" cy="281400"/>
          </a:xfrm>
          <a:prstGeom prst="flowChartMultidocumen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zh-CN" altLang="en-US" sz="800" dirty="0"/>
              <a:t>数据</a:t>
            </a:r>
            <a:endParaRPr lang="en-US" altLang="zh-CN" sz="800" dirty="0"/>
          </a:p>
          <a:p>
            <a:pPr algn="ctr">
              <a:defRPr/>
            </a:pPr>
            <a:r>
              <a:rPr lang="zh-CN" altLang="en-US" sz="800" dirty="0"/>
              <a:t>子集</a:t>
            </a:r>
          </a:p>
        </p:txBody>
      </p:sp>
      <p:sp>
        <p:nvSpPr>
          <p:cNvPr id="28" name="流程图: 多文档 27">
            <a:extLst>
              <a:ext uri="{FF2B5EF4-FFF2-40B4-BE49-F238E27FC236}">
                <a16:creationId xmlns:a16="http://schemas.microsoft.com/office/drawing/2014/main" xmlns="" id="{77E69C1B-101B-40BC-8828-AFD0CF33A906}"/>
              </a:ext>
            </a:extLst>
          </p:cNvPr>
          <p:cNvSpPr/>
          <p:nvPr/>
        </p:nvSpPr>
        <p:spPr>
          <a:xfrm>
            <a:off x="7346860" y="1854071"/>
            <a:ext cx="788782" cy="282314"/>
          </a:xfrm>
          <a:prstGeom prst="flowChartMultidocumen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zh-CN" altLang="en-US" sz="800" dirty="0"/>
              <a:t>数据</a:t>
            </a:r>
            <a:endParaRPr lang="en-US" altLang="zh-CN" sz="800" dirty="0"/>
          </a:p>
          <a:p>
            <a:pPr algn="ctr">
              <a:defRPr/>
            </a:pPr>
            <a:r>
              <a:rPr lang="zh-CN" altLang="en-US" sz="800" dirty="0"/>
              <a:t>子集</a:t>
            </a:r>
          </a:p>
        </p:txBody>
      </p:sp>
      <p:cxnSp>
        <p:nvCxnSpPr>
          <p:cNvPr id="29" name="直接箭头连接符 28">
            <a:extLst>
              <a:ext uri="{FF2B5EF4-FFF2-40B4-BE49-F238E27FC236}">
                <a16:creationId xmlns:a16="http://schemas.microsoft.com/office/drawing/2014/main" xmlns="" id="{BCEA5C17-7826-48DB-9848-6469A13A1657}"/>
              </a:ext>
            </a:extLst>
          </p:cNvPr>
          <p:cNvCxnSpPr>
            <a:stCxn id="20" idx="2"/>
            <a:endCxn id="25" idx="0"/>
          </p:cNvCxnSpPr>
          <p:nvPr/>
        </p:nvCxnSpPr>
        <p:spPr>
          <a:xfrm flipH="1">
            <a:off x="4050603" y="1329449"/>
            <a:ext cx="1868473" cy="519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xmlns="" id="{43A2EB09-D609-44BB-90D0-E62CA364D201}"/>
              </a:ext>
            </a:extLst>
          </p:cNvPr>
          <p:cNvCxnSpPr>
            <a:stCxn id="20" idx="2"/>
            <a:endCxn id="26" idx="0"/>
          </p:cNvCxnSpPr>
          <p:nvPr/>
        </p:nvCxnSpPr>
        <p:spPr>
          <a:xfrm flipH="1">
            <a:off x="5266628" y="1329449"/>
            <a:ext cx="652448" cy="523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xmlns="" id="{97DC95EA-4FD5-4CBD-A431-4F972083DDB0}"/>
              </a:ext>
            </a:extLst>
          </p:cNvPr>
          <p:cNvCxnSpPr>
            <a:stCxn id="20" idx="2"/>
            <a:endCxn id="27" idx="0"/>
          </p:cNvCxnSpPr>
          <p:nvPr/>
        </p:nvCxnSpPr>
        <p:spPr>
          <a:xfrm>
            <a:off x="5919076" y="1329449"/>
            <a:ext cx="595904" cy="535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xmlns="" id="{71E6B8A5-34E2-47F7-8640-BBC4D7277A5F}"/>
              </a:ext>
            </a:extLst>
          </p:cNvPr>
          <p:cNvCxnSpPr>
            <a:stCxn id="20" idx="2"/>
            <a:endCxn id="28" idx="0"/>
          </p:cNvCxnSpPr>
          <p:nvPr/>
        </p:nvCxnSpPr>
        <p:spPr>
          <a:xfrm>
            <a:off x="5919076" y="1329449"/>
            <a:ext cx="1876440" cy="524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xmlns="" id="{D65B3458-B4F5-4C45-90CC-98D508B837DE}"/>
              </a:ext>
            </a:extLst>
          </p:cNvPr>
          <p:cNvSpPr txBox="1"/>
          <p:nvPr/>
        </p:nvSpPr>
        <p:spPr>
          <a:xfrm>
            <a:off x="178079" y="3808863"/>
            <a:ext cx="7220527" cy="307777"/>
          </a:xfrm>
          <a:prstGeom prst="rect">
            <a:avLst/>
          </a:prstGeom>
          <a:noFill/>
        </p:spPr>
        <p:txBody>
          <a:bodyPr wrap="square" rtlCol="0">
            <a:spAutoFit/>
          </a:bodyPr>
          <a:lstStyle/>
          <a:p>
            <a:r>
              <a:rPr lang="zh-CN" altLang="en-US" sz="1400" dirty="0"/>
              <a:t>蠕变预测规则决策树</a:t>
            </a:r>
          </a:p>
        </p:txBody>
      </p:sp>
      <p:sp>
        <p:nvSpPr>
          <p:cNvPr id="36" name="文本框 35">
            <a:extLst>
              <a:ext uri="{FF2B5EF4-FFF2-40B4-BE49-F238E27FC236}">
                <a16:creationId xmlns:a16="http://schemas.microsoft.com/office/drawing/2014/main" xmlns="" id="{90AA0349-524E-4272-9D9E-8421EB639C76}"/>
              </a:ext>
            </a:extLst>
          </p:cNvPr>
          <p:cNvSpPr txBox="1"/>
          <p:nvPr/>
        </p:nvSpPr>
        <p:spPr>
          <a:xfrm>
            <a:off x="4874510" y="3825599"/>
            <a:ext cx="7220527" cy="307777"/>
          </a:xfrm>
          <a:prstGeom prst="rect">
            <a:avLst/>
          </a:prstGeom>
          <a:noFill/>
        </p:spPr>
        <p:txBody>
          <a:bodyPr wrap="square" rtlCol="0">
            <a:spAutoFit/>
          </a:bodyPr>
          <a:lstStyle/>
          <a:p>
            <a:r>
              <a:rPr lang="zh-CN" altLang="en-US" sz="1400" dirty="0"/>
              <a:t>提取规则</a:t>
            </a:r>
          </a:p>
        </p:txBody>
      </p:sp>
      <p:sp>
        <p:nvSpPr>
          <p:cNvPr id="33" name="标题 1">
            <a:extLst>
              <a:ext uri="{FF2B5EF4-FFF2-40B4-BE49-F238E27FC236}">
                <a16:creationId xmlns:a16="http://schemas.microsoft.com/office/drawing/2014/main" xmlns="" id="{DB186FAA-803D-4886-B639-5EC146281093}"/>
              </a:ext>
            </a:extLst>
          </p:cNvPr>
          <p:cNvSpPr>
            <a:spLocks noGrp="1"/>
          </p:cNvSpPr>
          <p:nvPr>
            <p:ph type="title"/>
          </p:nvPr>
        </p:nvSpPr>
        <p:spPr>
          <a:xfrm>
            <a:off x="860483" y="-60884"/>
            <a:ext cx="8229600" cy="796950"/>
          </a:xfrm>
        </p:spPr>
        <p:txBody>
          <a:bodyPr>
            <a:noAutofit/>
          </a:bodyPr>
          <a:lstStyle/>
          <a:p>
            <a:r>
              <a:rPr lang="zh-CN" altLang="en-US" sz="2000" dirty="0">
                <a:solidFill>
                  <a:srgbClr val="FF0000"/>
                </a:solidFill>
              </a:rPr>
              <a:t>基于聚类的最优回归集成学习</a:t>
            </a:r>
            <a:r>
              <a:rPr lang="en-US" altLang="zh-CN" sz="2000" dirty="0">
                <a:solidFill>
                  <a:srgbClr val="FF0000"/>
                </a:solidFill>
              </a:rPr>
              <a:t/>
            </a:r>
            <a:br>
              <a:rPr lang="en-US" altLang="zh-CN" sz="2000" dirty="0">
                <a:solidFill>
                  <a:srgbClr val="FF0000"/>
                </a:solidFill>
              </a:rPr>
            </a:br>
            <a:r>
              <a:rPr lang="en-US" altLang="zh-CN" sz="2000" dirty="0">
                <a:solidFill>
                  <a:srgbClr val="FF0000"/>
                </a:solidFill>
              </a:rPr>
              <a:t>		---</a:t>
            </a:r>
            <a:r>
              <a:rPr lang="zh-CN" altLang="en-US" sz="2000" dirty="0">
                <a:solidFill>
                  <a:srgbClr val="FF0000"/>
                </a:solidFill>
              </a:rPr>
              <a:t>以第四子类为例的可解释规则提取</a:t>
            </a:r>
          </a:p>
        </p:txBody>
      </p:sp>
      <p:sp>
        <p:nvSpPr>
          <p:cNvPr id="12" name="箭头: 右 11">
            <a:extLst>
              <a:ext uri="{FF2B5EF4-FFF2-40B4-BE49-F238E27FC236}">
                <a16:creationId xmlns:a16="http://schemas.microsoft.com/office/drawing/2014/main" xmlns="" id="{1D704875-F86E-4832-8F9D-8949F247655D}"/>
              </a:ext>
            </a:extLst>
          </p:cNvPr>
          <p:cNvSpPr/>
          <p:nvPr/>
        </p:nvSpPr>
        <p:spPr>
          <a:xfrm>
            <a:off x="4517736" y="5277531"/>
            <a:ext cx="694627"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xmlns="" id="{20A42B65-5402-4AC6-B4BF-B62D2E4FA88E}"/>
              </a:ext>
            </a:extLst>
          </p:cNvPr>
          <p:cNvSpPr txBox="1"/>
          <p:nvPr/>
        </p:nvSpPr>
        <p:spPr>
          <a:xfrm>
            <a:off x="5016238" y="4169360"/>
            <a:ext cx="3980165" cy="2585323"/>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t>IF temperature &lt;= 1000</a:t>
            </a:r>
            <a:r>
              <a:rPr lang="zh-CN" altLang="en-US" dirty="0"/>
              <a:t> </a:t>
            </a:r>
            <a:r>
              <a:rPr lang="en-US" altLang="zh-CN" dirty="0"/>
              <a:t>THEN</a:t>
            </a:r>
            <a:r>
              <a:rPr lang="zh-CN" altLang="en-US" dirty="0"/>
              <a:t> </a:t>
            </a:r>
            <a:r>
              <a:rPr lang="en-US" altLang="zh-CN" dirty="0"/>
              <a:t>life=953.4</a:t>
            </a:r>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en-US" altLang="zh-CN" dirty="0"/>
              <a:t>IF temperature &gt; 1000 AND </a:t>
            </a:r>
            <a:r>
              <a:rPr lang="en-US" altLang="zh-CN" dirty="0" err="1"/>
              <a:t>Ti</a:t>
            </a:r>
            <a:r>
              <a:rPr lang="en-US" altLang="zh-CN" dirty="0"/>
              <a:t>&lt;=0.5 AND Stress&lt;=105.2 Then life=386.8</a:t>
            </a:r>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en-US" altLang="zh-CN" dirty="0"/>
              <a:t>IF temperature &gt; 1000 AND </a:t>
            </a:r>
            <a:r>
              <a:rPr lang="en-US" altLang="zh-CN" dirty="0" err="1"/>
              <a:t>Ti</a:t>
            </a:r>
            <a:r>
              <a:rPr lang="en-US" altLang="zh-CN" dirty="0"/>
              <a:t>&lt;=0.5 AND Stress&gt;105.2 AND Ta&lt;=4.2 THEN life=299.2</a:t>
            </a:r>
          </a:p>
        </p:txBody>
      </p:sp>
      <p:pic>
        <p:nvPicPr>
          <p:cNvPr id="14" name="图片 13">
            <a:extLst>
              <a:ext uri="{FF2B5EF4-FFF2-40B4-BE49-F238E27FC236}">
                <a16:creationId xmlns:a16="http://schemas.microsoft.com/office/drawing/2014/main" xmlns="" id="{176F36D4-5EA6-48A6-80FD-FD23AA4AF7AC}"/>
              </a:ext>
            </a:extLst>
          </p:cNvPr>
          <p:cNvPicPr>
            <a:picLocks noChangeAspect="1"/>
          </p:cNvPicPr>
          <p:nvPr/>
        </p:nvPicPr>
        <p:blipFill>
          <a:blip r:embed="rId7"/>
          <a:stretch>
            <a:fillRect/>
          </a:stretch>
        </p:blipFill>
        <p:spPr>
          <a:xfrm>
            <a:off x="178079" y="4133569"/>
            <a:ext cx="4141891" cy="2742816"/>
          </a:xfrm>
          <a:prstGeom prst="rect">
            <a:avLst/>
          </a:prstGeom>
        </p:spPr>
      </p:pic>
      <p:grpSp>
        <p:nvGrpSpPr>
          <p:cNvPr id="45" name="组合 44">
            <a:extLst>
              <a:ext uri="{FF2B5EF4-FFF2-40B4-BE49-F238E27FC236}">
                <a16:creationId xmlns:a16="http://schemas.microsoft.com/office/drawing/2014/main" xmlns="" id="{50CA9CA5-6FF2-4942-A2A9-B35ECBEFF403}"/>
              </a:ext>
            </a:extLst>
          </p:cNvPr>
          <p:cNvGrpSpPr/>
          <p:nvPr/>
        </p:nvGrpSpPr>
        <p:grpSpPr>
          <a:xfrm>
            <a:off x="178079" y="1027517"/>
            <a:ext cx="8787842" cy="5724608"/>
            <a:chOff x="178079" y="745435"/>
            <a:chExt cx="8787842" cy="5724608"/>
          </a:xfrm>
        </p:grpSpPr>
        <p:grpSp>
          <p:nvGrpSpPr>
            <p:cNvPr id="44" name="组合 43">
              <a:extLst>
                <a:ext uri="{FF2B5EF4-FFF2-40B4-BE49-F238E27FC236}">
                  <a16:creationId xmlns:a16="http://schemas.microsoft.com/office/drawing/2014/main" xmlns="" id="{7DD20EAF-25CE-46BB-A616-4D4E6A906C86}"/>
                </a:ext>
              </a:extLst>
            </p:cNvPr>
            <p:cNvGrpSpPr/>
            <p:nvPr/>
          </p:nvGrpSpPr>
          <p:grpSpPr>
            <a:xfrm>
              <a:off x="178079" y="745435"/>
              <a:ext cx="8787842" cy="5724608"/>
              <a:chOff x="187513" y="800736"/>
              <a:chExt cx="8787842" cy="5724608"/>
            </a:xfrm>
          </p:grpSpPr>
          <p:sp>
            <p:nvSpPr>
              <p:cNvPr id="16" name="矩形 15">
                <a:extLst>
                  <a:ext uri="{FF2B5EF4-FFF2-40B4-BE49-F238E27FC236}">
                    <a16:creationId xmlns:a16="http://schemas.microsoft.com/office/drawing/2014/main" xmlns="" id="{A81C80FA-7EE7-4E42-BBF9-B6D53975D576}"/>
                  </a:ext>
                </a:extLst>
              </p:cNvPr>
              <p:cNvSpPr/>
              <p:nvPr/>
            </p:nvSpPr>
            <p:spPr>
              <a:xfrm>
                <a:off x="187513" y="800736"/>
                <a:ext cx="8787842" cy="572460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pic>
            <p:nvPicPr>
              <p:cNvPr id="18" name="图片 17">
                <a:extLst>
                  <a:ext uri="{FF2B5EF4-FFF2-40B4-BE49-F238E27FC236}">
                    <a16:creationId xmlns:a16="http://schemas.microsoft.com/office/drawing/2014/main" xmlns="" id="{9616CC83-D718-4E61-85C5-AF4278FFA8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2040" y="893519"/>
                <a:ext cx="3183708" cy="2670586"/>
              </a:xfrm>
              <a:prstGeom prst="rect">
                <a:avLst/>
              </a:prstGeom>
            </p:spPr>
          </p:pic>
          <p:pic>
            <p:nvPicPr>
              <p:cNvPr id="39" name="图片 38">
                <a:extLst>
                  <a:ext uri="{FF2B5EF4-FFF2-40B4-BE49-F238E27FC236}">
                    <a16:creationId xmlns:a16="http://schemas.microsoft.com/office/drawing/2014/main" xmlns="" id="{A67965B3-1D41-43CE-9F1F-A2CD0E8758B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1982" y="3833663"/>
                <a:ext cx="3136970" cy="2422122"/>
              </a:xfrm>
              <a:prstGeom prst="rect">
                <a:avLst/>
              </a:prstGeom>
            </p:spPr>
          </p:pic>
          <p:pic>
            <p:nvPicPr>
              <p:cNvPr id="41" name="图片 40">
                <a:extLst>
                  <a:ext uri="{FF2B5EF4-FFF2-40B4-BE49-F238E27FC236}">
                    <a16:creationId xmlns:a16="http://schemas.microsoft.com/office/drawing/2014/main" xmlns="" id="{1EFB3AB7-C555-4C82-8338-8F6D9ABB02A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96338" y="922145"/>
                <a:ext cx="4855967" cy="2569145"/>
              </a:xfrm>
              <a:prstGeom prst="rect">
                <a:avLst/>
              </a:prstGeom>
            </p:spPr>
          </p:pic>
          <p:pic>
            <p:nvPicPr>
              <p:cNvPr id="37" name="图片 36">
                <a:extLst>
                  <a:ext uri="{FF2B5EF4-FFF2-40B4-BE49-F238E27FC236}">
                    <a16:creationId xmlns:a16="http://schemas.microsoft.com/office/drawing/2014/main" xmlns="" id="{D4C4804F-D88B-4A9A-B9ED-E0F1561D21A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19820" y="3612700"/>
                <a:ext cx="3214671" cy="2773298"/>
              </a:xfrm>
              <a:prstGeom prst="rect">
                <a:avLst/>
              </a:prstGeom>
            </p:spPr>
          </p:pic>
          <p:sp>
            <p:nvSpPr>
              <p:cNvPr id="43" name="文本框 42">
                <a:extLst>
                  <a:ext uri="{FF2B5EF4-FFF2-40B4-BE49-F238E27FC236}">
                    <a16:creationId xmlns:a16="http://schemas.microsoft.com/office/drawing/2014/main" xmlns="" id="{42E4599B-0C5A-4585-B2FC-4FDAAAD7FB89}"/>
                  </a:ext>
                </a:extLst>
              </p:cNvPr>
              <p:cNvSpPr txBox="1"/>
              <p:nvPr/>
            </p:nvSpPr>
            <p:spPr>
              <a:xfrm>
                <a:off x="2933924" y="4140106"/>
                <a:ext cx="1913669"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b="1" dirty="0">
                    <a:solidFill>
                      <a:schemeClr val="tx1"/>
                    </a:solidFill>
                  </a:rPr>
                  <a:t>随机森林生成的不同子树</a:t>
                </a:r>
              </a:p>
            </p:txBody>
          </p:sp>
        </p:grpSp>
        <p:sp>
          <p:nvSpPr>
            <p:cNvPr id="42" name="文本框 41">
              <a:extLst>
                <a:ext uri="{FF2B5EF4-FFF2-40B4-BE49-F238E27FC236}">
                  <a16:creationId xmlns:a16="http://schemas.microsoft.com/office/drawing/2014/main" xmlns="" id="{627A7D63-3CFF-4AA6-BC8F-507139BA2892}"/>
                </a:ext>
              </a:extLst>
            </p:cNvPr>
            <p:cNvSpPr txBox="1"/>
            <p:nvPr/>
          </p:nvSpPr>
          <p:spPr>
            <a:xfrm>
              <a:off x="7803136" y="4627828"/>
              <a:ext cx="1050589" cy="369332"/>
            </a:xfrm>
            <a:prstGeom prst="rect">
              <a:avLst/>
            </a:prstGeom>
            <a:noFill/>
          </p:spPr>
          <p:txBody>
            <a:bodyPr wrap="square" rtlCol="0">
              <a:spAutoFit/>
            </a:bodyPr>
            <a:lstStyle/>
            <a:p>
              <a:r>
                <a:rPr lang="en-US" altLang="zh-CN" dirty="0"/>
                <a:t>······</a:t>
              </a:r>
              <a:endParaRPr lang="zh-CN" altLang="en-US" dirty="0"/>
            </a:p>
          </p:txBody>
        </p:sp>
      </p:grpSp>
      <p:sp>
        <p:nvSpPr>
          <p:cNvPr id="2" name="矩形 1">
            <a:extLst>
              <a:ext uri="{FF2B5EF4-FFF2-40B4-BE49-F238E27FC236}">
                <a16:creationId xmlns:a16="http://schemas.microsoft.com/office/drawing/2014/main" xmlns="" id="{FC9E3AF6-1C16-4E5C-B6DE-3722ADFB9FD1}"/>
              </a:ext>
            </a:extLst>
          </p:cNvPr>
          <p:cNvSpPr/>
          <p:nvPr/>
        </p:nvSpPr>
        <p:spPr>
          <a:xfrm>
            <a:off x="8172400" y="6525344"/>
            <a:ext cx="648071" cy="2880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hlinkClick r:id="rId12" action="ppaction://hlinksldjump"/>
              </a:rPr>
              <a:t>返回</a:t>
            </a:r>
            <a:endParaRPr lang="zh-CN" altLang="en-US" dirty="0"/>
          </a:p>
        </p:txBody>
      </p:sp>
    </p:spTree>
    <p:extLst>
      <p:ext uri="{BB962C8B-B14F-4D97-AF65-F5344CB8AC3E}">
        <p14:creationId xmlns:p14="http://schemas.microsoft.com/office/powerpoint/2010/main" val="3697715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a:extLst>
              <a:ext uri="{FF2B5EF4-FFF2-40B4-BE49-F238E27FC236}">
                <a16:creationId xmlns:a16="http://schemas.microsoft.com/office/drawing/2014/main" xmlns="" id="{F28FD955-FB4A-4FC6-B220-8B4E6B84ECB3}"/>
              </a:ext>
            </a:extLst>
          </p:cNvPr>
          <p:cNvSpPr txBox="1"/>
          <p:nvPr/>
        </p:nvSpPr>
        <p:spPr>
          <a:xfrm>
            <a:off x="4572000" y="2211008"/>
            <a:ext cx="4120054" cy="289310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zh-CN" altLang="en-US" sz="1400" dirty="0"/>
          </a:p>
        </p:txBody>
      </p:sp>
      <p:sp>
        <p:nvSpPr>
          <p:cNvPr id="2" name="标题 1">
            <a:extLst>
              <a:ext uri="{FF2B5EF4-FFF2-40B4-BE49-F238E27FC236}">
                <a16:creationId xmlns:a16="http://schemas.microsoft.com/office/drawing/2014/main" xmlns="" id="{688187BB-4B05-4B10-BA08-EADA11724807}"/>
              </a:ext>
            </a:extLst>
          </p:cNvPr>
          <p:cNvSpPr>
            <a:spLocks noGrp="1"/>
          </p:cNvSpPr>
          <p:nvPr>
            <p:ph type="title"/>
          </p:nvPr>
        </p:nvSpPr>
        <p:spPr>
          <a:xfrm>
            <a:off x="878883" y="0"/>
            <a:ext cx="8229600" cy="796950"/>
          </a:xfrm>
        </p:spPr>
        <p:txBody>
          <a:bodyPr/>
          <a:lstStyle/>
          <a:p>
            <a:r>
              <a:rPr lang="en-US" altLang="zh-CN" dirty="0"/>
              <a:t>Thermo-Calc</a:t>
            </a:r>
            <a:r>
              <a:rPr lang="zh-CN" altLang="en-US" dirty="0"/>
              <a:t>计算</a:t>
            </a:r>
          </a:p>
        </p:txBody>
      </p:sp>
      <p:sp>
        <p:nvSpPr>
          <p:cNvPr id="3" name="文本框 2">
            <a:extLst>
              <a:ext uri="{FF2B5EF4-FFF2-40B4-BE49-F238E27FC236}">
                <a16:creationId xmlns:a16="http://schemas.microsoft.com/office/drawing/2014/main" xmlns="" id="{4226B392-7F63-4828-B761-3A92C9F0BBF6}"/>
              </a:ext>
            </a:extLst>
          </p:cNvPr>
          <p:cNvSpPr txBox="1"/>
          <p:nvPr/>
        </p:nvSpPr>
        <p:spPr>
          <a:xfrm>
            <a:off x="227627" y="2375919"/>
            <a:ext cx="3991820" cy="95410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a:t>计算过程：</a:t>
            </a:r>
            <a:r>
              <a:rPr lang="zh-CN" altLang="en-US" sz="1400" dirty="0"/>
              <a:t>提取镍基合金热力学数据，利用平衡计算模块</a:t>
            </a:r>
            <a:r>
              <a:rPr lang="en-US" altLang="zh-CN" sz="1400" dirty="0"/>
              <a:t>POLY</a:t>
            </a:r>
            <a:r>
              <a:rPr lang="zh-CN" altLang="en-US" sz="1400" dirty="0"/>
              <a:t>，由</a:t>
            </a:r>
            <a:r>
              <a:rPr lang="en-US" altLang="zh-CN" sz="1400" dirty="0"/>
              <a:t>SET_CONDITION </a:t>
            </a:r>
            <a:r>
              <a:rPr lang="zh-CN" altLang="en-US" sz="1400" dirty="0"/>
              <a:t>命令设定体系的状态，输入</a:t>
            </a:r>
            <a:r>
              <a:rPr lang="zh-CN" altLang="en-US" sz="1400" b="1" dirty="0">
                <a:solidFill>
                  <a:srgbClr val="FF0000"/>
                </a:solidFill>
              </a:rPr>
              <a:t>元素成分，平衡态温度，压力（一个大气压）及总摩尔数</a:t>
            </a:r>
            <a:r>
              <a:rPr lang="zh-CN" altLang="en-US" sz="1400" dirty="0">
                <a:solidFill>
                  <a:srgbClr val="FF0000"/>
                </a:solidFill>
              </a:rPr>
              <a:t>（</a:t>
            </a:r>
            <a:r>
              <a:rPr lang="en-US" altLang="zh-CN" sz="1400" dirty="0">
                <a:solidFill>
                  <a:srgbClr val="FF0000"/>
                </a:solidFill>
              </a:rPr>
              <a:t>N=1</a:t>
            </a:r>
            <a:r>
              <a:rPr lang="zh-CN" altLang="en-US" sz="1400" dirty="0">
                <a:solidFill>
                  <a:srgbClr val="FF0000"/>
                </a:solidFill>
              </a:rPr>
              <a:t>）</a:t>
            </a:r>
            <a:r>
              <a:rPr lang="en-US" altLang="zh-CN" sz="1400" baseline="30000" dirty="0">
                <a:solidFill>
                  <a:schemeClr val="tx1"/>
                </a:solidFill>
              </a:rPr>
              <a:t>※</a:t>
            </a:r>
            <a:r>
              <a:rPr lang="zh-CN" altLang="en-US" sz="1400" dirty="0"/>
              <a:t>自由度为</a:t>
            </a:r>
            <a:r>
              <a:rPr lang="en-US" altLang="zh-CN" sz="1400" dirty="0"/>
              <a:t>0</a:t>
            </a:r>
            <a:r>
              <a:rPr lang="zh-CN" altLang="en-US" sz="1400" dirty="0"/>
              <a:t>。</a:t>
            </a:r>
          </a:p>
        </p:txBody>
      </p:sp>
      <p:sp>
        <p:nvSpPr>
          <p:cNvPr id="4" name="文本框 3">
            <a:extLst>
              <a:ext uri="{FF2B5EF4-FFF2-40B4-BE49-F238E27FC236}">
                <a16:creationId xmlns:a16="http://schemas.microsoft.com/office/drawing/2014/main" xmlns="" id="{2DF44344-E405-41D1-9F3B-844C18FB2596}"/>
              </a:ext>
            </a:extLst>
          </p:cNvPr>
          <p:cNvSpPr txBox="1"/>
          <p:nvPr/>
        </p:nvSpPr>
        <p:spPr>
          <a:xfrm>
            <a:off x="889317" y="974451"/>
            <a:ext cx="3466660" cy="116955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400" dirty="0"/>
              <a:t>Thermo-Calc</a:t>
            </a:r>
            <a:r>
              <a:rPr lang="zh-CN" altLang="en-US" sz="1400" dirty="0"/>
              <a:t>是一款基于</a:t>
            </a:r>
            <a:r>
              <a:rPr lang="en-US" altLang="zh-CN" sz="1400" dirty="0"/>
              <a:t>CALPHAD</a:t>
            </a:r>
            <a:r>
              <a:rPr lang="zh-CN" altLang="en-US" sz="1400" dirty="0"/>
              <a:t>方法的热力学计算软件，</a:t>
            </a:r>
            <a:r>
              <a:rPr lang="zh-CN" altLang="zh-CN" sz="1400" dirty="0"/>
              <a:t>主要用于计算多元体系热力学体系和相图</a:t>
            </a:r>
            <a:r>
              <a:rPr lang="zh-CN" altLang="en-US" sz="1400" dirty="0"/>
              <a:t>，</a:t>
            </a:r>
            <a:r>
              <a:rPr lang="zh-CN" altLang="zh-CN" sz="1400" dirty="0"/>
              <a:t>现在已经可以计算多达</a:t>
            </a:r>
            <a:r>
              <a:rPr lang="en-US" altLang="zh-CN" sz="1400" dirty="0"/>
              <a:t>40</a:t>
            </a:r>
            <a:r>
              <a:rPr lang="zh-CN" altLang="zh-CN" sz="1400" dirty="0"/>
              <a:t>个组元以上的体系</a:t>
            </a:r>
            <a:r>
              <a:rPr lang="zh-CN" altLang="en-US" sz="1400" dirty="0"/>
              <a:t>，是材料计算和设计领域重要的工具。</a:t>
            </a:r>
          </a:p>
        </p:txBody>
      </p:sp>
      <p:sp>
        <p:nvSpPr>
          <p:cNvPr id="5" name="文本框 4">
            <a:extLst>
              <a:ext uri="{FF2B5EF4-FFF2-40B4-BE49-F238E27FC236}">
                <a16:creationId xmlns:a16="http://schemas.microsoft.com/office/drawing/2014/main" xmlns="" id="{644A3867-C84B-450C-AB23-B67E91AB2B77}"/>
              </a:ext>
            </a:extLst>
          </p:cNvPr>
          <p:cNvSpPr txBox="1"/>
          <p:nvPr/>
        </p:nvSpPr>
        <p:spPr>
          <a:xfrm>
            <a:off x="4573504" y="939758"/>
            <a:ext cx="4098161" cy="116955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a:t>数据精度：元素过多，难以反应实际热处理过程</a:t>
            </a:r>
            <a:endParaRPr lang="en-US" altLang="zh-CN" sz="1400" b="1" dirty="0"/>
          </a:p>
          <a:p>
            <a:r>
              <a:rPr lang="en-US" altLang="zh-CN" sz="1400" b="1" dirty="0"/>
              <a:t>         </a:t>
            </a:r>
            <a:r>
              <a:rPr lang="zh-CN" altLang="en-US" sz="1400" dirty="0"/>
              <a:t>输入合金元素过多，其牵扯到的相关数据不足问题最终会导致计算结果偏差。另外由于输入量难以精确反应合金热处理的部分差异，难以区分差异细微的数据。</a:t>
            </a:r>
          </a:p>
        </p:txBody>
      </p:sp>
      <p:sp>
        <p:nvSpPr>
          <p:cNvPr id="6" name="文本框 5">
            <a:extLst>
              <a:ext uri="{FF2B5EF4-FFF2-40B4-BE49-F238E27FC236}">
                <a16:creationId xmlns:a16="http://schemas.microsoft.com/office/drawing/2014/main" xmlns="" id="{C9596605-9DEE-4B2A-B95E-85B5BBC654DE}"/>
              </a:ext>
            </a:extLst>
          </p:cNvPr>
          <p:cNvSpPr txBox="1"/>
          <p:nvPr/>
        </p:nvSpPr>
        <p:spPr>
          <a:xfrm>
            <a:off x="4619983" y="5251665"/>
            <a:ext cx="4083948" cy="116955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a:t>优势：</a:t>
            </a:r>
            <a:r>
              <a:rPr lang="zh-CN" altLang="en-US" sz="1400" dirty="0"/>
              <a:t>计算结果精度仍在可接受范围内，</a:t>
            </a:r>
            <a:r>
              <a:rPr lang="en-US" altLang="zh-CN" sz="1400" dirty="0"/>
              <a:t>Tc</a:t>
            </a:r>
            <a:r>
              <a:rPr lang="zh-CN" altLang="en-US" sz="1400" dirty="0"/>
              <a:t>软件本身开发的目的之一即是减小和规划费时费力的实验，与本研究的大批量快速的数据获取及处理的需求不谋而合。通过增加输入量（状态设定），有助于提高计算结果精度。</a:t>
            </a:r>
          </a:p>
        </p:txBody>
      </p:sp>
      <p:pic>
        <p:nvPicPr>
          <p:cNvPr id="7" name="图片 6" descr="屏幕剪辑">
            <a:extLst>
              <a:ext uri="{FF2B5EF4-FFF2-40B4-BE49-F238E27FC236}">
                <a16:creationId xmlns:a16="http://schemas.microsoft.com/office/drawing/2014/main" xmlns="" id="{AD0F2556-A987-48EE-A43F-0EE566FDD389}"/>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2640" b="100000" l="1786" r="100000"/>
                    </a14:imgEffect>
                  </a14:imgLayer>
                </a14:imgProps>
              </a:ext>
              <a:ext uri="{28A0092B-C50C-407E-A947-70E740481C1C}">
                <a14:useLocalDpi xmlns:a14="http://schemas.microsoft.com/office/drawing/2010/main" val="0"/>
              </a:ext>
            </a:extLst>
          </a:blip>
          <a:stretch>
            <a:fillRect/>
          </a:stretch>
        </p:blipFill>
        <p:spPr>
          <a:xfrm>
            <a:off x="118225" y="1176658"/>
            <a:ext cx="771091" cy="695358"/>
          </a:xfrm>
          <a:prstGeom prst="rect">
            <a:avLst/>
          </a:prstGeom>
        </p:spPr>
      </p:pic>
      <p:cxnSp>
        <p:nvCxnSpPr>
          <p:cNvPr id="8" name="直接连接符 7">
            <a:extLst>
              <a:ext uri="{FF2B5EF4-FFF2-40B4-BE49-F238E27FC236}">
                <a16:creationId xmlns:a16="http://schemas.microsoft.com/office/drawing/2014/main" xmlns="" id="{E7DC7FE5-7759-4F8F-9D81-E03F7360C77F}"/>
              </a:ext>
            </a:extLst>
          </p:cNvPr>
          <p:cNvCxnSpPr>
            <a:cxnSpLocks/>
          </p:cNvCxnSpPr>
          <p:nvPr/>
        </p:nvCxnSpPr>
        <p:spPr>
          <a:xfrm>
            <a:off x="4459364" y="796950"/>
            <a:ext cx="12799" cy="5786195"/>
          </a:xfrm>
          <a:prstGeom prst="line">
            <a:avLst/>
          </a:prstGeom>
          <a:ln w="2857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9" name="图片 8">
            <a:extLst>
              <a:ext uri="{FF2B5EF4-FFF2-40B4-BE49-F238E27FC236}">
                <a16:creationId xmlns:a16="http://schemas.microsoft.com/office/drawing/2014/main" xmlns="" id="{92CC6442-F19F-4211-B9E4-256A847E0504}"/>
              </a:ext>
            </a:extLst>
          </p:cNvPr>
          <p:cNvPicPr>
            <a:picLocks noChangeAspect="1"/>
          </p:cNvPicPr>
          <p:nvPr/>
        </p:nvPicPr>
        <p:blipFill rotWithShape="1">
          <a:blip r:embed="rId4"/>
          <a:srcRect r="37695" b="65737"/>
          <a:stretch/>
        </p:blipFill>
        <p:spPr>
          <a:xfrm>
            <a:off x="224777" y="3577759"/>
            <a:ext cx="3775393" cy="1082945"/>
          </a:xfrm>
          <a:prstGeom prst="rect">
            <a:avLst/>
          </a:prstGeom>
          <a:ln>
            <a:solidFill>
              <a:schemeClr val="tx2"/>
            </a:solidFill>
          </a:ln>
        </p:spPr>
      </p:pic>
      <p:pic>
        <p:nvPicPr>
          <p:cNvPr id="10" name="图片 9">
            <a:extLst>
              <a:ext uri="{FF2B5EF4-FFF2-40B4-BE49-F238E27FC236}">
                <a16:creationId xmlns:a16="http://schemas.microsoft.com/office/drawing/2014/main" xmlns="" id="{CBA5B318-4506-40E8-B4B4-0314D798BC41}"/>
              </a:ext>
            </a:extLst>
          </p:cNvPr>
          <p:cNvPicPr>
            <a:picLocks noChangeAspect="1"/>
          </p:cNvPicPr>
          <p:nvPr/>
        </p:nvPicPr>
        <p:blipFill rotWithShape="1">
          <a:blip r:embed="rId4"/>
          <a:srcRect l="87369" r="8707" b="65737"/>
          <a:stretch/>
        </p:blipFill>
        <p:spPr>
          <a:xfrm>
            <a:off x="4015125" y="3577202"/>
            <a:ext cx="237761" cy="1082946"/>
          </a:xfrm>
          <a:prstGeom prst="rect">
            <a:avLst/>
          </a:prstGeom>
          <a:ln>
            <a:solidFill>
              <a:schemeClr val="tx2"/>
            </a:solidFill>
          </a:ln>
        </p:spPr>
      </p:pic>
      <p:sp>
        <p:nvSpPr>
          <p:cNvPr id="11" name="文本框 10">
            <a:extLst>
              <a:ext uri="{FF2B5EF4-FFF2-40B4-BE49-F238E27FC236}">
                <a16:creationId xmlns:a16="http://schemas.microsoft.com/office/drawing/2014/main" xmlns="" id="{FDD3910D-C355-4909-883C-AB9934A9DE6E}"/>
              </a:ext>
            </a:extLst>
          </p:cNvPr>
          <p:cNvSpPr txBox="1"/>
          <p:nvPr/>
        </p:nvSpPr>
        <p:spPr>
          <a:xfrm>
            <a:off x="170050" y="4908995"/>
            <a:ext cx="4082836" cy="116955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dirty="0"/>
              <a:t>后通过</a:t>
            </a:r>
            <a:r>
              <a:rPr lang="en-US" altLang="zh-CN" sz="1400" dirty="0"/>
              <a:t>COMPUTE_EQUILIBRIUM</a:t>
            </a:r>
            <a:r>
              <a:rPr lang="zh-CN" altLang="en-US" sz="1400" dirty="0"/>
              <a:t>命令，基于吉布斯自由能最小化，通过热力学计算，获得给定平衡点下存在的所有稳定相及其微观数据</a:t>
            </a:r>
            <a:r>
              <a:rPr lang="zh-CN" altLang="en-US" sz="1400" dirty="0">
                <a:solidFill>
                  <a:srgbClr val="FF0000"/>
                </a:solidFill>
              </a:rPr>
              <a:t>（</a:t>
            </a:r>
            <a:r>
              <a:rPr lang="zh-CN" altLang="en-US" sz="1400" b="1" dirty="0">
                <a:solidFill>
                  <a:srgbClr val="FF0000"/>
                </a:solidFill>
              </a:rPr>
              <a:t>相摩尔</a:t>
            </a:r>
            <a:r>
              <a:rPr lang="en-US" altLang="zh-CN" sz="1400" b="1" dirty="0">
                <a:solidFill>
                  <a:srgbClr val="FF0000"/>
                </a:solidFill>
              </a:rPr>
              <a:t>/</a:t>
            </a:r>
            <a:r>
              <a:rPr lang="zh-CN" altLang="en-US" sz="1400" b="1" dirty="0">
                <a:solidFill>
                  <a:srgbClr val="FF0000"/>
                </a:solidFill>
              </a:rPr>
              <a:t>体积分数、元素分配、元素占位）</a:t>
            </a:r>
            <a:r>
              <a:rPr lang="zh-CN" altLang="en-US" sz="1400" b="1" dirty="0"/>
              <a:t>，</a:t>
            </a:r>
            <a:r>
              <a:rPr lang="zh-CN" altLang="en-US" sz="1400" dirty="0"/>
              <a:t>再由</a:t>
            </a:r>
            <a:r>
              <a:rPr lang="en-US" altLang="zh-CN" sz="1400" dirty="0"/>
              <a:t>LIST_EQUI</a:t>
            </a:r>
          </a:p>
          <a:p>
            <a:r>
              <a:rPr lang="en-US" altLang="zh-CN" sz="1400" dirty="0"/>
              <a:t>LIBRIUM </a:t>
            </a:r>
            <a:r>
              <a:rPr lang="zh-CN" altLang="en-US" sz="1400" dirty="0"/>
              <a:t>命令显示计算结果。</a:t>
            </a:r>
          </a:p>
        </p:txBody>
      </p:sp>
      <p:pic>
        <p:nvPicPr>
          <p:cNvPr id="14" name="图片 13">
            <a:extLst>
              <a:ext uri="{FF2B5EF4-FFF2-40B4-BE49-F238E27FC236}">
                <a16:creationId xmlns:a16="http://schemas.microsoft.com/office/drawing/2014/main" xmlns="" id="{E164FC4C-BE88-4729-9FD4-C0990DA5DD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904" y="4745660"/>
            <a:ext cx="4013982" cy="2102058"/>
          </a:xfrm>
          <a:prstGeom prst="rect">
            <a:avLst/>
          </a:prstGeom>
          <a:ln>
            <a:solidFill>
              <a:schemeClr val="tx2"/>
            </a:solidFill>
          </a:ln>
        </p:spPr>
      </p:pic>
      <p:sp>
        <p:nvSpPr>
          <p:cNvPr id="15" name="文本框 14">
            <a:extLst>
              <a:ext uri="{FF2B5EF4-FFF2-40B4-BE49-F238E27FC236}">
                <a16:creationId xmlns:a16="http://schemas.microsoft.com/office/drawing/2014/main" xmlns="" id="{3FCD666A-A11F-4E7A-902D-8E75B291DFAB}"/>
              </a:ext>
            </a:extLst>
          </p:cNvPr>
          <p:cNvSpPr txBox="1"/>
          <p:nvPr/>
        </p:nvSpPr>
        <p:spPr>
          <a:xfrm>
            <a:off x="4604070" y="2325714"/>
            <a:ext cx="2464136" cy="307777"/>
          </a:xfrm>
          <a:prstGeom prst="rect">
            <a:avLst/>
          </a:prstGeom>
          <a:noFill/>
        </p:spPr>
        <p:txBody>
          <a:bodyPr wrap="none" rtlCol="0">
            <a:spAutoFit/>
          </a:bodyPr>
          <a:lstStyle/>
          <a:p>
            <a:r>
              <a:rPr lang="zh-CN" altLang="en-US" sz="1400" dirty="0"/>
              <a:t>不同温度下</a:t>
            </a:r>
            <a:r>
              <a:rPr lang="en-US" altLang="zh-CN" sz="1400" dirty="0"/>
              <a:t>γ’</a:t>
            </a:r>
            <a:r>
              <a:rPr lang="zh-CN" altLang="en-US" sz="1400" dirty="0"/>
              <a:t>相摩尔体积对比</a:t>
            </a:r>
          </a:p>
        </p:txBody>
      </p:sp>
      <p:sp>
        <p:nvSpPr>
          <p:cNvPr id="16" name="文本框 15">
            <a:extLst>
              <a:ext uri="{FF2B5EF4-FFF2-40B4-BE49-F238E27FC236}">
                <a16:creationId xmlns:a16="http://schemas.microsoft.com/office/drawing/2014/main" xmlns="" id="{11AC533D-AD84-4E22-A5E9-BF80CAFD4507}"/>
              </a:ext>
            </a:extLst>
          </p:cNvPr>
          <p:cNvSpPr txBox="1"/>
          <p:nvPr/>
        </p:nvSpPr>
        <p:spPr>
          <a:xfrm>
            <a:off x="4572000" y="3478818"/>
            <a:ext cx="2576346" cy="307777"/>
          </a:xfrm>
          <a:prstGeom prst="rect">
            <a:avLst/>
          </a:prstGeom>
          <a:noFill/>
        </p:spPr>
        <p:txBody>
          <a:bodyPr wrap="none" rtlCol="0">
            <a:spAutoFit/>
          </a:bodyPr>
          <a:lstStyle/>
          <a:p>
            <a:r>
              <a:rPr lang="zh-CN" altLang="en-US" sz="1400" dirty="0"/>
              <a:t>两相点阵常数（</a:t>
            </a:r>
            <a:r>
              <a:rPr lang="en-US" altLang="zh-CN" sz="1400" dirty="0"/>
              <a:t>nm</a:t>
            </a:r>
            <a:r>
              <a:rPr lang="zh-CN" altLang="en-US" sz="1400" dirty="0"/>
              <a:t>）结果对比</a:t>
            </a:r>
          </a:p>
        </p:txBody>
      </p:sp>
      <p:graphicFrame>
        <p:nvGraphicFramePr>
          <p:cNvPr id="12" name="表格 11">
            <a:extLst>
              <a:ext uri="{FF2B5EF4-FFF2-40B4-BE49-F238E27FC236}">
                <a16:creationId xmlns:a16="http://schemas.microsoft.com/office/drawing/2014/main" xmlns="" id="{3638FC4B-A027-4B03-A717-F4BA3CA69AC9}"/>
              </a:ext>
            </a:extLst>
          </p:cNvPr>
          <p:cNvGraphicFramePr>
            <a:graphicFrameLocks noGrp="1"/>
          </p:cNvGraphicFramePr>
          <p:nvPr>
            <p:extLst/>
          </p:nvPr>
        </p:nvGraphicFramePr>
        <p:xfrm>
          <a:off x="4648736" y="2693507"/>
          <a:ext cx="3799145" cy="594950"/>
        </p:xfrm>
        <a:graphic>
          <a:graphicData uri="http://schemas.openxmlformats.org/drawingml/2006/table">
            <a:tbl>
              <a:tblPr>
                <a:tableStyleId>{5C22544A-7EE6-4342-B048-85BDC9FD1C3A}</a:tableStyleId>
              </a:tblPr>
              <a:tblGrid>
                <a:gridCol w="759829">
                  <a:extLst>
                    <a:ext uri="{9D8B030D-6E8A-4147-A177-3AD203B41FA5}">
                      <a16:colId xmlns:a16="http://schemas.microsoft.com/office/drawing/2014/main" xmlns="" val="174704882"/>
                    </a:ext>
                  </a:extLst>
                </a:gridCol>
                <a:gridCol w="759829">
                  <a:extLst>
                    <a:ext uri="{9D8B030D-6E8A-4147-A177-3AD203B41FA5}">
                      <a16:colId xmlns:a16="http://schemas.microsoft.com/office/drawing/2014/main" xmlns="" val="2945508070"/>
                    </a:ext>
                  </a:extLst>
                </a:gridCol>
                <a:gridCol w="759829">
                  <a:extLst>
                    <a:ext uri="{9D8B030D-6E8A-4147-A177-3AD203B41FA5}">
                      <a16:colId xmlns:a16="http://schemas.microsoft.com/office/drawing/2014/main" xmlns="" val="2795111710"/>
                    </a:ext>
                  </a:extLst>
                </a:gridCol>
                <a:gridCol w="759829">
                  <a:extLst>
                    <a:ext uri="{9D8B030D-6E8A-4147-A177-3AD203B41FA5}">
                      <a16:colId xmlns:a16="http://schemas.microsoft.com/office/drawing/2014/main" xmlns="" val="2443541619"/>
                    </a:ext>
                  </a:extLst>
                </a:gridCol>
                <a:gridCol w="759829">
                  <a:extLst>
                    <a:ext uri="{9D8B030D-6E8A-4147-A177-3AD203B41FA5}">
                      <a16:colId xmlns:a16="http://schemas.microsoft.com/office/drawing/2014/main" xmlns="" val="38823015"/>
                    </a:ext>
                  </a:extLst>
                </a:gridCol>
              </a:tblGrid>
              <a:tr h="297475">
                <a:tc>
                  <a:txBody>
                    <a:bodyPr/>
                    <a:lstStyle/>
                    <a:p>
                      <a:pPr algn="l" fontAlgn="ctr"/>
                      <a:r>
                        <a:rPr lang="zh-CN" altLang="en-US" sz="1100" u="none" strike="noStrike" dirty="0">
                          <a:effectLst/>
                        </a:rPr>
                        <a:t>元素数</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l" fontAlgn="ctr"/>
                      <a:r>
                        <a:rPr lang="zh-CN" altLang="en-US" sz="1100" u="none" strike="noStrike">
                          <a:effectLst/>
                        </a:rPr>
                        <a:t>实验结果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l" fontAlgn="ctr"/>
                      <a:r>
                        <a:rPr lang="zh-CN" altLang="en-US" sz="1100" u="none" strike="noStrike" dirty="0">
                          <a:effectLst/>
                        </a:rPr>
                        <a:t>计算结果</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l" fontAlgn="ctr"/>
                      <a:r>
                        <a:rPr lang="zh-CN" altLang="en-US" sz="1100" u="none" strike="noStrike">
                          <a:effectLst/>
                        </a:rPr>
                        <a:t>实验结果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l" fontAlgn="ctr"/>
                      <a:r>
                        <a:rPr lang="zh-CN" altLang="en-US" sz="1100" u="none" strike="noStrike">
                          <a:effectLst/>
                        </a:rPr>
                        <a:t>计算结果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xmlns="" val="3901816391"/>
                  </a:ext>
                </a:extLst>
              </a:tr>
              <a:tr h="297475">
                <a:tc>
                  <a:txBody>
                    <a:bodyPr/>
                    <a:lstStyle/>
                    <a:p>
                      <a:pPr algn="r" fontAlgn="ctr"/>
                      <a:r>
                        <a:rPr lang="en-US" altLang="zh-CN" sz="1100" u="none" strike="noStrike" dirty="0">
                          <a:effectLst/>
                        </a:rPr>
                        <a:t>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67.5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73.8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58.8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dirty="0">
                          <a:effectLst/>
                        </a:rPr>
                        <a:t>62.2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xmlns="" val="792457489"/>
                  </a:ext>
                </a:extLst>
              </a:tr>
            </a:tbl>
          </a:graphicData>
        </a:graphic>
      </p:graphicFrame>
      <p:graphicFrame>
        <p:nvGraphicFramePr>
          <p:cNvPr id="13" name="表格 12">
            <a:extLst>
              <a:ext uri="{FF2B5EF4-FFF2-40B4-BE49-F238E27FC236}">
                <a16:creationId xmlns:a16="http://schemas.microsoft.com/office/drawing/2014/main" xmlns="" id="{3E3E37E3-6086-4488-A60C-A54314B389BE}"/>
              </a:ext>
            </a:extLst>
          </p:cNvPr>
          <p:cNvGraphicFramePr>
            <a:graphicFrameLocks noGrp="1"/>
          </p:cNvGraphicFramePr>
          <p:nvPr>
            <p:extLst/>
          </p:nvPr>
        </p:nvGraphicFramePr>
        <p:xfrm>
          <a:off x="4806089" y="3888294"/>
          <a:ext cx="3484437" cy="1007694"/>
        </p:xfrm>
        <a:graphic>
          <a:graphicData uri="http://schemas.openxmlformats.org/drawingml/2006/table">
            <a:tbl>
              <a:tblPr>
                <a:tableStyleId>{5C22544A-7EE6-4342-B048-85BDC9FD1C3A}</a:tableStyleId>
              </a:tblPr>
              <a:tblGrid>
                <a:gridCol w="862813">
                  <a:extLst>
                    <a:ext uri="{9D8B030D-6E8A-4147-A177-3AD203B41FA5}">
                      <a16:colId xmlns:a16="http://schemas.microsoft.com/office/drawing/2014/main" xmlns="" val="2163569792"/>
                    </a:ext>
                  </a:extLst>
                </a:gridCol>
                <a:gridCol w="796443">
                  <a:extLst>
                    <a:ext uri="{9D8B030D-6E8A-4147-A177-3AD203B41FA5}">
                      <a16:colId xmlns:a16="http://schemas.microsoft.com/office/drawing/2014/main" xmlns="" val="3690071029"/>
                    </a:ext>
                  </a:extLst>
                </a:gridCol>
                <a:gridCol w="962368">
                  <a:extLst>
                    <a:ext uri="{9D8B030D-6E8A-4147-A177-3AD203B41FA5}">
                      <a16:colId xmlns:a16="http://schemas.microsoft.com/office/drawing/2014/main" xmlns="" val="2699605780"/>
                    </a:ext>
                  </a:extLst>
                </a:gridCol>
                <a:gridCol w="862813">
                  <a:extLst>
                    <a:ext uri="{9D8B030D-6E8A-4147-A177-3AD203B41FA5}">
                      <a16:colId xmlns:a16="http://schemas.microsoft.com/office/drawing/2014/main" xmlns="" val="2886219500"/>
                    </a:ext>
                  </a:extLst>
                </a:gridCol>
              </a:tblGrid>
              <a:tr h="335898">
                <a:tc>
                  <a:txBody>
                    <a:bodyPr/>
                    <a:lstStyle/>
                    <a:p>
                      <a:pPr algn="ctr" fontAlgn="ctr"/>
                      <a:r>
                        <a:rPr lang="zh-CN" altLang="en-US" sz="1100" u="none" strike="noStrike">
                          <a:effectLst/>
                        </a:rPr>
                        <a:t>元素数</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zh-CN" altLang="en-US" sz="1100" u="none" strike="noStrike">
                          <a:effectLst/>
                        </a:rPr>
                        <a:t>实验结果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zh-CN" altLang="en-US" sz="1100" u="none" strike="noStrike">
                          <a:effectLst/>
                        </a:rPr>
                        <a:t>计算结果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zh-CN" altLang="en-US" sz="1100" u="none" strike="noStrike" dirty="0">
                          <a:effectLst/>
                        </a:rPr>
                        <a:t>所属相</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xmlns="" val="2668242115"/>
                  </a:ext>
                </a:extLst>
              </a:tr>
              <a:tr h="335898">
                <a:tc rowSpan="2">
                  <a:txBody>
                    <a:bodyPr/>
                    <a:lstStyle/>
                    <a:p>
                      <a:pPr algn="r" fontAlgn="ctr"/>
                      <a:r>
                        <a:rPr lang="en-US" altLang="zh-CN" sz="1100" u="none" strike="noStrike">
                          <a:effectLst/>
                        </a:rPr>
                        <a:t>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0.35931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0.3590524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l-GR" sz="1100" u="none" strike="noStrike">
                          <a:effectLst/>
                        </a:rPr>
                        <a:t>γ</a:t>
                      </a:r>
                      <a:r>
                        <a:rPr lang="zh-CN" altLang="en-US" sz="1100" u="none" strike="noStrike">
                          <a:effectLst/>
                        </a:rPr>
                        <a:t>相</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xmlns="" val="4036552652"/>
                  </a:ext>
                </a:extLst>
              </a:tr>
              <a:tr h="335898">
                <a:tc vMerge="1">
                  <a:txBody>
                    <a:bodyPr/>
                    <a:lstStyle/>
                    <a:p>
                      <a:endParaRPr lang="zh-CN" altLang="en-US"/>
                    </a:p>
                  </a:txBody>
                  <a:tcPr/>
                </a:tc>
                <a:tc>
                  <a:txBody>
                    <a:bodyPr/>
                    <a:lstStyle/>
                    <a:p>
                      <a:pPr algn="r" fontAlgn="ctr"/>
                      <a:r>
                        <a:rPr lang="en-US" altLang="zh-CN" sz="1100" u="none" strike="noStrike">
                          <a:effectLst/>
                        </a:rPr>
                        <a:t>0.35849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0.3586539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l-GR" sz="1100" u="none" strike="noStrike" dirty="0">
                          <a:effectLst/>
                        </a:rPr>
                        <a:t>γ’</a:t>
                      </a:r>
                      <a:r>
                        <a:rPr lang="zh-CN" altLang="en-US" sz="1100" u="none" strike="noStrike" dirty="0">
                          <a:effectLst/>
                        </a:rPr>
                        <a:t>相</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xmlns="" val="1405925321"/>
                  </a:ext>
                </a:extLst>
              </a:tr>
            </a:tbl>
          </a:graphicData>
        </a:graphic>
      </p:graphicFrame>
      <p:sp>
        <p:nvSpPr>
          <p:cNvPr id="18" name="矩形 17">
            <a:extLst>
              <a:ext uri="{FF2B5EF4-FFF2-40B4-BE49-F238E27FC236}">
                <a16:creationId xmlns:a16="http://schemas.microsoft.com/office/drawing/2014/main" xmlns="" id="{45832C3F-EF6E-44ED-B562-1075721D9D10}"/>
              </a:ext>
            </a:extLst>
          </p:cNvPr>
          <p:cNvSpPr/>
          <p:nvPr/>
        </p:nvSpPr>
        <p:spPr>
          <a:xfrm>
            <a:off x="7972919" y="6459870"/>
            <a:ext cx="707281" cy="3326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hlinkClick r:id="rId6" action="ppaction://hlinksldjump"/>
              </a:rPr>
              <a:t>返回</a:t>
            </a:r>
            <a:endParaRPr lang="zh-CN" altLang="en-US" dirty="0"/>
          </a:p>
        </p:txBody>
      </p:sp>
    </p:spTree>
    <p:extLst>
      <p:ext uri="{BB962C8B-B14F-4D97-AF65-F5344CB8AC3E}">
        <p14:creationId xmlns:p14="http://schemas.microsoft.com/office/powerpoint/2010/main" val="2081837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2395047428"/>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12593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4264383516"/>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工作四</a:t>
              </a:r>
            </a:p>
          </p:txBody>
        </p:sp>
      </p:grpSp>
    </p:spTree>
    <p:extLst>
      <p:ext uri="{BB962C8B-B14F-4D97-AF65-F5344CB8AC3E}">
        <p14:creationId xmlns:p14="http://schemas.microsoft.com/office/powerpoint/2010/main" val="34218220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5" y="10684"/>
            <a:ext cx="8322877" cy="791589"/>
          </a:xfrm>
        </p:spPr>
        <p:txBody>
          <a:bodyPr>
            <a:normAutofit/>
          </a:bodyPr>
          <a:lstStyle/>
          <a:p>
            <a:r>
              <a:rPr lang="en-US" altLang="zh-CN" sz="2200" dirty="0"/>
              <a:t>49</a:t>
            </a:r>
            <a:r>
              <a:rPr lang="zh-CN" altLang="en-US" sz="2200" dirty="0"/>
              <a:t>篇文献精读与数据采集与存储</a:t>
            </a:r>
          </a:p>
        </p:txBody>
      </p:sp>
      <p:pic>
        <p:nvPicPr>
          <p:cNvPr id="19" name="图片 18"/>
          <p:cNvPicPr>
            <a:picLocks noChangeAspect="1"/>
          </p:cNvPicPr>
          <p:nvPr/>
        </p:nvPicPr>
        <p:blipFill>
          <a:blip r:embed="rId3"/>
          <a:stretch>
            <a:fillRect/>
          </a:stretch>
        </p:blipFill>
        <p:spPr>
          <a:xfrm>
            <a:off x="190950" y="823907"/>
            <a:ext cx="3778516" cy="2705603"/>
          </a:xfrm>
          <a:prstGeom prst="rect">
            <a:avLst/>
          </a:prstGeom>
        </p:spPr>
      </p:pic>
      <p:pic>
        <p:nvPicPr>
          <p:cNvPr id="26" name="图片 25"/>
          <p:cNvPicPr>
            <a:picLocks noChangeAspect="1"/>
          </p:cNvPicPr>
          <p:nvPr/>
        </p:nvPicPr>
        <p:blipFill>
          <a:blip r:embed="rId4"/>
          <a:stretch>
            <a:fillRect/>
          </a:stretch>
        </p:blipFill>
        <p:spPr>
          <a:xfrm>
            <a:off x="4431131" y="3946979"/>
            <a:ext cx="4664177" cy="2911021"/>
          </a:xfrm>
          <a:prstGeom prst="rect">
            <a:avLst/>
          </a:prstGeom>
        </p:spPr>
      </p:pic>
      <p:sp>
        <p:nvSpPr>
          <p:cNvPr id="31" name="右箭头 30"/>
          <p:cNvSpPr/>
          <p:nvPr/>
        </p:nvSpPr>
        <p:spPr>
          <a:xfrm>
            <a:off x="3969466" y="2144610"/>
            <a:ext cx="746550" cy="492302"/>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44975" y="876583"/>
            <a:ext cx="461665" cy="1558342"/>
          </a:xfrm>
          <a:prstGeom prst="rect">
            <a:avLst/>
          </a:prstGeom>
          <a:noFill/>
        </p:spPr>
        <p:txBody>
          <a:bodyPr vert="eaVert" wrap="square" rtlCol="0">
            <a:spAutoFit/>
          </a:bodyPr>
          <a:lstStyle/>
          <a:p>
            <a:r>
              <a:rPr lang="en-US" altLang="zh-CN" b="1" dirty="0">
                <a:solidFill>
                  <a:srgbClr val="FF0000"/>
                </a:solidFill>
              </a:rPr>
              <a:t>49</a:t>
            </a:r>
            <a:r>
              <a:rPr lang="zh-CN" altLang="en-US" b="1" dirty="0">
                <a:solidFill>
                  <a:srgbClr val="FF0000"/>
                </a:solidFill>
              </a:rPr>
              <a:t>篇文献精读</a:t>
            </a:r>
          </a:p>
        </p:txBody>
      </p:sp>
      <p:sp>
        <p:nvSpPr>
          <p:cNvPr id="54" name="文本框 53"/>
          <p:cNvSpPr txBox="1"/>
          <p:nvPr/>
        </p:nvSpPr>
        <p:spPr>
          <a:xfrm>
            <a:off x="4045666" y="3946979"/>
            <a:ext cx="461665" cy="2404070"/>
          </a:xfrm>
          <a:prstGeom prst="rect">
            <a:avLst/>
          </a:prstGeom>
          <a:noFill/>
        </p:spPr>
        <p:txBody>
          <a:bodyPr vert="eaVert" wrap="square" rtlCol="0">
            <a:spAutoFit/>
          </a:bodyPr>
          <a:lstStyle/>
          <a:p>
            <a:pPr algn="ctr"/>
            <a:r>
              <a:rPr lang="zh-CN" altLang="en-US" b="1" dirty="0" smtClean="0">
                <a:solidFill>
                  <a:srgbClr val="FF0000"/>
                </a:solidFill>
              </a:rPr>
              <a:t>源数</a:t>
            </a:r>
            <a:r>
              <a:rPr lang="zh-CN" altLang="en-US" b="1" dirty="0">
                <a:solidFill>
                  <a:srgbClr val="FF0000"/>
                </a:solidFill>
              </a:rPr>
              <a:t>据分类与分析</a:t>
            </a:r>
          </a:p>
        </p:txBody>
      </p:sp>
      <p:sp>
        <p:nvSpPr>
          <p:cNvPr id="40" name="左弧形箭头 39"/>
          <p:cNvSpPr/>
          <p:nvPr/>
        </p:nvSpPr>
        <p:spPr>
          <a:xfrm>
            <a:off x="4432188" y="2979040"/>
            <a:ext cx="499029" cy="1033084"/>
          </a:xfrm>
          <a:prstGeom prst="curved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左箭头 54"/>
          <p:cNvSpPr/>
          <p:nvPr/>
        </p:nvSpPr>
        <p:spPr>
          <a:xfrm>
            <a:off x="3153602" y="4850213"/>
            <a:ext cx="842334" cy="450995"/>
          </a:xfrm>
          <a:prstGeom prst="lef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4469552" y="879910"/>
            <a:ext cx="461665" cy="1021628"/>
          </a:xfrm>
          <a:prstGeom prst="rect">
            <a:avLst/>
          </a:prstGeom>
          <a:noFill/>
        </p:spPr>
        <p:txBody>
          <a:bodyPr vert="eaVert" wrap="square" rtlCol="0">
            <a:spAutoFit/>
          </a:bodyPr>
          <a:lstStyle/>
          <a:p>
            <a:r>
              <a:rPr lang="zh-CN" altLang="en-US" b="1" dirty="0">
                <a:solidFill>
                  <a:srgbClr val="FF0000"/>
                </a:solidFill>
              </a:rPr>
              <a:t>数据分类</a:t>
            </a:r>
          </a:p>
        </p:txBody>
      </p:sp>
      <p:pic>
        <p:nvPicPr>
          <p:cNvPr id="8" name="图片 7"/>
          <p:cNvPicPr>
            <a:picLocks noChangeAspect="1"/>
          </p:cNvPicPr>
          <p:nvPr/>
        </p:nvPicPr>
        <p:blipFill>
          <a:blip r:embed="rId5"/>
          <a:stretch>
            <a:fillRect/>
          </a:stretch>
        </p:blipFill>
        <p:spPr>
          <a:xfrm>
            <a:off x="1610247" y="5989494"/>
            <a:ext cx="1635885" cy="868506"/>
          </a:xfrm>
          <a:prstGeom prst="rect">
            <a:avLst/>
          </a:prstGeom>
        </p:spPr>
      </p:pic>
      <p:grpSp>
        <p:nvGrpSpPr>
          <p:cNvPr id="3" name="组合 2"/>
          <p:cNvGrpSpPr/>
          <p:nvPr/>
        </p:nvGrpSpPr>
        <p:grpSpPr>
          <a:xfrm>
            <a:off x="444121" y="3478422"/>
            <a:ext cx="2627268" cy="3076134"/>
            <a:chOff x="112598" y="3521218"/>
            <a:chExt cx="2939918" cy="3095227"/>
          </a:xfrm>
        </p:grpSpPr>
        <p:pic>
          <p:nvPicPr>
            <p:cNvPr id="34" name="图片 33"/>
            <p:cNvPicPr>
              <a:picLocks noChangeAspect="1"/>
            </p:cNvPicPr>
            <p:nvPr/>
          </p:nvPicPr>
          <p:blipFill>
            <a:blip r:embed="rId6"/>
            <a:stretch>
              <a:fillRect/>
            </a:stretch>
          </p:blipFill>
          <p:spPr>
            <a:xfrm>
              <a:off x="126398" y="3542128"/>
              <a:ext cx="1435252" cy="1378401"/>
            </a:xfrm>
            <a:prstGeom prst="rect">
              <a:avLst/>
            </a:prstGeom>
          </p:spPr>
        </p:pic>
        <p:pic>
          <p:nvPicPr>
            <p:cNvPr id="7" name="图片 6"/>
            <p:cNvPicPr>
              <a:picLocks noChangeAspect="1"/>
            </p:cNvPicPr>
            <p:nvPr/>
          </p:nvPicPr>
          <p:blipFill>
            <a:blip r:embed="rId7"/>
            <a:stretch>
              <a:fillRect/>
            </a:stretch>
          </p:blipFill>
          <p:spPr>
            <a:xfrm>
              <a:off x="1807876" y="3551660"/>
              <a:ext cx="996010" cy="996010"/>
            </a:xfrm>
            <a:prstGeom prst="rect">
              <a:avLst/>
            </a:prstGeom>
          </p:spPr>
        </p:pic>
        <p:pic>
          <p:nvPicPr>
            <p:cNvPr id="9" name="图片 8"/>
            <p:cNvPicPr>
              <a:picLocks noChangeAspect="1"/>
            </p:cNvPicPr>
            <p:nvPr/>
          </p:nvPicPr>
          <p:blipFill>
            <a:blip r:embed="rId8"/>
            <a:stretch>
              <a:fillRect/>
            </a:stretch>
          </p:blipFill>
          <p:spPr>
            <a:xfrm>
              <a:off x="112598" y="5006051"/>
              <a:ext cx="1449051" cy="1524873"/>
            </a:xfrm>
            <a:prstGeom prst="rect">
              <a:avLst/>
            </a:prstGeom>
          </p:spPr>
        </p:pic>
        <p:sp>
          <p:nvSpPr>
            <p:cNvPr id="11" name="文本框 10"/>
            <p:cNvSpPr txBox="1"/>
            <p:nvPr/>
          </p:nvSpPr>
          <p:spPr>
            <a:xfrm>
              <a:off x="112598" y="3521218"/>
              <a:ext cx="2939918" cy="1399311"/>
            </a:xfrm>
            <a:prstGeom prst="rect">
              <a:avLst/>
            </a:prstGeom>
            <a:noFill/>
            <a:ln w="28575">
              <a:solidFill>
                <a:schemeClr val="accent6">
                  <a:lumMod val="75000"/>
                </a:schemeClr>
              </a:solidFill>
            </a:ln>
          </p:spPr>
          <p:txBody>
            <a:bodyPr wrap="square" rtlCol="0">
              <a:spAutoFit/>
            </a:bodyPr>
            <a:lstStyle/>
            <a:p>
              <a:endParaRPr lang="zh-CN" altLang="en-US" dirty="0"/>
            </a:p>
          </p:txBody>
        </p:sp>
        <p:sp>
          <p:nvSpPr>
            <p:cNvPr id="27" name="文本框 26"/>
            <p:cNvSpPr txBox="1"/>
            <p:nvPr/>
          </p:nvSpPr>
          <p:spPr>
            <a:xfrm>
              <a:off x="126398" y="5027021"/>
              <a:ext cx="2926118" cy="1589424"/>
            </a:xfrm>
            <a:prstGeom prst="rect">
              <a:avLst/>
            </a:prstGeom>
            <a:noFill/>
            <a:ln w="28575">
              <a:solidFill>
                <a:schemeClr val="accent6">
                  <a:lumMod val="75000"/>
                </a:schemeClr>
              </a:solidFill>
            </a:ln>
          </p:spPr>
          <p:txBody>
            <a:bodyPr wrap="square" rtlCol="0">
              <a:spAutoFit/>
            </a:bodyPr>
            <a:lstStyle/>
            <a:p>
              <a:endParaRPr lang="zh-CN" altLang="en-US" dirty="0"/>
            </a:p>
          </p:txBody>
        </p:sp>
        <p:pic>
          <p:nvPicPr>
            <p:cNvPr id="4" name="图片 3"/>
            <p:cNvPicPr>
              <a:picLocks noChangeAspect="1"/>
            </p:cNvPicPr>
            <p:nvPr/>
          </p:nvPicPr>
          <p:blipFill>
            <a:blip r:embed="rId9"/>
            <a:stretch>
              <a:fillRect/>
            </a:stretch>
          </p:blipFill>
          <p:spPr>
            <a:xfrm>
              <a:off x="1773174" y="5117975"/>
              <a:ext cx="1042666" cy="1042666"/>
            </a:xfrm>
            <a:prstGeom prst="rect">
              <a:avLst/>
            </a:prstGeom>
          </p:spPr>
        </p:pic>
        <p:sp>
          <p:nvSpPr>
            <p:cNvPr id="14" name="文本框 13"/>
            <p:cNvSpPr txBox="1"/>
            <p:nvPr/>
          </p:nvSpPr>
          <p:spPr>
            <a:xfrm>
              <a:off x="1708898" y="4545818"/>
              <a:ext cx="1343514" cy="309687"/>
            </a:xfrm>
            <a:prstGeom prst="rect">
              <a:avLst/>
            </a:prstGeom>
            <a:noFill/>
          </p:spPr>
          <p:txBody>
            <a:bodyPr wrap="square" rtlCol="0">
              <a:spAutoFit/>
            </a:bodyPr>
            <a:lstStyle/>
            <a:p>
              <a:r>
                <a:rPr lang="en-US" altLang="zh-CN" sz="1400" b="1" dirty="0">
                  <a:solidFill>
                    <a:srgbClr val="FF0000"/>
                  </a:solidFill>
                </a:rPr>
                <a:t>Nosql</a:t>
              </a:r>
              <a:r>
                <a:rPr lang="zh-CN" altLang="en-US" sz="1400" b="1" dirty="0">
                  <a:solidFill>
                    <a:srgbClr val="FF0000"/>
                  </a:solidFill>
                </a:rPr>
                <a:t>数据库</a:t>
              </a:r>
            </a:p>
          </p:txBody>
        </p:sp>
        <p:sp>
          <p:nvSpPr>
            <p:cNvPr id="15" name="文本框 14"/>
            <p:cNvSpPr txBox="1"/>
            <p:nvPr/>
          </p:nvSpPr>
          <p:spPr>
            <a:xfrm>
              <a:off x="2652406" y="5260511"/>
              <a:ext cx="400110" cy="1161602"/>
            </a:xfrm>
            <a:prstGeom prst="rect">
              <a:avLst/>
            </a:prstGeom>
            <a:noFill/>
          </p:spPr>
          <p:txBody>
            <a:bodyPr vert="eaVert" wrap="square" rtlCol="0">
              <a:spAutoFit/>
            </a:bodyPr>
            <a:lstStyle/>
            <a:p>
              <a:pPr algn="ctr"/>
              <a:r>
                <a:rPr lang="en-US" altLang="zh-CN" sz="1400" b="1" dirty="0">
                  <a:solidFill>
                    <a:srgbClr val="FF0000"/>
                  </a:solidFill>
                </a:rPr>
                <a:t>Sql</a:t>
              </a:r>
              <a:r>
                <a:rPr lang="zh-CN" altLang="en-US" sz="1400" b="1" dirty="0">
                  <a:solidFill>
                    <a:srgbClr val="FF0000"/>
                  </a:solidFill>
                </a:rPr>
                <a:t>数据库</a:t>
              </a:r>
            </a:p>
          </p:txBody>
        </p:sp>
      </p:grpSp>
      <p:sp>
        <p:nvSpPr>
          <p:cNvPr id="22" name="文本框 21"/>
          <p:cNvSpPr txBox="1"/>
          <p:nvPr/>
        </p:nvSpPr>
        <p:spPr>
          <a:xfrm>
            <a:off x="-4759" y="4201208"/>
            <a:ext cx="461665" cy="1558342"/>
          </a:xfrm>
          <a:prstGeom prst="rect">
            <a:avLst/>
          </a:prstGeom>
          <a:noFill/>
        </p:spPr>
        <p:txBody>
          <a:bodyPr vert="eaVert" wrap="square" rtlCol="0">
            <a:spAutoFit/>
          </a:bodyPr>
          <a:lstStyle/>
          <a:p>
            <a:pPr algn="ctr"/>
            <a:r>
              <a:rPr lang="zh-CN" altLang="en-US" b="1" dirty="0">
                <a:solidFill>
                  <a:srgbClr val="FF0000"/>
                </a:solidFill>
              </a:rPr>
              <a:t>数据存储</a:t>
            </a:r>
          </a:p>
        </p:txBody>
      </p:sp>
      <p:pic>
        <p:nvPicPr>
          <p:cNvPr id="10" name="图片 9"/>
          <p:cNvPicPr>
            <a:picLocks noChangeAspect="1"/>
          </p:cNvPicPr>
          <p:nvPr/>
        </p:nvPicPr>
        <p:blipFill>
          <a:blip r:embed="rId10"/>
          <a:stretch>
            <a:fillRect/>
          </a:stretch>
        </p:blipFill>
        <p:spPr>
          <a:xfrm>
            <a:off x="4507331" y="876583"/>
            <a:ext cx="4587977" cy="2959209"/>
          </a:xfrm>
          <a:prstGeom prst="rect">
            <a:avLst/>
          </a:prstGeom>
        </p:spPr>
      </p:pic>
    </p:spTree>
    <p:extLst>
      <p:ext uri="{BB962C8B-B14F-4D97-AF65-F5344CB8AC3E}">
        <p14:creationId xmlns:p14="http://schemas.microsoft.com/office/powerpoint/2010/main" val="30495636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5462" y="12464"/>
            <a:ext cx="8229600" cy="796950"/>
          </a:xfrm>
        </p:spPr>
        <p:txBody>
          <a:bodyPr>
            <a:normAutofit/>
          </a:bodyPr>
          <a:lstStyle/>
          <a:p>
            <a:pPr>
              <a:defRPr/>
            </a:pPr>
            <a:r>
              <a:rPr lang="zh-CN" altLang="en-US" sz="2800" dirty="0"/>
              <a:t>国际高温合金会议文献数据概况</a:t>
            </a:r>
            <a:endParaRPr sz="2800" dirty="0"/>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809414"/>
            <a:ext cx="5286648" cy="5787938"/>
          </a:xfrm>
          <a:prstGeom prst="rect">
            <a:avLst/>
          </a:prstGeom>
        </p:spPr>
      </p:pic>
      <p:sp>
        <p:nvSpPr>
          <p:cNvPr id="4" name="文本框 3"/>
          <p:cNvSpPr txBox="1"/>
          <p:nvPr/>
        </p:nvSpPr>
        <p:spPr>
          <a:xfrm>
            <a:off x="5285969" y="809414"/>
            <a:ext cx="3072569" cy="2308324"/>
          </a:xfrm>
          <a:prstGeom prst="rect">
            <a:avLst/>
          </a:prstGeom>
          <a:noFill/>
          <a:ln w="28575">
            <a:solidFill>
              <a:schemeClr val="accent5">
                <a:lumMod val="60000"/>
                <a:lumOff val="40000"/>
              </a:schemeClr>
            </a:solidFill>
          </a:ln>
        </p:spPr>
        <p:txBody>
          <a:bodyPr wrap="square" rtlCol="0">
            <a:spAutoFit/>
          </a:bodyPr>
          <a:lstStyle/>
          <a:p>
            <a:r>
              <a:rPr lang="en-US" altLang="zh-CN" dirty="0"/>
              <a:t>        </a:t>
            </a:r>
            <a:r>
              <a:rPr lang="zh-CN" altLang="zh-CN" dirty="0"/>
              <a:t>我们通过</a:t>
            </a:r>
            <a:r>
              <a:rPr lang="zh-CN" altLang="en-US" dirty="0"/>
              <a:t>北京科技</a:t>
            </a:r>
            <a:r>
              <a:rPr lang="zh-CN" altLang="zh-CN" dirty="0"/>
              <a:t>大</a:t>
            </a:r>
            <a:r>
              <a:rPr lang="zh-CN" altLang="en-US" dirty="0"/>
              <a:t>学</a:t>
            </a:r>
            <a:r>
              <a:rPr lang="zh-CN" altLang="zh-CN" dirty="0"/>
              <a:t>尹海清老师的</a:t>
            </a:r>
            <a:r>
              <a:rPr lang="zh-CN" altLang="en-US" b="1" dirty="0">
                <a:solidFill>
                  <a:srgbClr val="FF0000"/>
                </a:solidFill>
              </a:rPr>
              <a:t>国家</a:t>
            </a:r>
            <a:r>
              <a:rPr lang="zh-CN" altLang="zh-CN" b="1" dirty="0">
                <a:solidFill>
                  <a:srgbClr val="FF0000"/>
                </a:solidFill>
              </a:rPr>
              <a:t>材料数据共享平台</a:t>
            </a:r>
            <a:r>
              <a:rPr lang="zh-CN" altLang="zh-CN" dirty="0"/>
              <a:t>获得了</a:t>
            </a:r>
            <a:r>
              <a:rPr lang="zh-CN" altLang="zh-CN" b="1" dirty="0">
                <a:solidFill>
                  <a:srgbClr val="FF0000"/>
                </a:solidFill>
              </a:rPr>
              <a:t>四年一届国际高温合金会议文献</a:t>
            </a:r>
            <a:r>
              <a:rPr lang="zh-CN" altLang="zh-CN" dirty="0"/>
              <a:t>中的所有数据，并在我们的平台中进行了存储，</a:t>
            </a:r>
            <a:r>
              <a:rPr lang="zh-CN" altLang="en-US" dirty="0"/>
              <a:t>经过数据清洗、数据预处理后，</a:t>
            </a:r>
            <a:r>
              <a:rPr lang="zh-CN" altLang="zh-CN" dirty="0"/>
              <a:t>目前已获得高温合金数据</a:t>
            </a:r>
            <a:r>
              <a:rPr lang="en-US" altLang="zh-CN" b="1" dirty="0">
                <a:solidFill>
                  <a:srgbClr val="FF0000"/>
                </a:solidFill>
              </a:rPr>
              <a:t>12382</a:t>
            </a:r>
            <a:r>
              <a:rPr lang="zh-CN" altLang="zh-CN" dirty="0"/>
              <a:t>条</a:t>
            </a:r>
            <a:r>
              <a:rPr lang="zh-CN" altLang="en-US" dirty="0"/>
              <a:t>。</a:t>
            </a:r>
          </a:p>
        </p:txBody>
      </p:sp>
      <p:graphicFrame>
        <p:nvGraphicFramePr>
          <p:cNvPr id="8" name="表格 7"/>
          <p:cNvGraphicFramePr>
            <a:graphicFrameLocks noGrp="1"/>
          </p:cNvGraphicFramePr>
          <p:nvPr>
            <p:extLst/>
          </p:nvPr>
        </p:nvGraphicFramePr>
        <p:xfrm>
          <a:off x="5292079" y="3337503"/>
          <a:ext cx="3072569" cy="3115834"/>
        </p:xfrm>
        <a:graphic>
          <a:graphicData uri="http://schemas.openxmlformats.org/drawingml/2006/table">
            <a:tbl>
              <a:tblPr firstRow="1" bandRow="1">
                <a:tableStyleId>{5FD0F851-EC5A-4D38-B0AD-8093EC10F338}</a:tableStyleId>
              </a:tblPr>
              <a:tblGrid>
                <a:gridCol w="1442435">
                  <a:extLst>
                    <a:ext uri="{9D8B030D-6E8A-4147-A177-3AD203B41FA5}">
                      <a16:colId xmlns:a16="http://schemas.microsoft.com/office/drawing/2014/main" xmlns="" val="20000"/>
                    </a:ext>
                  </a:extLst>
                </a:gridCol>
                <a:gridCol w="1630134">
                  <a:extLst>
                    <a:ext uri="{9D8B030D-6E8A-4147-A177-3AD203B41FA5}">
                      <a16:colId xmlns:a16="http://schemas.microsoft.com/office/drawing/2014/main" xmlns="" val="20001"/>
                    </a:ext>
                  </a:extLst>
                </a:gridCol>
              </a:tblGrid>
              <a:tr h="380551">
                <a:tc>
                  <a:txBody>
                    <a:bodyPr/>
                    <a:lstStyle/>
                    <a:p>
                      <a:r>
                        <a:rPr lang="zh-CN" altLang="en-US" dirty="0"/>
                        <a:t>性能分类</a:t>
                      </a:r>
                    </a:p>
                  </a:txBody>
                  <a:tcPr/>
                </a:tc>
                <a:tc>
                  <a:txBody>
                    <a:bodyPr/>
                    <a:lstStyle/>
                    <a:p>
                      <a:r>
                        <a:rPr lang="zh-CN" altLang="en-US" dirty="0"/>
                        <a:t>数量</a:t>
                      </a:r>
                    </a:p>
                  </a:txBody>
                  <a:tcPr/>
                </a:tc>
                <a:extLst>
                  <a:ext uri="{0D108BD9-81ED-4DB2-BD59-A6C34878D82A}">
                    <a16:rowId xmlns:a16="http://schemas.microsoft.com/office/drawing/2014/main" xmlns="" val="10000"/>
                  </a:ext>
                </a:extLst>
              </a:tr>
              <a:tr h="399694">
                <a:tc>
                  <a:txBody>
                    <a:bodyPr/>
                    <a:lstStyle/>
                    <a:p>
                      <a:r>
                        <a:rPr lang="zh-CN" altLang="en-US" dirty="0"/>
                        <a:t>力学性能</a:t>
                      </a:r>
                    </a:p>
                  </a:txBody>
                  <a:tcPr/>
                </a:tc>
                <a:tc>
                  <a:txBody>
                    <a:bodyPr/>
                    <a:lstStyle/>
                    <a:p>
                      <a:r>
                        <a:rPr lang="en-US" altLang="zh-CN" dirty="0"/>
                        <a:t>7433</a:t>
                      </a:r>
                      <a:r>
                        <a:rPr lang="zh-CN" altLang="en-US" dirty="0"/>
                        <a:t>条</a:t>
                      </a:r>
                    </a:p>
                  </a:txBody>
                  <a:tcPr/>
                </a:tc>
                <a:extLst>
                  <a:ext uri="{0D108BD9-81ED-4DB2-BD59-A6C34878D82A}">
                    <a16:rowId xmlns:a16="http://schemas.microsoft.com/office/drawing/2014/main" xmlns="" val="10001"/>
                  </a:ext>
                </a:extLst>
              </a:tr>
              <a:tr h="408960">
                <a:tc>
                  <a:txBody>
                    <a:bodyPr/>
                    <a:lstStyle/>
                    <a:p>
                      <a:r>
                        <a:rPr lang="zh-CN" altLang="en-US" dirty="0"/>
                        <a:t>蠕变性能</a:t>
                      </a:r>
                    </a:p>
                  </a:txBody>
                  <a:tcPr/>
                </a:tc>
                <a:tc>
                  <a:txBody>
                    <a:bodyPr/>
                    <a:lstStyle/>
                    <a:p>
                      <a:r>
                        <a:rPr lang="en-US" altLang="zh-CN" dirty="0"/>
                        <a:t>3310</a:t>
                      </a:r>
                      <a:r>
                        <a:rPr lang="zh-CN" altLang="en-US" dirty="0"/>
                        <a:t>条</a:t>
                      </a:r>
                    </a:p>
                  </a:txBody>
                  <a:tcPr/>
                </a:tc>
                <a:extLst>
                  <a:ext uri="{0D108BD9-81ED-4DB2-BD59-A6C34878D82A}">
                    <a16:rowId xmlns:a16="http://schemas.microsoft.com/office/drawing/2014/main" xmlns="" val="10002"/>
                  </a:ext>
                </a:extLst>
              </a:tr>
              <a:tr h="380551">
                <a:tc>
                  <a:txBody>
                    <a:bodyPr/>
                    <a:lstStyle/>
                    <a:p>
                      <a:r>
                        <a:rPr lang="zh-CN" altLang="en-US" dirty="0"/>
                        <a:t>物理性能</a:t>
                      </a:r>
                    </a:p>
                  </a:txBody>
                  <a:tcPr/>
                </a:tc>
                <a:tc>
                  <a:txBody>
                    <a:bodyPr/>
                    <a:lstStyle/>
                    <a:p>
                      <a:r>
                        <a:rPr lang="en-US" altLang="zh-CN" dirty="0"/>
                        <a:t>536</a:t>
                      </a:r>
                      <a:r>
                        <a:rPr lang="zh-CN" altLang="en-US" dirty="0"/>
                        <a:t>条</a:t>
                      </a:r>
                    </a:p>
                  </a:txBody>
                  <a:tcPr/>
                </a:tc>
                <a:extLst>
                  <a:ext uri="{0D108BD9-81ED-4DB2-BD59-A6C34878D82A}">
                    <a16:rowId xmlns:a16="http://schemas.microsoft.com/office/drawing/2014/main" xmlns="" val="10003"/>
                  </a:ext>
                </a:extLst>
              </a:tr>
              <a:tr h="380551">
                <a:tc>
                  <a:txBody>
                    <a:bodyPr/>
                    <a:lstStyle/>
                    <a:p>
                      <a:r>
                        <a:rPr lang="zh-CN" altLang="en-US" dirty="0"/>
                        <a:t>热学性能</a:t>
                      </a:r>
                    </a:p>
                  </a:txBody>
                  <a:tcPr/>
                </a:tc>
                <a:tc>
                  <a:txBody>
                    <a:bodyPr/>
                    <a:lstStyle/>
                    <a:p>
                      <a:r>
                        <a:rPr lang="en-US" altLang="zh-CN" dirty="0"/>
                        <a:t>413</a:t>
                      </a:r>
                      <a:r>
                        <a:rPr lang="zh-CN" altLang="en-US" dirty="0"/>
                        <a:t>条</a:t>
                      </a:r>
                    </a:p>
                  </a:txBody>
                  <a:tcPr/>
                </a:tc>
                <a:extLst>
                  <a:ext uri="{0D108BD9-81ED-4DB2-BD59-A6C34878D82A}">
                    <a16:rowId xmlns:a16="http://schemas.microsoft.com/office/drawing/2014/main" xmlns="" val="10004"/>
                  </a:ext>
                </a:extLst>
              </a:tr>
              <a:tr h="388509">
                <a:tc>
                  <a:txBody>
                    <a:bodyPr/>
                    <a:lstStyle/>
                    <a:p>
                      <a:r>
                        <a:rPr lang="zh-CN" altLang="en-US" dirty="0"/>
                        <a:t>化学性能</a:t>
                      </a:r>
                    </a:p>
                  </a:txBody>
                  <a:tcPr/>
                </a:tc>
                <a:tc>
                  <a:txBody>
                    <a:bodyPr/>
                    <a:lstStyle/>
                    <a:p>
                      <a:r>
                        <a:rPr lang="en-US" altLang="zh-CN" dirty="0"/>
                        <a:t>597</a:t>
                      </a:r>
                      <a:r>
                        <a:rPr lang="zh-CN" altLang="en-US" dirty="0"/>
                        <a:t>条</a:t>
                      </a:r>
                    </a:p>
                  </a:txBody>
                  <a:tcPr/>
                </a:tc>
                <a:extLst>
                  <a:ext uri="{0D108BD9-81ED-4DB2-BD59-A6C34878D82A}">
                    <a16:rowId xmlns:a16="http://schemas.microsoft.com/office/drawing/2014/main" xmlns="" val="10005"/>
                  </a:ext>
                </a:extLst>
              </a:tr>
              <a:tr h="388509">
                <a:tc>
                  <a:txBody>
                    <a:bodyPr/>
                    <a:lstStyle/>
                    <a:p>
                      <a:r>
                        <a:rPr lang="zh-CN" altLang="en-US" dirty="0"/>
                        <a:t>其他</a:t>
                      </a:r>
                    </a:p>
                  </a:txBody>
                  <a:tcPr/>
                </a:tc>
                <a:tc>
                  <a:txBody>
                    <a:bodyPr/>
                    <a:lstStyle/>
                    <a:p>
                      <a:r>
                        <a:rPr lang="en-US" altLang="zh-CN" dirty="0"/>
                        <a:t>93</a:t>
                      </a:r>
                      <a:r>
                        <a:rPr lang="zh-CN" altLang="en-US" dirty="0"/>
                        <a:t>条</a:t>
                      </a:r>
                    </a:p>
                  </a:txBody>
                  <a:tcPr/>
                </a:tc>
                <a:extLst>
                  <a:ext uri="{0D108BD9-81ED-4DB2-BD59-A6C34878D82A}">
                    <a16:rowId xmlns:a16="http://schemas.microsoft.com/office/drawing/2014/main" xmlns="" val="10006"/>
                  </a:ext>
                </a:extLst>
              </a:tr>
              <a:tr h="388509">
                <a:tc>
                  <a:txBody>
                    <a:bodyPr/>
                    <a:lstStyle/>
                    <a:p>
                      <a:r>
                        <a:rPr lang="zh-CN" altLang="en-US" dirty="0"/>
                        <a:t>总计</a:t>
                      </a:r>
                      <a:endParaRPr lang="zh-CN" altLang="en-US" b="1" dirty="0">
                        <a:solidFill>
                          <a:srgbClr val="FF0000"/>
                        </a:solidFill>
                      </a:endParaRPr>
                    </a:p>
                  </a:txBody>
                  <a:tcPr/>
                </a:tc>
                <a:tc>
                  <a:txBody>
                    <a:bodyPr/>
                    <a:lstStyle/>
                    <a:p>
                      <a:r>
                        <a:rPr lang="en-US" altLang="zh-CN" dirty="0"/>
                        <a:t>12382</a:t>
                      </a:r>
                      <a:r>
                        <a:rPr lang="zh-CN" altLang="en-US" dirty="0"/>
                        <a:t>条</a:t>
                      </a:r>
                      <a:endParaRPr lang="zh-CN" altLang="en-US" b="1" dirty="0">
                        <a:solidFill>
                          <a:srgbClr val="FF0000"/>
                        </a:solidFill>
                      </a:endParaRPr>
                    </a:p>
                  </a:txBody>
                  <a:tcP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44860121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my">
      <a:dk1>
        <a:sysClr val="windowText" lastClr="000000"/>
      </a:dk1>
      <a:lt1>
        <a:sysClr val="window" lastClr="FFFFFF"/>
      </a:lt1>
      <a:dk2>
        <a:srgbClr val="0000FF"/>
      </a:dk2>
      <a:lt2>
        <a:srgbClr val="00B050"/>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方正姚体"/>
        <a:cs typeface=""/>
      </a:majorFont>
      <a:minorFont>
        <a:latin typeface="Times New Roman"/>
        <a:ea typeface="方正姚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26493</TotalTime>
  <Words>11792</Words>
  <Application>Microsoft Office PowerPoint</Application>
  <PresentationFormat>全屏显示(4:3)</PresentationFormat>
  <Paragraphs>1140</Paragraphs>
  <Slides>56</Slides>
  <Notes>39</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56</vt:i4>
      </vt:variant>
    </vt:vector>
  </HeadingPairs>
  <TitlesOfParts>
    <vt:vector size="73" baseType="lpstr">
      <vt:lpstr>Songti SC</vt:lpstr>
      <vt:lpstr>等线</vt:lpstr>
      <vt:lpstr>方正姚体</vt:lpstr>
      <vt:lpstr>仿宋_GB2312</vt:lpstr>
      <vt:lpstr>华文宋体</vt:lpstr>
      <vt:lpstr>华文新魏</vt:lpstr>
      <vt:lpstr>宋体</vt:lpstr>
      <vt:lpstr>微软雅黑</vt:lpstr>
      <vt:lpstr>Arial</vt:lpstr>
      <vt:lpstr>Arial</vt:lpstr>
      <vt:lpstr>Calibri</vt:lpstr>
      <vt:lpstr>Cambria Math</vt:lpstr>
      <vt:lpstr>Monotype Corsiva</vt:lpstr>
      <vt:lpstr>Times New Roman</vt:lpstr>
      <vt:lpstr>Wingdings</vt:lpstr>
      <vt:lpstr>Office 主题</vt:lpstr>
      <vt:lpstr>默认设计模板</vt:lpstr>
      <vt:lpstr>基于机器学习的 镍基单晶高温合金材料 数据分析方法研究</vt:lpstr>
      <vt:lpstr>内容索引</vt:lpstr>
      <vt:lpstr>内容索引</vt:lpstr>
      <vt:lpstr>进度计划表</vt:lpstr>
      <vt:lpstr>工作总览</vt:lpstr>
      <vt:lpstr>内容索引</vt:lpstr>
      <vt:lpstr>工作进展总览</vt:lpstr>
      <vt:lpstr>49篇文献精读与数据采集与存储</vt:lpstr>
      <vt:lpstr>国际高温合金会议文献数据概况</vt:lpstr>
      <vt:lpstr>工作进展总览</vt:lpstr>
      <vt:lpstr>算法研究与实现</vt:lpstr>
      <vt:lpstr>1. 算法规范</vt:lpstr>
      <vt:lpstr>2. 机器学习算法库</vt:lpstr>
      <vt:lpstr>2. 机器学习算法库</vt:lpstr>
      <vt:lpstr>数据驱动的数据挖掘/机器学习算法研究 ——非自动式</vt:lpstr>
      <vt:lpstr>数据驱动的数据挖掘/机器学习算法 ——半自动化（模板）流水线</vt:lpstr>
      <vt:lpstr>数据驱动的数据挖掘/机器学习算法 ——全自动化</vt:lpstr>
      <vt:lpstr>工作进展总览</vt:lpstr>
      <vt:lpstr>基于聚类的最优回归集成学习方法预测蠕变寿命      —蠕变数据搜集</vt:lpstr>
      <vt:lpstr>PowerPoint 演示文稿</vt:lpstr>
      <vt:lpstr>基于聚类的最优回归集成学习方法预测蠕变寿命      —新属性构造1</vt:lpstr>
      <vt:lpstr>基于聚类的最优回归集成学习方法预测蠕变寿命      —新属性构造2</vt:lpstr>
      <vt:lpstr>基于聚类的最优回归集成学习方法</vt:lpstr>
      <vt:lpstr>新属性计算---基于新属性的蠕变预测</vt:lpstr>
      <vt:lpstr>工作进展总览</vt:lpstr>
      <vt:lpstr>基于主动学习的多层级交互式特征分析方法  </vt:lpstr>
      <vt:lpstr>多层级特征分析方法在蠕变性能数据中的应用</vt:lpstr>
      <vt:lpstr>稀疏属性分析——蠕变性能数据</vt:lpstr>
      <vt:lpstr>相关属性分析——蠕变性能数据</vt:lpstr>
      <vt:lpstr>冗余属性分析——蠕变性能数据</vt:lpstr>
      <vt:lpstr>下一步工作计划</vt:lpstr>
      <vt:lpstr>预计开展工作一 —蠕变新属性的进一步引入和分析</vt:lpstr>
      <vt:lpstr>预计开展工作二 —利用机器学习方法给出具体解析式或提取规则 </vt:lpstr>
      <vt:lpstr>PowerPoint 演示文稿</vt:lpstr>
      <vt:lpstr>PowerPoint 演示文稿</vt:lpstr>
      <vt:lpstr>预计开展工作四 —基于知识图谱和数据溯源的科学数据资源关联分析</vt:lpstr>
      <vt:lpstr>工作进展总览</vt:lpstr>
      <vt:lpstr>平台总体架构</vt:lpstr>
      <vt:lpstr>平台的开发环境和运行环境</vt:lpstr>
      <vt:lpstr>平台展示——平台首页</vt:lpstr>
      <vt:lpstr>平台展示——首页数据搜索界面展示</vt:lpstr>
      <vt:lpstr>平台展示——数据上传与存储</vt:lpstr>
      <vt:lpstr>平台展示—— 基于主动学习的多层级交互式特征分析界面 </vt:lpstr>
      <vt:lpstr>平台展示—— 基于主动学习的多层级交互式特征分析界面 </vt:lpstr>
      <vt:lpstr>平台展示——特征筛结果展示</vt:lpstr>
      <vt:lpstr>平台展示——数据驱动的机器学习算法</vt:lpstr>
      <vt:lpstr>平台展示——机器学习算法（非自动化）</vt:lpstr>
      <vt:lpstr>平台展示——数据驱动的机器学习算法</vt:lpstr>
      <vt:lpstr>机器学习算法——半自动化（模板）流水线</vt:lpstr>
      <vt:lpstr>平台展示——数据驱动的机器学习算法</vt:lpstr>
      <vt:lpstr>机器学习算法——全自动化</vt:lpstr>
      <vt:lpstr>内容索引</vt:lpstr>
      <vt:lpstr>进度计划表</vt:lpstr>
      <vt:lpstr>PowerPoint 演示文稿</vt:lpstr>
      <vt:lpstr>基于聚类的最优回归集成学习   ---以第四子类为例的可解释规则提取</vt:lpstr>
      <vt:lpstr>Thermo-Calc计算</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Windows 用户</cp:lastModifiedBy>
  <cp:revision>2484</cp:revision>
  <dcterms:created xsi:type="dcterms:W3CDTF">2014-12-26T05:35:01Z</dcterms:created>
  <dcterms:modified xsi:type="dcterms:W3CDTF">2018-09-29T07:39:14Z</dcterms:modified>
</cp:coreProperties>
</file>